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78" r:id="rId3"/>
    <p:sldId id="280" r:id="rId4"/>
    <p:sldId id="265" r:id="rId5"/>
    <p:sldId id="266" r:id="rId6"/>
    <p:sldId id="267" r:id="rId7"/>
    <p:sldId id="268" r:id="rId8"/>
    <p:sldId id="269" r:id="rId9"/>
    <p:sldId id="279" r:id="rId10"/>
    <p:sldId id="274" r:id="rId11"/>
    <p:sldId id="281" r:id="rId12"/>
    <p:sldId id="270" r:id="rId13"/>
    <p:sldId id="282" r:id="rId14"/>
    <p:sldId id="271" r:id="rId15"/>
    <p:sldId id="272" r:id="rId16"/>
    <p:sldId id="258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7CD2"/>
    <a:srgbClr val="017BD2"/>
    <a:srgbClr val="007CD1"/>
    <a:srgbClr val="007D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24"/>
  </p:normalViewPr>
  <p:slideViewPr>
    <p:cSldViewPr snapToGrid="0">
      <p:cViewPr>
        <p:scale>
          <a:sx n="131" d="100"/>
          <a:sy n="131" d="100"/>
        </p:scale>
        <p:origin x="-184" y="-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BEBCE2-EAB5-564D-91B9-47682EC281F1}" type="datetimeFigureOut">
              <a:rPr kumimoji="1" lang="zh-CN" altLang="en-US" smtClean="0"/>
              <a:t>2019/6/13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5061A5-D67E-5249-BCB8-C663DE14ADB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440566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4196" y="6109853"/>
            <a:ext cx="1245600" cy="622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031514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pos="619" userDrawn="1">
          <p15:clr>
            <a:srgbClr val="FBAE40"/>
          </p15:clr>
        </p15:guide>
        <p15:guide id="2" orient="horz" pos="1321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1252980" y="614596"/>
            <a:ext cx="22781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cs typeface="+mn-ea"/>
                <a:sym typeface="+mn-lt"/>
              </a:rPr>
              <a:t>CONTENT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1363919" y="1693888"/>
            <a:ext cx="439758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1130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249379"/>
            <a:ext cx="96982" cy="498764"/>
          </a:xfrm>
          <a:prstGeom prst="rect">
            <a:avLst/>
          </a:prstGeom>
          <a:solidFill>
            <a:srgbClr val="007DD2"/>
          </a:solidFill>
          <a:ln>
            <a:solidFill>
              <a:srgbClr val="007D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1456" y="6359236"/>
            <a:ext cx="748340" cy="374170"/>
          </a:xfrm>
          <a:prstGeom prst="rect">
            <a:avLst/>
          </a:prstGeom>
        </p:spPr>
      </p:pic>
      <p:sp>
        <p:nvSpPr>
          <p:cNvPr id="8" name="标题 7"/>
          <p:cNvSpPr>
            <a:spLocks noGrp="1"/>
          </p:cNvSpPr>
          <p:nvPr>
            <p:ph type="title" hasCustomPrompt="1"/>
          </p:nvPr>
        </p:nvSpPr>
        <p:spPr>
          <a:xfrm>
            <a:off x="96982" y="249379"/>
            <a:ext cx="10515600" cy="498765"/>
          </a:xfrm>
        </p:spPr>
        <p:txBody>
          <a:bodyPr>
            <a:normAutofit/>
          </a:bodyPr>
          <a:lstStyle>
            <a:lvl1pPr>
              <a:defRPr sz="2800">
                <a:solidFill>
                  <a:srgbClr val="007DD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93708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4196" y="6109853"/>
            <a:ext cx="1245600" cy="622801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914399" y="1828800"/>
            <a:ext cx="3416320" cy="1284327"/>
            <a:chOff x="914399" y="1828800"/>
            <a:chExt cx="3416320" cy="1284327"/>
          </a:xfrm>
        </p:grpSpPr>
        <p:sp>
          <p:nvSpPr>
            <p:cNvPr id="5" name="文本框 4"/>
            <p:cNvSpPr txBox="1"/>
            <p:nvPr/>
          </p:nvSpPr>
          <p:spPr>
            <a:xfrm>
              <a:off x="914399" y="1828800"/>
              <a:ext cx="3416320" cy="8254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感谢您的聆听！</a:t>
              </a:r>
              <a:endPara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914399" y="2654219"/>
              <a:ext cx="1266693" cy="4589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THANKS!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71619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E51DC5-011C-4A6E-9A7E-0B73F38BB849}" type="datetimeFigureOut">
              <a:rPr lang="zh-CN" altLang="en-US" smtClean="0"/>
              <a:t>2019/6/13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F5E980-AF7E-4AC9-B0FB-06188BEB5D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076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0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help.finereport.com/doc-view-2393.html" TargetMode="External"/><Relationship Id="rId4" Type="http://schemas.openxmlformats.org/officeDocument/2006/relationships/hyperlink" Target="https://market.fanruan.com/plugin/654" TargetMode="External"/><Relationship Id="rId5" Type="http://schemas.openxmlformats.org/officeDocument/2006/relationships/hyperlink" Target="http://help.finereport.com/doc-view-1752.html" TargetMode="External"/><Relationship Id="rId6" Type="http://schemas.openxmlformats.org/officeDocument/2006/relationships/hyperlink" Target="http://help.finereport.com/doc-view-1327.html" TargetMode="External"/><Relationship Id="rId1" Type="http://schemas.openxmlformats.org/officeDocument/2006/relationships/slideLayout" Target="../slideLayouts/slideLayout3.xml"/><Relationship Id="rId2" Type="http://schemas.openxmlformats.org/officeDocument/2006/relationships/hyperlink" Target="https://help.finereport.com/doc-view-2663.html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help.finereport.com/doc-view-1348.html" TargetMode="External"/><Relationship Id="rId4" Type="http://schemas.openxmlformats.org/officeDocument/2006/relationships/hyperlink" Target="http://help.finereport.com/doc-view-2474.html" TargetMode="External"/><Relationship Id="rId5" Type="http://schemas.openxmlformats.org/officeDocument/2006/relationships/hyperlink" Target="https://market.fanruan.com/plugin" TargetMode="External"/><Relationship Id="rId1" Type="http://schemas.openxmlformats.org/officeDocument/2006/relationships/slideLayout" Target="../slideLayouts/slideLayout3.xml"/><Relationship Id="rId2" Type="http://schemas.openxmlformats.org/officeDocument/2006/relationships/hyperlink" Target="http://help.finereport.com/doc-view-1167.html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market.fanruan.com/plugin/769" TargetMode="External"/><Relationship Id="rId4" Type="http://schemas.openxmlformats.org/officeDocument/2006/relationships/hyperlink" Target="https://market.fanruan.com/plugin/734" TargetMode="External"/><Relationship Id="rId5" Type="http://schemas.openxmlformats.org/officeDocument/2006/relationships/hyperlink" Target="https://market.fanruan.com/plugin/594" TargetMode="External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14399" y="1828800"/>
            <a:ext cx="5262979" cy="1333250"/>
            <a:chOff x="914399" y="1828800"/>
            <a:chExt cx="5262979" cy="1333250"/>
          </a:xfrm>
        </p:grpSpPr>
        <p:sp>
          <p:nvSpPr>
            <p:cNvPr id="3" name="文本框 2"/>
            <p:cNvSpPr txBox="1"/>
            <p:nvPr/>
          </p:nvSpPr>
          <p:spPr>
            <a:xfrm>
              <a:off x="914399" y="1828800"/>
              <a:ext cx="5262979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大屏数据可视化快速入门</a:t>
              </a:r>
              <a:endPara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914399" y="2654219"/>
              <a:ext cx="1669047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讲师：</a:t>
              </a:r>
              <a:r>
                <a:rPr lang="en-US" altLang="zh-CN" b="1" dirty="0" err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Dingzz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3675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54834" y="254832"/>
            <a:ext cx="3212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07DD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实例讲解</a:t>
            </a:r>
            <a:r>
              <a:rPr lang="en-US" altLang="zh-CN" sz="2800" dirty="0" smtClean="0">
                <a:solidFill>
                  <a:srgbClr val="007DD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800" dirty="0" smtClean="0">
                <a:solidFill>
                  <a:srgbClr val="007DD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排版布局</a:t>
            </a:r>
            <a:endParaRPr lang="zh-CN" altLang="en-US" sz="2800" dirty="0">
              <a:solidFill>
                <a:srgbClr val="007DD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2269" y="1223197"/>
            <a:ext cx="1683489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常见排版如下：</a:t>
            </a:r>
            <a:endParaRPr lang="zh-CN" altLang="en-US" sz="1600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grpSp>
        <p:nvGrpSpPr>
          <p:cNvPr id="61" name="组 60"/>
          <p:cNvGrpSpPr/>
          <p:nvPr/>
        </p:nvGrpSpPr>
        <p:grpSpPr>
          <a:xfrm>
            <a:off x="1039826" y="1775790"/>
            <a:ext cx="10030558" cy="4417148"/>
            <a:chOff x="814539" y="1749285"/>
            <a:chExt cx="10030558" cy="4417148"/>
          </a:xfrm>
        </p:grpSpPr>
        <p:grpSp>
          <p:nvGrpSpPr>
            <p:cNvPr id="30" name="组 29"/>
            <p:cNvGrpSpPr>
              <a:grpSpLocks noChangeAspect="1"/>
            </p:cNvGrpSpPr>
            <p:nvPr/>
          </p:nvGrpSpPr>
          <p:grpSpPr>
            <a:xfrm>
              <a:off x="814539" y="1749285"/>
              <a:ext cx="3930628" cy="2160000"/>
              <a:chOff x="1800000" y="2160000"/>
              <a:chExt cx="3996000" cy="2016000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3096000" y="2160000"/>
                <a:ext cx="2700000" cy="2015999"/>
              </a:xfrm>
              <a:prstGeom prst="rect">
                <a:avLst/>
              </a:prstGeom>
              <a:solidFill>
                <a:srgbClr val="007CD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smtClean="0"/>
                  <a:t>主要信息</a:t>
                </a:r>
                <a:endParaRPr kumimoji="1"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1800000" y="2160000"/>
                <a:ext cx="1260000" cy="648000"/>
              </a:xfrm>
              <a:prstGeom prst="rect">
                <a:avLst/>
              </a:prstGeom>
              <a:solidFill>
                <a:srgbClr val="007CD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dirty="0" smtClean="0"/>
                  <a:t>次要信息</a:t>
                </a:r>
                <a:endParaRPr kumimoji="1" lang="zh-CN" altLang="en-US" dirty="0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1800000" y="2844000"/>
                <a:ext cx="1260000" cy="648000"/>
              </a:xfrm>
              <a:prstGeom prst="rect">
                <a:avLst/>
              </a:prstGeom>
              <a:solidFill>
                <a:srgbClr val="007CD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dirty="0" smtClean="0"/>
                  <a:t>次要信息</a:t>
                </a:r>
                <a:endParaRPr kumimoji="1" lang="zh-CN" altLang="en-US" dirty="0"/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1800000" y="3528000"/>
                <a:ext cx="1260000" cy="648000"/>
              </a:xfrm>
              <a:prstGeom prst="rect">
                <a:avLst/>
              </a:prstGeom>
              <a:solidFill>
                <a:srgbClr val="007CD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dirty="0" smtClean="0"/>
                  <a:t>次要信息</a:t>
                </a:r>
                <a:endParaRPr kumimoji="1" lang="zh-CN" altLang="en-US" dirty="0"/>
              </a:p>
            </p:txBody>
          </p:sp>
        </p:grpSp>
        <p:grpSp>
          <p:nvGrpSpPr>
            <p:cNvPr id="13" name="组 12"/>
            <p:cNvGrpSpPr>
              <a:grpSpLocks noChangeAspect="1"/>
            </p:cNvGrpSpPr>
            <p:nvPr/>
          </p:nvGrpSpPr>
          <p:grpSpPr>
            <a:xfrm>
              <a:off x="819965" y="4178087"/>
              <a:ext cx="2804255" cy="1980000"/>
              <a:chOff x="1933148" y="2188800"/>
              <a:chExt cx="3858052" cy="2724053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1934818" y="2188800"/>
                <a:ext cx="3856382" cy="2040939"/>
              </a:xfrm>
              <a:prstGeom prst="rect">
                <a:avLst/>
              </a:prstGeom>
              <a:solidFill>
                <a:srgbClr val="007CD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sz="1400" smtClean="0"/>
                  <a:t>主要信息</a:t>
                </a:r>
                <a:endParaRPr kumimoji="1" lang="zh-CN" altLang="en-US" sz="1400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4529948" y="4256871"/>
                <a:ext cx="1260000" cy="648000"/>
              </a:xfrm>
              <a:prstGeom prst="rect">
                <a:avLst/>
              </a:prstGeom>
              <a:solidFill>
                <a:srgbClr val="007CD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sz="1400" dirty="0" smtClean="0"/>
                  <a:t>次要信息</a:t>
                </a:r>
                <a:endParaRPr kumimoji="1" lang="zh-CN" altLang="en-US" sz="1400" dirty="0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1933148" y="4260469"/>
                <a:ext cx="1260000" cy="648000"/>
              </a:xfrm>
              <a:prstGeom prst="rect">
                <a:avLst/>
              </a:prstGeom>
              <a:solidFill>
                <a:srgbClr val="007CD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sz="1400" dirty="0" smtClean="0"/>
                  <a:t>次要信息</a:t>
                </a:r>
                <a:endParaRPr kumimoji="1" lang="zh-CN" altLang="en-US" sz="1400" dirty="0"/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3231861" y="4264853"/>
                <a:ext cx="1260000" cy="648000"/>
              </a:xfrm>
              <a:prstGeom prst="rect">
                <a:avLst/>
              </a:prstGeom>
              <a:solidFill>
                <a:srgbClr val="007CD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sz="1400" dirty="0" smtClean="0"/>
                  <a:t>次要信息</a:t>
                </a:r>
                <a:endParaRPr kumimoji="1" lang="zh-CN" altLang="en-US" sz="1400" dirty="0"/>
              </a:p>
            </p:txBody>
          </p:sp>
        </p:grpSp>
        <p:grpSp>
          <p:nvGrpSpPr>
            <p:cNvPr id="38" name="组 37"/>
            <p:cNvGrpSpPr/>
            <p:nvPr/>
          </p:nvGrpSpPr>
          <p:grpSpPr>
            <a:xfrm>
              <a:off x="5689511" y="1762538"/>
              <a:ext cx="5150768" cy="2160001"/>
              <a:chOff x="1800000" y="2159999"/>
              <a:chExt cx="4759200" cy="2016001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3096000" y="2160000"/>
                <a:ext cx="2160000" cy="2015999"/>
              </a:xfrm>
              <a:prstGeom prst="rect">
                <a:avLst/>
              </a:prstGeom>
              <a:solidFill>
                <a:srgbClr val="007CD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smtClean="0"/>
                  <a:t>主要信息</a:t>
                </a:r>
                <a:endParaRPr kumimoji="1" lang="zh-CN" altLang="en-US"/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1800000" y="2160000"/>
                <a:ext cx="1260000" cy="648000"/>
              </a:xfrm>
              <a:prstGeom prst="rect">
                <a:avLst/>
              </a:prstGeom>
              <a:solidFill>
                <a:srgbClr val="007CD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dirty="0" smtClean="0"/>
                  <a:t>次要信息</a:t>
                </a:r>
                <a:endParaRPr kumimoji="1" lang="zh-CN" altLang="en-US" dirty="0"/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1800000" y="2844000"/>
                <a:ext cx="1260000" cy="648000"/>
              </a:xfrm>
              <a:prstGeom prst="rect">
                <a:avLst/>
              </a:prstGeom>
              <a:solidFill>
                <a:srgbClr val="007CD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dirty="0" smtClean="0"/>
                  <a:t>次要信息</a:t>
                </a:r>
                <a:endParaRPr kumimoji="1" lang="zh-CN" altLang="en-US" dirty="0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1800000" y="3528000"/>
                <a:ext cx="1260000" cy="648000"/>
              </a:xfrm>
              <a:prstGeom prst="rect">
                <a:avLst/>
              </a:prstGeom>
              <a:solidFill>
                <a:srgbClr val="007CD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dirty="0" smtClean="0"/>
                  <a:t>次要信息</a:t>
                </a:r>
                <a:endParaRPr kumimoji="1" lang="zh-CN" altLang="en-US" dirty="0"/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5299200" y="2159999"/>
                <a:ext cx="1260000" cy="654627"/>
              </a:xfrm>
              <a:prstGeom prst="rect">
                <a:avLst/>
              </a:prstGeom>
              <a:solidFill>
                <a:srgbClr val="007CD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dirty="0" smtClean="0"/>
                  <a:t>次要信息</a:t>
                </a:r>
                <a:endParaRPr kumimoji="1" lang="zh-CN" altLang="en-US" dirty="0"/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5299200" y="2844000"/>
                <a:ext cx="1260000" cy="648000"/>
              </a:xfrm>
              <a:prstGeom prst="rect">
                <a:avLst/>
              </a:prstGeom>
              <a:solidFill>
                <a:srgbClr val="007CD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dirty="0" smtClean="0"/>
                  <a:t>次要信息</a:t>
                </a:r>
                <a:endParaRPr kumimoji="1" lang="zh-CN" altLang="en-US" dirty="0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5299200" y="3528000"/>
                <a:ext cx="1260000" cy="648000"/>
              </a:xfrm>
              <a:prstGeom prst="rect">
                <a:avLst/>
              </a:prstGeom>
              <a:solidFill>
                <a:srgbClr val="007CD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dirty="0" smtClean="0"/>
                  <a:t>次要信息</a:t>
                </a:r>
                <a:endParaRPr kumimoji="1" lang="zh-CN" altLang="en-US" dirty="0"/>
              </a:p>
            </p:txBody>
          </p:sp>
        </p:grpSp>
        <p:grpSp>
          <p:nvGrpSpPr>
            <p:cNvPr id="47" name="组 46"/>
            <p:cNvGrpSpPr>
              <a:grpSpLocks noChangeAspect="1"/>
            </p:cNvGrpSpPr>
            <p:nvPr/>
          </p:nvGrpSpPr>
          <p:grpSpPr>
            <a:xfrm>
              <a:off x="4154159" y="4186433"/>
              <a:ext cx="2848587" cy="1980000"/>
              <a:chOff x="2676938" y="2166626"/>
              <a:chExt cx="3882262" cy="2698488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2676938" y="2168143"/>
                <a:ext cx="2579060" cy="2007855"/>
              </a:xfrm>
              <a:prstGeom prst="rect">
                <a:avLst/>
              </a:prstGeom>
              <a:solidFill>
                <a:srgbClr val="007CD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sz="1400" smtClean="0"/>
                  <a:t>主要信息</a:t>
                </a:r>
                <a:endParaRPr kumimoji="1" lang="zh-CN" altLang="en-US" sz="1400"/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2690678" y="4214086"/>
                <a:ext cx="1260000" cy="648000"/>
              </a:xfrm>
              <a:prstGeom prst="rect">
                <a:avLst/>
              </a:prstGeom>
              <a:solidFill>
                <a:srgbClr val="007CD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sz="1400" dirty="0" smtClean="0"/>
                  <a:t>次要信息</a:t>
                </a:r>
                <a:endParaRPr kumimoji="1" lang="zh-CN" altLang="en-US" sz="1400" dirty="0"/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3999862" y="4208973"/>
                <a:ext cx="1260000" cy="648000"/>
              </a:xfrm>
              <a:prstGeom prst="rect">
                <a:avLst/>
              </a:prstGeom>
              <a:solidFill>
                <a:srgbClr val="007CD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sz="1400" dirty="0" smtClean="0"/>
                  <a:t>次要信息</a:t>
                </a:r>
                <a:endParaRPr kumimoji="1" lang="zh-CN" altLang="en-US" sz="1400" dirty="0"/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5298574" y="4217114"/>
                <a:ext cx="1260000" cy="648000"/>
              </a:xfrm>
              <a:prstGeom prst="rect">
                <a:avLst/>
              </a:prstGeom>
              <a:solidFill>
                <a:srgbClr val="007CD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sz="1400" dirty="0" smtClean="0"/>
                  <a:t>次要信息</a:t>
                </a:r>
                <a:endParaRPr kumimoji="1" lang="zh-CN" altLang="en-US" sz="1400" dirty="0"/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5299200" y="2166626"/>
                <a:ext cx="1260000" cy="648000"/>
              </a:xfrm>
              <a:prstGeom prst="rect">
                <a:avLst/>
              </a:prstGeom>
              <a:solidFill>
                <a:srgbClr val="007CD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sz="1400" dirty="0" smtClean="0"/>
                  <a:t>次要信息</a:t>
                </a:r>
                <a:endParaRPr kumimoji="1" lang="zh-CN" altLang="en-US" sz="1400" dirty="0"/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5299200" y="2844000"/>
                <a:ext cx="1260000" cy="648000"/>
              </a:xfrm>
              <a:prstGeom prst="rect">
                <a:avLst/>
              </a:prstGeom>
              <a:solidFill>
                <a:srgbClr val="007CD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sz="1400" dirty="0" smtClean="0"/>
                  <a:t>次要信息</a:t>
                </a:r>
                <a:endParaRPr kumimoji="1" lang="zh-CN" altLang="en-US" sz="1400" dirty="0"/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5299200" y="3528000"/>
                <a:ext cx="1260000" cy="648000"/>
              </a:xfrm>
              <a:prstGeom prst="rect">
                <a:avLst/>
              </a:prstGeom>
              <a:solidFill>
                <a:srgbClr val="007CD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sz="1400" dirty="0" smtClean="0"/>
                  <a:t>次要信息</a:t>
                </a:r>
                <a:endParaRPr kumimoji="1" lang="zh-CN" altLang="en-US" sz="1400" dirty="0"/>
              </a:p>
            </p:txBody>
          </p:sp>
        </p:grpSp>
        <p:grpSp>
          <p:nvGrpSpPr>
            <p:cNvPr id="55" name="组 54"/>
            <p:cNvGrpSpPr>
              <a:grpSpLocks noChangeAspect="1"/>
            </p:cNvGrpSpPr>
            <p:nvPr/>
          </p:nvGrpSpPr>
          <p:grpSpPr>
            <a:xfrm>
              <a:off x="7474854" y="4172533"/>
              <a:ext cx="3370243" cy="1975170"/>
              <a:chOff x="1934818" y="2166626"/>
              <a:chExt cx="4624382" cy="2710172"/>
            </a:xfrm>
          </p:grpSpPr>
          <p:sp>
            <p:nvSpPr>
              <p:cNvPr id="56" name="矩形 55"/>
              <p:cNvSpPr/>
              <p:nvPr/>
            </p:nvSpPr>
            <p:spPr>
              <a:xfrm>
                <a:off x="1934818" y="2169234"/>
                <a:ext cx="3321182" cy="2707564"/>
              </a:xfrm>
              <a:prstGeom prst="rect">
                <a:avLst/>
              </a:prstGeom>
              <a:solidFill>
                <a:srgbClr val="007CD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sz="1400" smtClean="0"/>
                  <a:t>主要信息</a:t>
                </a:r>
                <a:endParaRPr kumimoji="1" lang="zh-CN" altLang="en-US" sz="1400"/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5298574" y="4217114"/>
                <a:ext cx="1260000" cy="648000"/>
              </a:xfrm>
              <a:prstGeom prst="rect">
                <a:avLst/>
              </a:prstGeom>
              <a:solidFill>
                <a:srgbClr val="007CD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sz="1400" dirty="0" smtClean="0"/>
                  <a:t>次要信息</a:t>
                </a:r>
                <a:endParaRPr kumimoji="1" lang="zh-CN" altLang="en-US" sz="1400" dirty="0"/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5299200" y="2166626"/>
                <a:ext cx="1260000" cy="648000"/>
              </a:xfrm>
              <a:prstGeom prst="rect">
                <a:avLst/>
              </a:prstGeom>
              <a:solidFill>
                <a:srgbClr val="007CD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sz="1400" dirty="0" smtClean="0"/>
                  <a:t>次要信息</a:t>
                </a:r>
                <a:endParaRPr kumimoji="1" lang="zh-CN" altLang="en-US" sz="1400" dirty="0"/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5299200" y="2844000"/>
                <a:ext cx="1260000" cy="648000"/>
              </a:xfrm>
              <a:prstGeom prst="rect">
                <a:avLst/>
              </a:prstGeom>
              <a:solidFill>
                <a:srgbClr val="007CD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sz="1400" dirty="0" smtClean="0"/>
                  <a:t>次要信息</a:t>
                </a:r>
                <a:endParaRPr kumimoji="1" lang="zh-CN" altLang="en-US" sz="1400" dirty="0"/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5299200" y="3528000"/>
                <a:ext cx="1260000" cy="648000"/>
              </a:xfrm>
              <a:prstGeom prst="rect">
                <a:avLst/>
              </a:prstGeom>
              <a:solidFill>
                <a:srgbClr val="007CD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sz="1400" dirty="0" smtClean="0"/>
                  <a:t>次要信息</a:t>
                </a:r>
                <a:endParaRPr kumimoji="1" lang="zh-CN" altLang="en-US" sz="1400" dirty="0"/>
              </a:p>
            </p:txBody>
          </p:sp>
        </p:grpSp>
      </p:grpSp>
      <p:grpSp>
        <p:nvGrpSpPr>
          <p:cNvPr id="9" name="组 8"/>
          <p:cNvGrpSpPr/>
          <p:nvPr/>
        </p:nvGrpSpPr>
        <p:grpSpPr>
          <a:xfrm>
            <a:off x="265814" y="743688"/>
            <a:ext cx="8093538" cy="447745"/>
            <a:chOff x="265814" y="722422"/>
            <a:chExt cx="8093538" cy="447745"/>
          </a:xfrm>
        </p:grpSpPr>
        <p:grpSp>
          <p:nvGrpSpPr>
            <p:cNvPr id="7" name="组 6"/>
            <p:cNvGrpSpPr/>
            <p:nvPr/>
          </p:nvGrpSpPr>
          <p:grpSpPr>
            <a:xfrm>
              <a:off x="265814" y="722422"/>
              <a:ext cx="3199531" cy="446567"/>
              <a:chOff x="265814" y="722422"/>
              <a:chExt cx="3199531" cy="446567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5814" y="722422"/>
                <a:ext cx="446567" cy="446567"/>
              </a:xfrm>
              <a:prstGeom prst="rect">
                <a:avLst/>
              </a:prstGeom>
            </p:spPr>
          </p:pic>
          <p:sp>
            <p:nvSpPr>
              <p:cNvPr id="5" name="矩形 4"/>
              <p:cNvSpPr/>
              <p:nvPr/>
            </p:nvSpPr>
            <p:spPr>
              <a:xfrm>
                <a:off x="613282" y="788213"/>
                <a:ext cx="2852063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latin typeface="Microsoft YaHei" charset="-122"/>
                    <a:ea typeface="Microsoft YaHei" charset="-122"/>
                    <a:cs typeface="Microsoft YaHei" charset="-122"/>
                  </a:rPr>
                  <a:t>让业务内容、数据合理的</a:t>
                </a:r>
                <a:r>
                  <a:rPr lang="zh-CN" altLang="en-US" sz="1600" dirty="0" smtClean="0">
                    <a:latin typeface="Microsoft YaHei" charset="-122"/>
                    <a:ea typeface="Microsoft YaHei" charset="-122"/>
                    <a:cs typeface="Microsoft YaHei" charset="-122"/>
                  </a:rPr>
                  <a:t>展现</a:t>
                </a:r>
                <a:endParaRPr lang="zh-CN" altLang="en-US" sz="1600" dirty="0"/>
              </a:p>
            </p:txBody>
          </p:sp>
        </p:grpSp>
        <p:grpSp>
          <p:nvGrpSpPr>
            <p:cNvPr id="62" name="组 61"/>
            <p:cNvGrpSpPr/>
            <p:nvPr/>
          </p:nvGrpSpPr>
          <p:grpSpPr>
            <a:xfrm>
              <a:off x="3522921" y="723600"/>
              <a:ext cx="3199531" cy="446567"/>
              <a:chOff x="265814" y="722422"/>
              <a:chExt cx="3199531" cy="446567"/>
            </a:xfrm>
          </p:grpSpPr>
          <p:pic>
            <p:nvPicPr>
              <p:cNvPr id="63" name="图片 62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5814" y="722422"/>
                <a:ext cx="446567" cy="446567"/>
              </a:xfrm>
              <a:prstGeom prst="rect">
                <a:avLst/>
              </a:prstGeom>
            </p:spPr>
          </p:pic>
          <p:sp>
            <p:nvSpPr>
              <p:cNvPr id="64" name="矩形 63"/>
              <p:cNvSpPr/>
              <p:nvPr/>
            </p:nvSpPr>
            <p:spPr>
              <a:xfrm>
                <a:off x="613282" y="788213"/>
                <a:ext cx="2852063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latin typeface="Microsoft YaHei" charset="-122"/>
                    <a:ea typeface="Microsoft YaHei" charset="-122"/>
                    <a:cs typeface="Microsoft YaHei" charset="-122"/>
                  </a:rPr>
                  <a:t>避免误入疯狂堆砌指标的</a:t>
                </a:r>
                <a:r>
                  <a:rPr lang="zh-CN" altLang="en-US" sz="1600" dirty="0" smtClean="0">
                    <a:latin typeface="Microsoft YaHei" charset="-122"/>
                    <a:ea typeface="Microsoft YaHei" charset="-122"/>
                    <a:cs typeface="Microsoft YaHei" charset="-122"/>
                  </a:rPr>
                  <a:t>歧途</a:t>
                </a:r>
                <a:endParaRPr lang="zh-CN" altLang="en-US" sz="1600" dirty="0"/>
              </a:p>
            </p:txBody>
          </p:sp>
        </p:grpSp>
        <p:grpSp>
          <p:nvGrpSpPr>
            <p:cNvPr id="65" name="组 64"/>
            <p:cNvGrpSpPr/>
            <p:nvPr/>
          </p:nvGrpSpPr>
          <p:grpSpPr>
            <a:xfrm>
              <a:off x="6780031" y="723600"/>
              <a:ext cx="1579321" cy="446567"/>
              <a:chOff x="265814" y="722422"/>
              <a:chExt cx="1579321" cy="446567"/>
            </a:xfrm>
          </p:grpSpPr>
          <p:pic>
            <p:nvPicPr>
              <p:cNvPr id="66" name="图片 65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5814" y="722422"/>
                <a:ext cx="446567" cy="446567"/>
              </a:xfrm>
              <a:prstGeom prst="rect">
                <a:avLst/>
              </a:prstGeom>
            </p:spPr>
          </p:pic>
          <p:sp>
            <p:nvSpPr>
              <p:cNvPr id="67" name="矩形 66"/>
              <p:cNvSpPr/>
              <p:nvPr/>
            </p:nvSpPr>
            <p:spPr>
              <a:xfrm>
                <a:off x="634547" y="744022"/>
                <a:ext cx="1210588" cy="38125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600">
                    <a:latin typeface="Microsoft YaHei" charset="-122"/>
                    <a:ea typeface="Microsoft YaHei" charset="-122"/>
                    <a:cs typeface="Microsoft YaHei" charset="-122"/>
                  </a:rPr>
                  <a:t>要分清主次</a:t>
                </a:r>
                <a:endParaRPr lang="en-US" altLang="zh-CN" sz="1600" dirty="0">
                  <a:latin typeface="Microsoft YaHei" charset="-122"/>
                  <a:ea typeface="Microsoft YaHei" charset="-122"/>
                  <a:cs typeface="Microsoft YaHei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55980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54834" y="254832"/>
            <a:ext cx="3212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07DD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实例讲解</a:t>
            </a:r>
            <a:r>
              <a:rPr lang="en-US" altLang="zh-CN" sz="2800" dirty="0" smtClean="0">
                <a:solidFill>
                  <a:srgbClr val="007DD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800" dirty="0" smtClean="0">
                <a:solidFill>
                  <a:srgbClr val="007DD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排版布局</a:t>
            </a:r>
            <a:endParaRPr lang="zh-CN" altLang="en-US" sz="2800" dirty="0">
              <a:solidFill>
                <a:srgbClr val="007DD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1" y="967564"/>
            <a:ext cx="10304729" cy="5115474"/>
          </a:xfrm>
          <a:prstGeom prst="rect">
            <a:avLst/>
          </a:prstGeom>
          <a:ln w="63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39789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54834" y="254832"/>
            <a:ext cx="24945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07DD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实例讲解</a:t>
            </a:r>
            <a:r>
              <a:rPr lang="en-US" altLang="zh-CN" sz="2800" dirty="0" smtClean="0">
                <a:solidFill>
                  <a:srgbClr val="007DD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800" dirty="0" smtClean="0">
                <a:solidFill>
                  <a:srgbClr val="007DD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配色</a:t>
            </a:r>
            <a:endParaRPr lang="zh-CN" altLang="en-US" sz="2800" dirty="0">
              <a:solidFill>
                <a:srgbClr val="007DD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 8"/>
          <p:cNvGrpSpPr/>
          <p:nvPr/>
        </p:nvGrpSpPr>
        <p:grpSpPr>
          <a:xfrm>
            <a:off x="328428" y="851195"/>
            <a:ext cx="3924595" cy="486000"/>
            <a:chOff x="328428" y="851195"/>
            <a:chExt cx="3924595" cy="486000"/>
          </a:xfrm>
        </p:grpSpPr>
        <p:sp>
          <p:nvSpPr>
            <p:cNvPr id="6" name="矩形 5"/>
            <p:cNvSpPr/>
            <p:nvPr/>
          </p:nvSpPr>
          <p:spPr>
            <a:xfrm>
              <a:off x="788658" y="896210"/>
              <a:ext cx="346436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 smtClean="0">
                  <a:solidFill>
                    <a:srgbClr val="037CD2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背景选择深色系的颜色或者图片</a:t>
              </a:r>
              <a:endParaRPr lang="zh-CN" altLang="en-US" dirty="0">
                <a:solidFill>
                  <a:srgbClr val="037CD2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8428" y="851195"/>
              <a:ext cx="486000" cy="486000"/>
            </a:xfrm>
            <a:prstGeom prst="rect">
              <a:avLst/>
            </a:prstGeom>
          </p:spPr>
        </p:pic>
      </p:grpSp>
      <p:grpSp>
        <p:nvGrpSpPr>
          <p:cNvPr id="12" name="组 11"/>
          <p:cNvGrpSpPr/>
          <p:nvPr/>
        </p:nvGrpSpPr>
        <p:grpSpPr>
          <a:xfrm>
            <a:off x="331972" y="2109379"/>
            <a:ext cx="3924595" cy="486000"/>
            <a:chOff x="328428" y="851195"/>
            <a:chExt cx="3924595" cy="486000"/>
          </a:xfrm>
        </p:grpSpPr>
        <p:sp>
          <p:nvSpPr>
            <p:cNvPr id="13" name="矩形 12"/>
            <p:cNvSpPr/>
            <p:nvPr/>
          </p:nvSpPr>
          <p:spPr>
            <a:xfrm>
              <a:off x="788658" y="896210"/>
              <a:ext cx="346436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 smtClean="0">
                  <a:solidFill>
                    <a:srgbClr val="037CD2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统一图表系列、标签配色</a:t>
              </a:r>
              <a:endParaRPr lang="zh-CN" altLang="en-US" dirty="0">
                <a:solidFill>
                  <a:srgbClr val="037CD2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8428" y="851195"/>
              <a:ext cx="486000" cy="486000"/>
            </a:xfrm>
            <a:prstGeom prst="rect">
              <a:avLst/>
            </a:prstGeom>
          </p:spPr>
        </p:pic>
      </p:grpSp>
      <p:grpSp>
        <p:nvGrpSpPr>
          <p:cNvPr id="19" name="组 18"/>
          <p:cNvGrpSpPr/>
          <p:nvPr/>
        </p:nvGrpSpPr>
        <p:grpSpPr>
          <a:xfrm>
            <a:off x="822404" y="1416056"/>
            <a:ext cx="3404017" cy="413473"/>
            <a:chOff x="811772" y="1267200"/>
            <a:chExt cx="3404017" cy="413473"/>
          </a:xfrm>
        </p:grpSpPr>
        <p:sp>
          <p:nvSpPr>
            <p:cNvPr id="16" name="矩形 15"/>
            <p:cNvSpPr/>
            <p:nvPr/>
          </p:nvSpPr>
          <p:spPr>
            <a:xfrm>
              <a:off x="811772" y="1268252"/>
              <a:ext cx="1112721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 smtClean="0">
                  <a:latin typeface="Microsoft YaHei" charset="-122"/>
                  <a:ea typeface="Microsoft YaHei" charset="-122"/>
                  <a:cs typeface="Microsoft YaHei" charset="-122"/>
                </a:rPr>
                <a:t>选择</a:t>
              </a:r>
              <a:r>
                <a:rPr lang="en-US" altLang="zh-CN" sz="1600" dirty="0" smtClean="0">
                  <a:latin typeface="Microsoft YaHei" charset="-122"/>
                  <a:ea typeface="Microsoft YaHei" charset="-122"/>
                  <a:cs typeface="Microsoft YaHei" charset="-122"/>
                </a:rPr>
                <a:t>Body</a:t>
              </a:r>
            </a:p>
          </p:txBody>
        </p:sp>
        <p:sp>
          <p:nvSpPr>
            <p:cNvPr id="15" name="右箭头 14"/>
            <p:cNvSpPr/>
            <p:nvPr/>
          </p:nvSpPr>
          <p:spPr>
            <a:xfrm>
              <a:off x="1881963" y="1392865"/>
              <a:ext cx="361507" cy="180754"/>
            </a:xfrm>
            <a:prstGeom prst="rightArrow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2261343" y="1267200"/>
              <a:ext cx="598815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 smtClean="0">
                  <a:latin typeface="Microsoft YaHei" charset="-122"/>
                  <a:ea typeface="Microsoft YaHei" charset="-122"/>
                  <a:cs typeface="Microsoft YaHei" charset="-122"/>
                </a:rPr>
                <a:t>样式</a:t>
              </a:r>
              <a:endParaRPr lang="en-US" altLang="zh-CN" sz="1600" dirty="0" smtClean="0"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210386" y="1267200"/>
              <a:ext cx="1005403" cy="3812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smtClean="0">
                  <a:latin typeface="Microsoft YaHei" charset="-122"/>
                  <a:ea typeface="Microsoft YaHei" charset="-122"/>
                  <a:cs typeface="Microsoft YaHei" charset="-122"/>
                </a:rPr>
                <a:t>填充背景</a:t>
              </a:r>
              <a:endParaRPr lang="en-US" altLang="zh-CN" sz="1600" dirty="0"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20" name="右箭头 19"/>
            <p:cNvSpPr/>
            <p:nvPr/>
          </p:nvSpPr>
          <p:spPr>
            <a:xfrm>
              <a:off x="2842438" y="1393200"/>
              <a:ext cx="361507" cy="180754"/>
            </a:xfrm>
            <a:prstGeom prst="rightArrow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0798" y="691116"/>
            <a:ext cx="3570650" cy="2381692"/>
          </a:xfrm>
          <a:prstGeom prst="rect">
            <a:avLst/>
          </a:prstGeom>
          <a:ln>
            <a:solidFill>
              <a:schemeClr val="accent3"/>
            </a:solidFill>
          </a:ln>
        </p:spPr>
      </p:pic>
      <p:grpSp>
        <p:nvGrpSpPr>
          <p:cNvPr id="24" name="组 23"/>
          <p:cNvGrpSpPr/>
          <p:nvPr/>
        </p:nvGrpSpPr>
        <p:grpSpPr>
          <a:xfrm>
            <a:off x="836581" y="2642344"/>
            <a:ext cx="2757221" cy="412421"/>
            <a:chOff x="811772" y="1267200"/>
            <a:chExt cx="2757221" cy="412421"/>
          </a:xfrm>
        </p:grpSpPr>
        <p:sp>
          <p:nvSpPr>
            <p:cNvPr id="25" name="矩形 24"/>
            <p:cNvSpPr/>
            <p:nvPr/>
          </p:nvSpPr>
          <p:spPr>
            <a:xfrm>
              <a:off x="811772" y="1268252"/>
              <a:ext cx="1112721" cy="3812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 smtClean="0">
                  <a:latin typeface="Microsoft YaHei" charset="-122"/>
                  <a:ea typeface="Microsoft YaHei" charset="-122"/>
                  <a:cs typeface="Microsoft YaHei" charset="-122"/>
                </a:rPr>
                <a:t>服务器</a:t>
              </a:r>
              <a:endParaRPr lang="en-US" altLang="zh-CN" sz="1600" dirty="0" smtClean="0"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26" name="右箭头 25"/>
            <p:cNvSpPr/>
            <p:nvPr/>
          </p:nvSpPr>
          <p:spPr>
            <a:xfrm>
              <a:off x="1616146" y="1392865"/>
              <a:ext cx="361507" cy="180754"/>
            </a:xfrm>
            <a:prstGeom prst="rightArrow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1963629" y="1267200"/>
              <a:ext cx="1605364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 smtClean="0">
                  <a:latin typeface="Microsoft YaHei" charset="-122"/>
                  <a:ea typeface="Microsoft YaHei" charset="-122"/>
                  <a:cs typeface="Microsoft YaHei" charset="-122"/>
                </a:rPr>
                <a:t>图表预定义配色</a:t>
              </a:r>
              <a:endParaRPr lang="en-US" altLang="zh-CN" sz="1600" dirty="0" smtClean="0"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840125" y="3221098"/>
            <a:ext cx="2477233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统一设置</a:t>
            </a:r>
            <a:r>
              <a:rPr lang="zh-CN" altLang="en-US" sz="1600" smtClean="0">
                <a:latin typeface="Microsoft YaHei" charset="-122"/>
                <a:ea typeface="Microsoft YaHei" charset="-122"/>
                <a:cs typeface="Microsoft YaHei" charset="-122"/>
              </a:rPr>
              <a:t>图表系列配色</a:t>
            </a:r>
            <a:endParaRPr lang="en-US" altLang="zh-CN" sz="1600" dirty="0" smtClean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7124" y="1269873"/>
            <a:ext cx="2844505" cy="2736681"/>
          </a:xfrm>
          <a:prstGeom prst="rect">
            <a:avLst/>
          </a:prstGeom>
          <a:ln>
            <a:solidFill>
              <a:schemeClr val="accent3"/>
            </a:solidFill>
          </a:ln>
        </p:spPr>
      </p:pic>
      <p:sp>
        <p:nvSpPr>
          <p:cNvPr id="33" name="矩形 32"/>
          <p:cNvSpPr/>
          <p:nvPr/>
        </p:nvSpPr>
        <p:spPr>
          <a:xfrm>
            <a:off x="843669" y="3777536"/>
            <a:ext cx="4663996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去掉图表背景</a:t>
            </a:r>
            <a:r>
              <a:rPr lang="zh-CN" altLang="en-US" sz="1600" dirty="0">
                <a:latin typeface="Microsoft YaHei" charset="-122"/>
                <a:ea typeface="Microsoft YaHei" charset="-122"/>
                <a:cs typeface="Microsoft YaHei" charset="-122"/>
              </a:rPr>
              <a:t>，</a:t>
            </a:r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统一修改图表标签、</a:t>
            </a:r>
            <a:r>
              <a:rPr lang="zh-CN" altLang="en-US" sz="1600" smtClean="0">
                <a:latin typeface="Microsoft YaHei" charset="-122"/>
                <a:ea typeface="Microsoft YaHei" charset="-122"/>
                <a:cs typeface="Microsoft YaHei" charset="-122"/>
              </a:rPr>
              <a:t>坐标轴颜色</a:t>
            </a:r>
            <a:endParaRPr lang="en-US" altLang="zh-CN" sz="1600" dirty="0" smtClean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grpSp>
        <p:nvGrpSpPr>
          <p:cNvPr id="34" name="组 33"/>
          <p:cNvGrpSpPr/>
          <p:nvPr/>
        </p:nvGrpSpPr>
        <p:grpSpPr>
          <a:xfrm>
            <a:off x="356782" y="4388290"/>
            <a:ext cx="3924595" cy="486000"/>
            <a:chOff x="328428" y="851195"/>
            <a:chExt cx="3924595" cy="486000"/>
          </a:xfrm>
        </p:grpSpPr>
        <p:sp>
          <p:nvSpPr>
            <p:cNvPr id="35" name="矩形 34"/>
            <p:cNvSpPr/>
            <p:nvPr/>
          </p:nvSpPr>
          <p:spPr>
            <a:xfrm>
              <a:off x="788658" y="896210"/>
              <a:ext cx="346436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 smtClean="0">
                  <a:solidFill>
                    <a:srgbClr val="037CD2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设置标题字体大小、颜色</a:t>
              </a:r>
              <a:endParaRPr lang="zh-CN" altLang="en-US" dirty="0">
                <a:solidFill>
                  <a:srgbClr val="037CD2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8428" y="851195"/>
              <a:ext cx="486000" cy="486000"/>
            </a:xfrm>
            <a:prstGeom prst="rect">
              <a:avLst/>
            </a:prstGeom>
          </p:spPr>
        </p:pic>
      </p:grpSp>
      <p:sp>
        <p:nvSpPr>
          <p:cNvPr id="37" name="矩形 36"/>
          <p:cNvSpPr/>
          <p:nvPr/>
        </p:nvSpPr>
        <p:spPr>
          <a:xfrm>
            <a:off x="854301" y="4904587"/>
            <a:ext cx="4376918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设置图表标题、组件标题和大屏主标题颜色</a:t>
            </a:r>
            <a:endParaRPr lang="en-US" altLang="zh-CN" sz="1600" dirty="0" smtClean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0164" y="4242391"/>
            <a:ext cx="3598307" cy="2445488"/>
          </a:xfrm>
          <a:prstGeom prst="rect">
            <a:avLst/>
          </a:prstGeom>
          <a:ln>
            <a:solidFill>
              <a:schemeClr val="accent3"/>
            </a:solidFill>
          </a:ln>
        </p:spPr>
      </p:pic>
      <p:sp>
        <p:nvSpPr>
          <p:cNvPr id="39" name="右箭头 38"/>
          <p:cNvSpPr/>
          <p:nvPr/>
        </p:nvSpPr>
        <p:spPr>
          <a:xfrm rot="1690450">
            <a:off x="8176437" y="2020186"/>
            <a:ext cx="797442" cy="244549"/>
          </a:xfrm>
          <a:prstGeom prst="rightArrow">
            <a:avLst/>
          </a:prstGeom>
          <a:solidFill>
            <a:srgbClr val="037CD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037CD2"/>
              </a:solidFill>
            </a:endParaRPr>
          </a:p>
        </p:txBody>
      </p:sp>
      <p:sp>
        <p:nvSpPr>
          <p:cNvPr id="42" name="右箭头 41"/>
          <p:cNvSpPr/>
          <p:nvPr/>
        </p:nvSpPr>
        <p:spPr>
          <a:xfrm rot="8010081">
            <a:off x="8637183" y="4426688"/>
            <a:ext cx="797442" cy="244549"/>
          </a:xfrm>
          <a:prstGeom prst="rightArrow">
            <a:avLst/>
          </a:prstGeom>
          <a:solidFill>
            <a:srgbClr val="037CD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037CD2"/>
              </a:solidFill>
            </a:endParaRPr>
          </a:p>
        </p:txBody>
      </p:sp>
      <p:grpSp>
        <p:nvGrpSpPr>
          <p:cNvPr id="47" name="组 46"/>
          <p:cNvGrpSpPr/>
          <p:nvPr/>
        </p:nvGrpSpPr>
        <p:grpSpPr>
          <a:xfrm>
            <a:off x="857846" y="5491870"/>
            <a:ext cx="2773529" cy="412421"/>
            <a:chOff x="811772" y="1267200"/>
            <a:chExt cx="2773529" cy="412421"/>
          </a:xfrm>
        </p:grpSpPr>
        <p:sp>
          <p:nvSpPr>
            <p:cNvPr id="48" name="矩形 47"/>
            <p:cNvSpPr/>
            <p:nvPr/>
          </p:nvSpPr>
          <p:spPr>
            <a:xfrm>
              <a:off x="811772" y="1268252"/>
              <a:ext cx="1112721" cy="3812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 smtClean="0">
                  <a:latin typeface="Microsoft YaHei" charset="-122"/>
                  <a:ea typeface="Microsoft YaHei" charset="-122"/>
                  <a:cs typeface="Microsoft YaHei" charset="-122"/>
                </a:rPr>
                <a:t>组件</a:t>
              </a:r>
              <a:endParaRPr lang="en-US" altLang="zh-CN" sz="1600" dirty="0" smtClean="0"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49" name="右箭头 48"/>
            <p:cNvSpPr/>
            <p:nvPr/>
          </p:nvSpPr>
          <p:spPr>
            <a:xfrm>
              <a:off x="1414127" y="1392865"/>
              <a:ext cx="361507" cy="180754"/>
            </a:xfrm>
            <a:prstGeom prst="rightArrow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1804140" y="1267200"/>
              <a:ext cx="598815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 smtClean="0">
                  <a:latin typeface="Microsoft YaHei" charset="-122"/>
                  <a:ea typeface="Microsoft YaHei" charset="-122"/>
                  <a:cs typeface="Microsoft YaHei" charset="-122"/>
                </a:rPr>
                <a:t>样式</a:t>
              </a:r>
              <a:endParaRPr lang="en-US" altLang="zh-CN" sz="1600" dirty="0" smtClean="0"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2785082" y="1267200"/>
              <a:ext cx="800219" cy="3812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smtClean="0">
                  <a:latin typeface="Microsoft YaHei" charset="-122"/>
                  <a:ea typeface="Microsoft YaHei" charset="-122"/>
                  <a:cs typeface="Microsoft YaHei" charset="-122"/>
                </a:rPr>
                <a:t>自定义</a:t>
              </a:r>
              <a:endParaRPr lang="en-US" altLang="zh-CN" sz="1600" dirty="0"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52" name="右箭头 51"/>
            <p:cNvSpPr/>
            <p:nvPr/>
          </p:nvSpPr>
          <p:spPr>
            <a:xfrm>
              <a:off x="2417132" y="1393200"/>
              <a:ext cx="361507" cy="180754"/>
            </a:xfrm>
            <a:prstGeom prst="rightArrow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53" name="右箭头 52"/>
          <p:cNvSpPr/>
          <p:nvPr/>
        </p:nvSpPr>
        <p:spPr>
          <a:xfrm>
            <a:off x="3604434" y="5601600"/>
            <a:ext cx="361507" cy="180754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3961752" y="5493600"/>
            <a:ext cx="595035" cy="3812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标题</a:t>
            </a:r>
            <a:endParaRPr lang="en-US" altLang="zh-CN" sz="1600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1499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54834" y="254832"/>
            <a:ext cx="3212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07DD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实例讲解</a:t>
            </a:r>
            <a:r>
              <a:rPr lang="en-US" altLang="zh-CN" sz="2800" dirty="0" smtClean="0">
                <a:solidFill>
                  <a:srgbClr val="007DD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800" dirty="0" smtClean="0">
                <a:solidFill>
                  <a:srgbClr val="007DD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排版布局</a:t>
            </a:r>
            <a:endParaRPr lang="zh-CN" altLang="en-US" sz="2800" dirty="0">
              <a:solidFill>
                <a:srgbClr val="007DD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500" y="978127"/>
            <a:ext cx="10302949" cy="5142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838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54834" y="254832"/>
            <a:ext cx="24945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07DD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实例讲解</a:t>
            </a:r>
            <a:r>
              <a:rPr lang="en-US" altLang="zh-CN" sz="2800" dirty="0" smtClean="0">
                <a:solidFill>
                  <a:srgbClr val="007DD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800" dirty="0" smtClean="0">
                <a:solidFill>
                  <a:srgbClr val="007DD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点缀</a:t>
            </a:r>
            <a:endParaRPr lang="zh-CN" altLang="en-US" sz="2800" dirty="0">
              <a:solidFill>
                <a:srgbClr val="007DD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 3"/>
          <p:cNvGrpSpPr/>
          <p:nvPr/>
        </p:nvGrpSpPr>
        <p:grpSpPr>
          <a:xfrm>
            <a:off x="2616255" y="1393371"/>
            <a:ext cx="6765042" cy="4757057"/>
            <a:chOff x="1941340" y="126608"/>
            <a:chExt cx="7821639" cy="6140549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04906" y="1411577"/>
              <a:ext cx="7357104" cy="4855580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</p:pic>
        <p:pic>
          <p:nvPicPr>
            <p:cNvPr id="6" name="图片 5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74855" y="135468"/>
              <a:ext cx="1688124" cy="1004015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</p:pic>
        <p:pic>
          <p:nvPicPr>
            <p:cNvPr id="7" name="图片 6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41340" y="365760"/>
              <a:ext cx="3221503" cy="267286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</p:pic>
        <p:pic>
          <p:nvPicPr>
            <p:cNvPr id="8" name="图片 7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37357" y="126608"/>
              <a:ext cx="1849707" cy="999979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</p:pic>
        <p:cxnSp>
          <p:nvCxnSpPr>
            <p:cNvPr id="9" name="直线箭头连接符 8"/>
            <p:cNvCxnSpPr/>
            <p:nvPr/>
          </p:nvCxnSpPr>
          <p:spPr>
            <a:xfrm>
              <a:off x="3502855" y="858129"/>
              <a:ext cx="872197" cy="844062"/>
            </a:xfrm>
            <a:prstGeom prst="straightConnector1">
              <a:avLst/>
            </a:prstGeom>
            <a:ln w="73025">
              <a:solidFill>
                <a:schemeClr val="accent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线箭头连接符 9"/>
            <p:cNvCxnSpPr/>
            <p:nvPr/>
          </p:nvCxnSpPr>
          <p:spPr>
            <a:xfrm flipH="1">
              <a:off x="6439906" y="1179341"/>
              <a:ext cx="7786" cy="1554329"/>
            </a:xfrm>
            <a:prstGeom prst="straightConnector1">
              <a:avLst/>
            </a:prstGeom>
            <a:ln w="73025">
              <a:solidFill>
                <a:schemeClr val="accent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线箭头连接符 10"/>
            <p:cNvCxnSpPr/>
            <p:nvPr/>
          </p:nvCxnSpPr>
          <p:spPr>
            <a:xfrm flipH="1">
              <a:off x="8945406" y="1204445"/>
              <a:ext cx="2345" cy="1284850"/>
            </a:xfrm>
            <a:prstGeom prst="straightConnector1">
              <a:avLst/>
            </a:prstGeom>
            <a:ln w="73025">
              <a:solidFill>
                <a:schemeClr val="accent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4009292" y="942537"/>
              <a:ext cx="1080877" cy="449271"/>
            </a:xfrm>
            <a:prstGeom prst="rect">
              <a:avLst/>
            </a:prstGeom>
            <a:noFill/>
            <a:ln>
              <a:solidFill>
                <a:schemeClr val="accent3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kumimoji="1" lang="zh-CN" altLang="en-US" smtClean="0">
                  <a:solidFill>
                    <a:srgbClr val="FF0000"/>
                  </a:solidFill>
                </a:rPr>
                <a:t>标题框</a:t>
              </a:r>
              <a:endParaRPr kumimoji="1"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355058" y="1362223"/>
              <a:ext cx="1092516" cy="449271"/>
            </a:xfrm>
            <a:prstGeom prst="rect">
              <a:avLst/>
            </a:prstGeom>
            <a:noFill/>
            <a:ln>
              <a:solidFill>
                <a:schemeClr val="accent3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kumimoji="1" lang="zh-CN" altLang="en-US" dirty="0" smtClean="0">
                  <a:solidFill>
                    <a:srgbClr val="FF0000"/>
                  </a:solidFill>
                </a:rPr>
                <a:t>背景框</a:t>
              </a:r>
              <a:endParaRPr kumimoji="1" lang="zh-CN" altLang="en-US" dirty="0">
                <a:solidFill>
                  <a:srgbClr val="FF0000"/>
                </a:solidFill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293913" y="754521"/>
            <a:ext cx="1047205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Microsoft YaHei" charset="-122"/>
                <a:ea typeface="Microsoft YaHei" charset="-122"/>
                <a:cs typeface="Microsoft YaHei" charset="-122"/>
              </a:rPr>
              <a:t>通过适当给元素、标题、数字等添加一些诸如边框、</a:t>
            </a:r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图片等</a:t>
            </a:r>
            <a:r>
              <a:rPr lang="zh-CN" altLang="en-US" sz="1600" dirty="0">
                <a:latin typeface="Microsoft YaHei" charset="-122"/>
                <a:ea typeface="Microsoft YaHei" charset="-122"/>
                <a:cs typeface="Microsoft YaHei" charset="-122"/>
              </a:rPr>
              <a:t>在内的点缀效果，能帮助提升整体美观度。</a:t>
            </a:r>
          </a:p>
        </p:txBody>
      </p:sp>
    </p:spTree>
    <p:extLst>
      <p:ext uri="{BB962C8B-B14F-4D97-AF65-F5344CB8AC3E}">
        <p14:creationId xmlns:p14="http://schemas.microsoft.com/office/powerpoint/2010/main" val="1917556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54834" y="254832"/>
            <a:ext cx="3212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07DD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实例讲解</a:t>
            </a:r>
            <a:r>
              <a:rPr lang="en-US" altLang="zh-CN" sz="2800" smtClean="0">
                <a:solidFill>
                  <a:srgbClr val="007DD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800" smtClean="0">
                <a:solidFill>
                  <a:srgbClr val="007DD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r>
              <a:rPr lang="zh-CN" altLang="en-US" sz="2800" dirty="0" smtClean="0">
                <a:solidFill>
                  <a:srgbClr val="007DD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效果</a:t>
            </a:r>
            <a:endParaRPr lang="zh-CN" altLang="en-US" sz="2800" dirty="0">
              <a:solidFill>
                <a:srgbClr val="007DD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84313" y="2454020"/>
            <a:ext cx="3991744" cy="463826"/>
          </a:xfrm>
          <a:prstGeom prst="roundRect">
            <a:avLst/>
          </a:prstGeom>
          <a:solidFill>
            <a:srgbClr val="007C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dirty="0" smtClean="0">
                <a:latin typeface="Microsoft YaHei" charset="-122"/>
                <a:ea typeface="Microsoft YaHei" charset="-122"/>
                <a:cs typeface="Microsoft YaHei" charset="-122"/>
              </a:rPr>
              <a:t>设置数据监控，数字实时动态变化</a:t>
            </a:r>
            <a:endParaRPr kumimoji="1" lang="zh-CN" altLang="en-US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84313" y="951791"/>
            <a:ext cx="2587487" cy="463826"/>
          </a:xfrm>
          <a:prstGeom prst="roundRect">
            <a:avLst/>
          </a:prstGeom>
          <a:solidFill>
            <a:srgbClr val="007C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dirty="0" smtClean="0">
                <a:latin typeface="Microsoft YaHei" charset="-122"/>
                <a:ea typeface="Microsoft YaHei" charset="-122"/>
                <a:cs typeface="Microsoft YaHei" charset="-122"/>
              </a:rPr>
              <a:t>数据点提示自动播放</a:t>
            </a:r>
            <a:endParaRPr kumimoji="1" lang="zh-CN" altLang="en-US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95198" y="4184849"/>
            <a:ext cx="3382145" cy="463826"/>
          </a:xfrm>
          <a:prstGeom prst="roundRect">
            <a:avLst/>
          </a:prstGeom>
          <a:solidFill>
            <a:srgbClr val="007C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dirty="0" smtClean="0">
                <a:latin typeface="Microsoft YaHei" charset="-122"/>
                <a:ea typeface="Microsoft YaHei" charset="-122"/>
                <a:cs typeface="Microsoft YaHei" charset="-122"/>
              </a:rPr>
              <a:t>报表滚动</a:t>
            </a:r>
            <a:r>
              <a:rPr kumimoji="1" lang="en-US" altLang="zh-CN" dirty="0" smtClean="0">
                <a:latin typeface="Microsoft YaHei" charset="-122"/>
                <a:ea typeface="Microsoft YaHei" charset="-122"/>
                <a:cs typeface="Microsoft YaHei" charset="-122"/>
              </a:rPr>
              <a:t>—</a:t>
            </a:r>
            <a:r>
              <a:rPr kumimoji="1" lang="zh-CN" altLang="en-US" dirty="0" smtClean="0">
                <a:latin typeface="Microsoft YaHei" charset="-122"/>
                <a:ea typeface="Microsoft YaHei" charset="-122"/>
                <a:cs typeface="Microsoft YaHei" charset="-122"/>
              </a:rPr>
              <a:t>跑马灯</a:t>
            </a:r>
            <a:r>
              <a:rPr kumimoji="1" lang="en-US" altLang="zh-CN" dirty="0" smtClean="0">
                <a:latin typeface="Microsoft YaHei" charset="-122"/>
                <a:ea typeface="Microsoft YaHei" charset="-122"/>
                <a:cs typeface="Microsoft YaHei" charset="-122"/>
              </a:rPr>
              <a:t>/</a:t>
            </a:r>
            <a:r>
              <a:rPr kumimoji="1" lang="zh-CN" altLang="en-US" dirty="0" smtClean="0">
                <a:latin typeface="Microsoft YaHei" charset="-122"/>
                <a:ea typeface="Microsoft YaHei" charset="-122"/>
                <a:cs typeface="Microsoft YaHei" charset="-122"/>
              </a:rPr>
              <a:t>滚动报表图</a:t>
            </a:r>
            <a:endParaRPr kumimoji="1" lang="zh-CN" altLang="en-US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2137" y="1615758"/>
            <a:ext cx="104720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图表</a:t>
            </a:r>
            <a:r>
              <a:rPr lang="zh-CN" altLang="en-US" sz="1600" dirty="0">
                <a:latin typeface="Microsoft YaHei" charset="-122"/>
                <a:ea typeface="Microsoft YaHei" charset="-122"/>
                <a:cs typeface="Microsoft YaHei" charset="-122"/>
              </a:rPr>
              <a:t>开启自动数据点提示轮播</a:t>
            </a:r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接口</a:t>
            </a:r>
            <a:r>
              <a:rPr lang="en-US" altLang="zh-CN" sz="1600" dirty="0">
                <a:latin typeface="Microsoft YaHei" charset="-122"/>
                <a:ea typeface="Microsoft YaHei" charset="-122"/>
                <a:cs typeface="Microsoft YaHei" charset="-122"/>
              </a:rPr>
              <a:t>-</a:t>
            </a:r>
            <a:r>
              <a:rPr lang="en-US" altLang="zh-CN" sz="1600" dirty="0" smtClean="0">
                <a:latin typeface="Microsoft YaHei" charset="-122"/>
                <a:ea typeface="Microsoft YaHei" charset="-122"/>
                <a:cs typeface="Microsoft YaHei" charset="-122"/>
                <a:hlinkClick r:id="rId2"/>
              </a:rPr>
              <a:t>https</a:t>
            </a:r>
            <a:r>
              <a:rPr lang="en-US" altLang="zh-CN" sz="1600" dirty="0">
                <a:latin typeface="Microsoft YaHei" charset="-122"/>
                <a:ea typeface="Microsoft YaHei" charset="-122"/>
                <a:cs typeface="Microsoft YaHei" charset="-122"/>
                <a:hlinkClick r:id="rId2"/>
              </a:rPr>
              <a:t>://</a:t>
            </a:r>
            <a:r>
              <a:rPr lang="en-US" altLang="zh-CN" sz="1600" dirty="0" smtClean="0">
                <a:latin typeface="Microsoft YaHei" charset="-122"/>
                <a:ea typeface="Microsoft YaHei" charset="-122"/>
                <a:cs typeface="Microsoft YaHei" charset="-122"/>
                <a:hlinkClick r:id="rId2"/>
              </a:rPr>
              <a:t>help.finereport.com/doc-view-2663.html</a:t>
            </a:r>
            <a:endParaRPr lang="en-US" altLang="zh-CN" sz="1600" dirty="0" smtClean="0">
              <a:latin typeface="Microsoft YaHei" charset="-122"/>
              <a:ea typeface="Microsoft YaHei" charset="-122"/>
              <a:cs typeface="Microsoft YaHei" charset="-122"/>
            </a:endParaRPr>
          </a:p>
          <a:p>
            <a:endParaRPr lang="zh-CN" altLang="en-US" sz="1600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5049" y="4883498"/>
            <a:ext cx="10472057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Microsoft YaHei" charset="-122"/>
                <a:ea typeface="Microsoft YaHei" charset="-122"/>
                <a:cs typeface="Microsoft YaHei" charset="-122"/>
              </a:rPr>
              <a:t>报表块实现跑马灯</a:t>
            </a:r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效果</a:t>
            </a:r>
            <a:r>
              <a:rPr lang="en-US" altLang="zh-CN" sz="1600" dirty="0" smtClean="0">
                <a:latin typeface="Microsoft YaHei" charset="-122"/>
                <a:ea typeface="Microsoft YaHei" charset="-122"/>
                <a:cs typeface="Microsoft YaHei" charset="-122"/>
              </a:rPr>
              <a:t>-</a:t>
            </a:r>
            <a:r>
              <a:rPr lang="en-US" altLang="zh-CN" sz="1600" dirty="0" smtClean="0">
                <a:latin typeface="Microsoft YaHei" charset="-122"/>
                <a:ea typeface="Microsoft YaHei" charset="-122"/>
                <a:cs typeface="Microsoft YaHei" charset="-122"/>
                <a:hlinkClick r:id="rId3"/>
              </a:rPr>
              <a:t>http</a:t>
            </a:r>
            <a:r>
              <a:rPr lang="en-US" altLang="zh-CN" sz="1600" dirty="0">
                <a:latin typeface="Microsoft YaHei" charset="-122"/>
                <a:ea typeface="Microsoft YaHei" charset="-122"/>
                <a:cs typeface="Microsoft YaHei" charset="-122"/>
                <a:hlinkClick r:id="rId3"/>
              </a:rPr>
              <a:t>://</a:t>
            </a:r>
            <a:r>
              <a:rPr lang="en-US" altLang="zh-CN" sz="1600" dirty="0" smtClean="0">
                <a:latin typeface="Microsoft YaHei" charset="-122"/>
                <a:ea typeface="Microsoft YaHei" charset="-122"/>
                <a:cs typeface="Microsoft YaHei" charset="-122"/>
                <a:hlinkClick r:id="rId3"/>
              </a:rPr>
              <a:t>help.finereport.com/doc-view-2393.html</a:t>
            </a:r>
            <a:endParaRPr lang="en-US" altLang="zh-CN" sz="1600" dirty="0" smtClean="0">
              <a:latin typeface="Microsoft YaHei" charset="-122"/>
              <a:ea typeface="Microsoft YaHei" charset="-122"/>
              <a:cs typeface="Microsoft YaHei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滚动报表图</a:t>
            </a:r>
            <a:r>
              <a:rPr lang="en-US" altLang="zh-CN" sz="1600" dirty="0" smtClean="0">
                <a:latin typeface="Microsoft YaHei" charset="-122"/>
                <a:ea typeface="Microsoft YaHei" charset="-122"/>
                <a:cs typeface="Microsoft YaHei" charset="-122"/>
              </a:rPr>
              <a:t>-</a:t>
            </a:r>
            <a:r>
              <a:rPr lang="en-US" altLang="zh-CN" sz="1600" dirty="0" smtClean="0">
                <a:latin typeface="Microsoft YaHei" charset="-122"/>
                <a:ea typeface="Microsoft YaHei" charset="-122"/>
                <a:cs typeface="Microsoft YaHei" charset="-122"/>
                <a:hlinkClick r:id="rId4"/>
              </a:rPr>
              <a:t>https</a:t>
            </a:r>
            <a:r>
              <a:rPr lang="en-US" altLang="zh-CN" sz="1600" dirty="0">
                <a:latin typeface="Microsoft YaHei" charset="-122"/>
                <a:ea typeface="Microsoft YaHei" charset="-122"/>
                <a:cs typeface="Microsoft YaHei" charset="-122"/>
                <a:hlinkClick r:id="rId4"/>
              </a:rPr>
              <a:t>://</a:t>
            </a:r>
            <a:r>
              <a:rPr lang="en-US" altLang="zh-CN" sz="1600" dirty="0" smtClean="0">
                <a:latin typeface="Microsoft YaHei" charset="-122"/>
                <a:ea typeface="Microsoft YaHei" charset="-122"/>
                <a:cs typeface="Microsoft YaHei" charset="-122"/>
                <a:hlinkClick r:id="rId4"/>
              </a:rPr>
              <a:t>market.fanruan.com/plugin/654</a:t>
            </a:r>
            <a:endParaRPr lang="en-US" altLang="zh-CN" sz="1600" dirty="0" smtClean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5302" y="3105835"/>
            <a:ext cx="8718698" cy="1156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Microsoft YaHei" charset="-122"/>
                <a:ea typeface="Microsoft YaHei" charset="-122"/>
                <a:cs typeface="Microsoft YaHei" charset="-122"/>
              </a:rPr>
              <a:t>决策报表内报表块刷新插</a:t>
            </a:r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件</a:t>
            </a:r>
            <a:r>
              <a:rPr lang="en-US" altLang="zh-CN" sz="1600" dirty="0" smtClean="0">
                <a:latin typeface="Microsoft YaHei" charset="-122"/>
                <a:ea typeface="Microsoft YaHei" charset="-122"/>
                <a:cs typeface="Microsoft YaHei" charset="-122"/>
              </a:rPr>
              <a:t>-</a:t>
            </a:r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  <a:hlinkClick r:id="rId5"/>
              </a:rPr>
              <a:t>http</a:t>
            </a:r>
            <a:r>
              <a:rPr lang="zh-CN" altLang="en-US" sz="1600" dirty="0">
                <a:latin typeface="Microsoft YaHei" charset="-122"/>
                <a:ea typeface="Microsoft YaHei" charset="-122"/>
                <a:cs typeface="Microsoft YaHei" charset="-122"/>
                <a:hlinkClick r:id="rId5"/>
              </a:rPr>
              <a:t>://help.finereport.com/doc-view-1752.</a:t>
            </a:r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  <a:hlinkClick r:id="rId5"/>
              </a:rPr>
              <a:t>html</a:t>
            </a:r>
            <a:endParaRPr lang="en-US" altLang="zh-CN" sz="1600" dirty="0" smtClean="0">
              <a:latin typeface="Microsoft YaHei" charset="-122"/>
              <a:ea typeface="Microsoft YaHei" charset="-122"/>
              <a:cs typeface="Microsoft YaHei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图表自动刷新</a:t>
            </a:r>
            <a:r>
              <a:rPr lang="en-US" altLang="zh-CN" sz="1600" dirty="0" smtClean="0">
                <a:latin typeface="Microsoft YaHei" charset="-122"/>
                <a:ea typeface="Microsoft YaHei" charset="-122"/>
                <a:cs typeface="Microsoft YaHei" charset="-122"/>
              </a:rPr>
              <a:t>-</a:t>
            </a:r>
            <a:r>
              <a:rPr lang="en-US" altLang="zh-CN" sz="1600" dirty="0" smtClean="0">
                <a:latin typeface="Microsoft YaHei" charset="-122"/>
                <a:ea typeface="Microsoft YaHei" charset="-122"/>
                <a:cs typeface="Microsoft YaHei" charset="-122"/>
                <a:hlinkClick r:id="rId6"/>
              </a:rPr>
              <a:t>http</a:t>
            </a:r>
            <a:r>
              <a:rPr lang="en-US" altLang="zh-CN" sz="1600" dirty="0">
                <a:latin typeface="Microsoft YaHei" charset="-122"/>
                <a:ea typeface="Microsoft YaHei" charset="-122"/>
                <a:cs typeface="Microsoft YaHei" charset="-122"/>
                <a:hlinkClick r:id="rId6"/>
              </a:rPr>
              <a:t>://</a:t>
            </a:r>
            <a:r>
              <a:rPr lang="en-US" altLang="zh-CN" sz="1600" dirty="0" smtClean="0">
                <a:latin typeface="Microsoft YaHei" charset="-122"/>
                <a:ea typeface="Microsoft YaHei" charset="-122"/>
                <a:cs typeface="Microsoft YaHei" charset="-122"/>
                <a:hlinkClick r:id="rId6"/>
              </a:rPr>
              <a:t>help.finereport.com/doc-view-1327.html</a:t>
            </a:r>
            <a:endParaRPr lang="en-US" altLang="zh-CN" sz="1600" dirty="0" smtClean="0">
              <a:latin typeface="Microsoft YaHei" charset="-122"/>
              <a:ea typeface="Microsoft YaHei" charset="-122"/>
              <a:cs typeface="Microsoft YaHei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 smtClean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550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9291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88"/>
          <a:stretch/>
        </p:blipFill>
        <p:spPr>
          <a:xfrm>
            <a:off x="6995886" y="0"/>
            <a:ext cx="5196114" cy="6858000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1279484" y="1277574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目录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3" name="组合 35"/>
          <p:cNvGrpSpPr/>
          <p:nvPr/>
        </p:nvGrpSpPr>
        <p:grpSpPr>
          <a:xfrm>
            <a:off x="1293007" y="2145600"/>
            <a:ext cx="4090590" cy="523220"/>
            <a:chOff x="549693" y="2524924"/>
            <a:chExt cx="4090590" cy="523220"/>
          </a:xfrm>
        </p:grpSpPr>
        <p:sp>
          <p:nvSpPr>
            <p:cNvPr id="24" name="文本框 23"/>
            <p:cNvSpPr txBox="1"/>
            <p:nvPr/>
          </p:nvSpPr>
          <p:spPr>
            <a:xfrm>
              <a:off x="549693" y="2524924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第一期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301181" y="2524924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大屏快速入门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6" name="组合 39"/>
          <p:cNvGrpSpPr/>
          <p:nvPr/>
        </p:nvGrpSpPr>
        <p:grpSpPr>
          <a:xfrm>
            <a:off x="1293007" y="3225600"/>
            <a:ext cx="4449663" cy="523220"/>
            <a:chOff x="549693" y="2524924"/>
            <a:chExt cx="4449663" cy="523220"/>
          </a:xfrm>
        </p:grpSpPr>
        <p:sp>
          <p:nvSpPr>
            <p:cNvPr id="27" name="文本框 26"/>
            <p:cNvSpPr txBox="1"/>
            <p:nvPr/>
          </p:nvSpPr>
          <p:spPr>
            <a:xfrm>
              <a:off x="549693" y="2524924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第二期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301181" y="2524924"/>
              <a:ext cx="269817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可视化图表专题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9" name="组合 43"/>
          <p:cNvGrpSpPr/>
          <p:nvPr/>
        </p:nvGrpSpPr>
        <p:grpSpPr>
          <a:xfrm>
            <a:off x="1292400" y="4305600"/>
            <a:ext cx="4090590" cy="523220"/>
            <a:chOff x="549693" y="2524924"/>
            <a:chExt cx="4090590" cy="523220"/>
          </a:xfrm>
        </p:grpSpPr>
        <p:sp>
          <p:nvSpPr>
            <p:cNvPr id="30" name="文本框 29"/>
            <p:cNvSpPr txBox="1"/>
            <p:nvPr/>
          </p:nvSpPr>
          <p:spPr>
            <a:xfrm>
              <a:off x="549693" y="2524924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2">
                      <a:lumMod val="9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第三期</a:t>
              </a:r>
              <a:endParaRPr lang="zh-CN" altLang="en-US" sz="2800" b="1" dirty="0">
                <a:solidFill>
                  <a:schemeClr val="bg2">
                    <a:lumMod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301181" y="2524924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2">
                      <a:lumMod val="9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图文组件专题</a:t>
              </a:r>
              <a:endParaRPr lang="zh-CN" altLang="en-US" sz="2800" dirty="0">
                <a:solidFill>
                  <a:schemeClr val="bg2">
                    <a:lumMod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2" name="组合 47"/>
          <p:cNvGrpSpPr/>
          <p:nvPr/>
        </p:nvGrpSpPr>
        <p:grpSpPr>
          <a:xfrm>
            <a:off x="1292400" y="5385600"/>
            <a:ext cx="4090590" cy="523220"/>
            <a:chOff x="549693" y="2524924"/>
            <a:chExt cx="4090590" cy="523220"/>
          </a:xfrm>
        </p:grpSpPr>
        <p:sp>
          <p:nvSpPr>
            <p:cNvPr id="33" name="文本框 32"/>
            <p:cNvSpPr txBox="1"/>
            <p:nvPr/>
          </p:nvSpPr>
          <p:spPr>
            <a:xfrm>
              <a:off x="549693" y="2524924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2">
                      <a:lumMod val="9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第四期</a:t>
              </a:r>
              <a:endParaRPr lang="zh-CN" altLang="en-US" sz="2800" b="1" dirty="0">
                <a:solidFill>
                  <a:schemeClr val="bg2">
                    <a:lumMod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2301181" y="2524924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2">
                      <a:lumMod val="9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动态效果专题</a:t>
              </a:r>
              <a:endParaRPr lang="en-US" altLang="zh-CN" sz="2800" dirty="0" smtClean="0">
                <a:solidFill>
                  <a:schemeClr val="bg2">
                    <a:lumMod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1250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88"/>
          <a:stretch/>
        </p:blipFill>
        <p:spPr>
          <a:xfrm>
            <a:off x="6995886" y="0"/>
            <a:ext cx="5196114" cy="6858000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1279484" y="1277574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目录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3" name="组合 35"/>
          <p:cNvGrpSpPr/>
          <p:nvPr/>
        </p:nvGrpSpPr>
        <p:grpSpPr>
          <a:xfrm>
            <a:off x="1293007" y="2145600"/>
            <a:ext cx="4090590" cy="523220"/>
            <a:chOff x="549693" y="2524924"/>
            <a:chExt cx="4090590" cy="523220"/>
          </a:xfrm>
        </p:grpSpPr>
        <p:sp>
          <p:nvSpPr>
            <p:cNvPr id="24" name="文本框 23"/>
            <p:cNvSpPr txBox="1"/>
            <p:nvPr/>
          </p:nvSpPr>
          <p:spPr>
            <a:xfrm>
              <a:off x="549693" y="2524924"/>
              <a:ext cx="134524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Sec 01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301181" y="2524924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决策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报表基础</a:t>
              </a:r>
            </a:p>
          </p:txBody>
        </p:sp>
      </p:grpSp>
      <p:grpSp>
        <p:nvGrpSpPr>
          <p:cNvPr id="26" name="组合 39"/>
          <p:cNvGrpSpPr/>
          <p:nvPr/>
        </p:nvGrpSpPr>
        <p:grpSpPr>
          <a:xfrm>
            <a:off x="1293007" y="3225600"/>
            <a:ext cx="3731517" cy="523220"/>
            <a:chOff x="549693" y="2524924"/>
            <a:chExt cx="3731517" cy="523220"/>
          </a:xfrm>
        </p:grpSpPr>
        <p:sp>
          <p:nvSpPr>
            <p:cNvPr id="27" name="文本框 26"/>
            <p:cNvSpPr txBox="1"/>
            <p:nvPr/>
          </p:nvSpPr>
          <p:spPr>
            <a:xfrm>
              <a:off x="549693" y="2524924"/>
              <a:ext cx="134524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Sec 02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301181" y="2524924"/>
              <a:ext cx="19800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可视化组件</a:t>
              </a:r>
            </a:p>
          </p:txBody>
        </p:sp>
      </p:grpSp>
      <p:grpSp>
        <p:nvGrpSpPr>
          <p:cNvPr id="29" name="组合 43"/>
          <p:cNvGrpSpPr/>
          <p:nvPr/>
        </p:nvGrpSpPr>
        <p:grpSpPr>
          <a:xfrm>
            <a:off x="1292400" y="4305600"/>
            <a:ext cx="4090590" cy="523220"/>
            <a:chOff x="549693" y="2524924"/>
            <a:chExt cx="4090590" cy="523220"/>
          </a:xfrm>
        </p:grpSpPr>
        <p:sp>
          <p:nvSpPr>
            <p:cNvPr id="30" name="文本框 29"/>
            <p:cNvSpPr txBox="1"/>
            <p:nvPr/>
          </p:nvSpPr>
          <p:spPr>
            <a:xfrm>
              <a:off x="549693" y="2524924"/>
              <a:ext cx="134524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Sec 03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301181" y="2524924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大屏制作准备</a:t>
              </a:r>
            </a:p>
          </p:txBody>
        </p:sp>
      </p:grpSp>
      <p:grpSp>
        <p:nvGrpSpPr>
          <p:cNvPr id="32" name="组合 47"/>
          <p:cNvGrpSpPr/>
          <p:nvPr/>
        </p:nvGrpSpPr>
        <p:grpSpPr>
          <a:xfrm>
            <a:off x="1292400" y="5385600"/>
            <a:ext cx="4808735" cy="523220"/>
            <a:chOff x="549693" y="2524924"/>
            <a:chExt cx="4808735" cy="523220"/>
          </a:xfrm>
        </p:grpSpPr>
        <p:sp>
          <p:nvSpPr>
            <p:cNvPr id="33" name="文本框 32"/>
            <p:cNvSpPr txBox="1"/>
            <p:nvPr/>
          </p:nvSpPr>
          <p:spPr>
            <a:xfrm>
              <a:off x="549693" y="2524924"/>
              <a:ext cx="134524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Sec 04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2301181" y="2524924"/>
              <a:ext cx="305724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汽车大屏实例讲解</a:t>
              </a:r>
              <a:endPara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451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54834" y="254832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07DD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决策报表基础</a:t>
            </a:r>
            <a:endParaRPr lang="zh-CN" altLang="en-US" sz="2800" dirty="0">
              <a:solidFill>
                <a:srgbClr val="007DD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1546" y="676006"/>
            <a:ext cx="11648662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err="1">
                <a:latin typeface="Microsoft YaHei" charset="-122"/>
                <a:ea typeface="Microsoft YaHei" charset="-122"/>
                <a:cs typeface="Microsoft YaHei" charset="-122"/>
              </a:rPr>
              <a:t>FineReport</a:t>
            </a:r>
            <a:r>
              <a:rPr lang="zh-CN" altLang="en-US" sz="1600" dirty="0">
                <a:latin typeface="Microsoft YaHei" charset="-122"/>
                <a:ea typeface="Microsoft YaHei" charset="-122"/>
                <a:cs typeface="Microsoft YaHei" charset="-122"/>
              </a:rPr>
              <a:t>决策报表采用了画布式操作界面，专为大</a:t>
            </a:r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屏而</a:t>
            </a:r>
            <a:r>
              <a:rPr lang="zh-CN" altLang="en-US" sz="1600" dirty="0">
                <a:latin typeface="Microsoft YaHei" charset="-122"/>
                <a:ea typeface="Microsoft YaHei" charset="-122"/>
                <a:cs typeface="Microsoft YaHei" charset="-122"/>
              </a:rPr>
              <a:t>生，通过简单的拖拽操作即可帮助用户构建强大、全面的“管理驾驶舱”，在同一个页面整合不同的企业数据，完美的展示企业的各类业务指标，实现数据的多维度分析。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1598" y="1677157"/>
            <a:ext cx="6445098" cy="4445348"/>
          </a:xfrm>
          <a:prstGeom prst="rect">
            <a:avLst/>
          </a:prstGeom>
          <a:ln>
            <a:solidFill>
              <a:schemeClr val="accent3"/>
            </a:solidFill>
          </a:ln>
        </p:spPr>
      </p:pic>
    </p:spTree>
    <p:extLst>
      <p:ext uri="{BB962C8B-B14F-4D97-AF65-F5344CB8AC3E}">
        <p14:creationId xmlns:p14="http://schemas.microsoft.com/office/powerpoint/2010/main" val="754888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54834" y="254832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07DD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决策报表基础</a:t>
            </a:r>
            <a:endParaRPr lang="zh-CN" altLang="en-US" sz="2800" dirty="0">
              <a:solidFill>
                <a:srgbClr val="007DD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84313" y="940906"/>
            <a:ext cx="1431235" cy="463826"/>
          </a:xfrm>
          <a:prstGeom prst="roundRect">
            <a:avLst/>
          </a:prstGeom>
          <a:solidFill>
            <a:srgbClr val="007C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 smtClean="0">
                <a:latin typeface="Microsoft YaHei" charset="-122"/>
                <a:ea typeface="Microsoft YaHei" charset="-122"/>
                <a:cs typeface="Microsoft YaHei" charset="-122"/>
              </a:rPr>
              <a:t>组件介绍</a:t>
            </a:r>
            <a:endParaRPr kumimoji="1" lang="zh-CN" altLang="en-US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17443" y="2272748"/>
            <a:ext cx="1431235" cy="463826"/>
          </a:xfrm>
          <a:prstGeom prst="roundRect">
            <a:avLst/>
          </a:prstGeom>
          <a:solidFill>
            <a:srgbClr val="007C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 smtClean="0">
                <a:latin typeface="Microsoft YaHei" charset="-122"/>
                <a:ea typeface="Microsoft YaHei" charset="-122"/>
                <a:cs typeface="Microsoft YaHei" charset="-122"/>
              </a:rPr>
              <a:t>布局方式</a:t>
            </a:r>
            <a:endParaRPr kumimoji="1" lang="zh-CN" altLang="en-US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3339" y="1616764"/>
            <a:ext cx="75802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参数面板、空白块（</a:t>
            </a:r>
            <a:r>
              <a:rPr kumimoji="1" lang="en-US" altLang="zh-CN" sz="1600" dirty="0" smtClean="0">
                <a:latin typeface="Microsoft YaHei" charset="-122"/>
                <a:ea typeface="Microsoft YaHei" charset="-122"/>
                <a:cs typeface="Microsoft YaHei" charset="-122"/>
              </a:rPr>
              <a:t>tab</a:t>
            </a:r>
            <a:r>
              <a:rPr kumimoji="1"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块、绝对画布块、报表块）、图表快、控件</a:t>
            </a:r>
            <a:endParaRPr kumimoji="1" lang="zh-CN" altLang="en-US" sz="1600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25656" y="3291626"/>
            <a:ext cx="61513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后台</a:t>
            </a:r>
            <a:r>
              <a:rPr lang="zh-CN" altLang="en-US" sz="1600" dirty="0">
                <a:latin typeface="Microsoft YaHei" charset="-122"/>
                <a:ea typeface="Microsoft YaHei" charset="-122"/>
                <a:cs typeface="Microsoft YaHei" charset="-122"/>
              </a:rPr>
              <a:t>对所有组件的位置进行调整</a:t>
            </a:r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，所有</a:t>
            </a:r>
            <a:r>
              <a:rPr lang="zh-CN" altLang="en-US" sz="1600" dirty="0">
                <a:latin typeface="Microsoft YaHei" charset="-122"/>
                <a:ea typeface="Microsoft YaHei" charset="-122"/>
                <a:cs typeface="Microsoft YaHei" charset="-122"/>
              </a:rPr>
              <a:t>组件铺满整个决策报表</a:t>
            </a:r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主体</a:t>
            </a:r>
            <a:endParaRPr kumimoji="1" lang="zh-CN" altLang="en-US" sz="1600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37674" y="4132368"/>
            <a:ext cx="55119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组件任意摆放，组件间可以重叠，自由调整位置和大小</a:t>
            </a:r>
            <a:endParaRPr kumimoji="1" lang="zh-CN" altLang="en-US" sz="1600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6711" y="5241233"/>
            <a:ext cx="11350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 smtClean="0">
                <a:solidFill>
                  <a:srgbClr val="FF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一般情况下，复杂的大屏建议使用绝对布局，效果更突出</a:t>
            </a:r>
            <a:endParaRPr kumimoji="1" lang="zh-CN" altLang="en-US" dirty="0">
              <a:solidFill>
                <a:srgbClr val="FF0000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grpSp>
        <p:nvGrpSpPr>
          <p:cNvPr id="11" name="组 10"/>
          <p:cNvGrpSpPr/>
          <p:nvPr/>
        </p:nvGrpSpPr>
        <p:grpSpPr>
          <a:xfrm>
            <a:off x="658038" y="2871385"/>
            <a:ext cx="1694864" cy="432000"/>
            <a:chOff x="2752652" y="2371652"/>
            <a:chExt cx="1694864" cy="432000"/>
          </a:xfrm>
        </p:grpSpPr>
        <p:sp>
          <p:nvSpPr>
            <p:cNvPr id="5" name="矩形 4"/>
            <p:cNvSpPr/>
            <p:nvPr/>
          </p:nvSpPr>
          <p:spPr>
            <a:xfrm>
              <a:off x="3108688" y="2393728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zh-CN" altLang="en-US" dirty="0" smtClean="0">
                  <a:latin typeface="Microsoft YaHei" charset="-122"/>
                  <a:ea typeface="Microsoft YaHei" charset="-122"/>
                  <a:cs typeface="Microsoft YaHei" charset="-122"/>
                </a:rPr>
                <a:t>自适应布局</a:t>
              </a:r>
              <a:endParaRPr kumimoji="1" lang="en-US" altLang="zh-CN" dirty="0"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2652" y="2371652"/>
              <a:ext cx="432000" cy="432000"/>
            </a:xfrm>
            <a:prstGeom prst="rect">
              <a:avLst/>
            </a:prstGeom>
          </p:spPr>
        </p:pic>
      </p:grpSp>
      <p:grpSp>
        <p:nvGrpSpPr>
          <p:cNvPr id="13" name="组 12"/>
          <p:cNvGrpSpPr/>
          <p:nvPr/>
        </p:nvGrpSpPr>
        <p:grpSpPr>
          <a:xfrm>
            <a:off x="658800" y="3714900"/>
            <a:ext cx="1464032" cy="432000"/>
            <a:chOff x="2752652" y="2371652"/>
            <a:chExt cx="1464032" cy="432000"/>
          </a:xfrm>
        </p:grpSpPr>
        <p:sp>
          <p:nvSpPr>
            <p:cNvPr id="14" name="矩形 13"/>
            <p:cNvSpPr/>
            <p:nvPr/>
          </p:nvSpPr>
          <p:spPr>
            <a:xfrm>
              <a:off x="3108688" y="2393728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zh-CN" altLang="en-US" smtClean="0">
                  <a:latin typeface="Microsoft YaHei" charset="-122"/>
                  <a:ea typeface="Microsoft YaHei" charset="-122"/>
                  <a:cs typeface="Microsoft YaHei" charset="-122"/>
                </a:rPr>
                <a:t>绝对布局</a:t>
              </a:r>
              <a:endParaRPr kumimoji="1" lang="en-US" altLang="zh-CN" dirty="0"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2652" y="2371652"/>
              <a:ext cx="432000" cy="432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65862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54834" y="254832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07DD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可视化组件介绍</a:t>
            </a:r>
            <a:endParaRPr lang="zh-CN" altLang="en-US" sz="2800" dirty="0">
              <a:solidFill>
                <a:srgbClr val="007DD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84313" y="940906"/>
            <a:ext cx="1619585" cy="463826"/>
          </a:xfrm>
          <a:prstGeom prst="roundRect">
            <a:avLst/>
          </a:prstGeom>
          <a:solidFill>
            <a:srgbClr val="007C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mtClean="0">
                <a:latin typeface="Microsoft YaHei" charset="-122"/>
                <a:ea typeface="Microsoft YaHei" charset="-122"/>
                <a:cs typeface="Microsoft YaHei" charset="-122"/>
              </a:rPr>
              <a:t>基础</a:t>
            </a:r>
            <a:r>
              <a:rPr kumimoji="1" lang="zh-CN" altLang="en-US" smtClean="0">
                <a:latin typeface="Microsoft YaHei" charset="-122"/>
                <a:ea typeface="Microsoft YaHei" charset="-122"/>
                <a:cs typeface="Microsoft YaHei" charset="-122"/>
              </a:rPr>
              <a:t>分析</a:t>
            </a:r>
            <a:r>
              <a:rPr kumimoji="1" lang="zh-CN" altLang="en-US" smtClean="0">
                <a:latin typeface="Microsoft YaHei" charset="-122"/>
                <a:ea typeface="Microsoft YaHei" charset="-122"/>
                <a:cs typeface="Microsoft YaHei" charset="-122"/>
              </a:rPr>
              <a:t>图表</a:t>
            </a:r>
            <a:endParaRPr kumimoji="1" lang="zh-CN" altLang="en-US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85199" y="2735501"/>
            <a:ext cx="1620000" cy="463826"/>
          </a:xfrm>
          <a:prstGeom prst="roundRect">
            <a:avLst/>
          </a:prstGeom>
          <a:solidFill>
            <a:srgbClr val="007C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mtClean="0">
                <a:latin typeface="Microsoft YaHei" charset="-122"/>
                <a:ea typeface="Microsoft YaHei" charset="-122"/>
                <a:cs typeface="Microsoft YaHei" charset="-122"/>
              </a:rPr>
              <a:t>扩展图表</a:t>
            </a:r>
            <a:endParaRPr kumimoji="1" lang="zh-CN" altLang="en-US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85200" y="4353495"/>
            <a:ext cx="1620000" cy="463826"/>
          </a:xfrm>
          <a:prstGeom prst="roundRect">
            <a:avLst/>
          </a:prstGeom>
          <a:solidFill>
            <a:srgbClr val="007C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 smtClean="0">
                <a:latin typeface="Microsoft YaHei" charset="-122"/>
                <a:ea typeface="Microsoft YaHei" charset="-122"/>
                <a:cs typeface="Microsoft YaHei" charset="-122"/>
              </a:rPr>
              <a:t>第三方插件</a:t>
            </a:r>
            <a:endParaRPr kumimoji="1" lang="zh-CN" altLang="en-US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56591" y="1502168"/>
            <a:ext cx="10217426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Microsoft YaHei" charset="-122"/>
                <a:ea typeface="Microsoft YaHei" charset="-122"/>
                <a:cs typeface="Microsoft YaHei" charset="-122"/>
              </a:rPr>
              <a:t>帆软自主研发的</a:t>
            </a:r>
            <a:r>
              <a:rPr lang="en-US" altLang="zh-CN" sz="1600" dirty="0">
                <a:latin typeface="Microsoft YaHei" charset="-122"/>
                <a:ea typeface="Microsoft YaHei" charset="-122"/>
                <a:cs typeface="Microsoft YaHei" charset="-122"/>
              </a:rPr>
              <a:t>HTML5</a:t>
            </a:r>
            <a:r>
              <a:rPr lang="zh-CN" altLang="en-US" sz="1600" dirty="0">
                <a:latin typeface="Microsoft YaHei" charset="-122"/>
                <a:ea typeface="Microsoft YaHei" charset="-122"/>
                <a:cs typeface="Microsoft YaHei" charset="-122"/>
              </a:rPr>
              <a:t>图表，具有优秀的动态效果和强大的交互</a:t>
            </a:r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体验</a:t>
            </a:r>
            <a:endParaRPr lang="en-US" altLang="zh-CN" sz="1600" dirty="0" smtClean="0">
              <a:latin typeface="Microsoft YaHei" charset="-122"/>
              <a:ea typeface="Microsoft YaHei" charset="-122"/>
              <a:cs typeface="Microsoft YaHei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latin typeface="Microsoft YaHei" charset="-122"/>
                <a:ea typeface="Microsoft YaHei" charset="-122"/>
                <a:cs typeface="Microsoft YaHei" charset="-122"/>
              </a:rPr>
              <a:t>图表</a:t>
            </a:r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入门</a:t>
            </a:r>
            <a:r>
              <a:rPr lang="en-US" altLang="zh-CN" sz="1600" dirty="0">
                <a:latin typeface="Microsoft YaHei" charset="-122"/>
                <a:ea typeface="Microsoft YaHei" charset="-122"/>
                <a:cs typeface="Microsoft YaHei" charset="-122"/>
              </a:rPr>
              <a:t>-</a:t>
            </a:r>
            <a:r>
              <a:rPr lang="en-US" altLang="zh-CN" sz="1600" dirty="0" smtClean="0">
                <a:latin typeface="Microsoft YaHei" charset="-122"/>
                <a:ea typeface="Microsoft YaHei" charset="-122"/>
                <a:cs typeface="Microsoft YaHei" charset="-122"/>
                <a:hlinkClick r:id="rId2"/>
              </a:rPr>
              <a:t>http</a:t>
            </a:r>
            <a:r>
              <a:rPr lang="en-US" altLang="zh-CN" sz="1600" dirty="0">
                <a:latin typeface="Microsoft YaHei" charset="-122"/>
                <a:ea typeface="Microsoft YaHei" charset="-122"/>
                <a:cs typeface="Microsoft YaHei" charset="-122"/>
                <a:hlinkClick r:id="rId2"/>
              </a:rPr>
              <a:t>://</a:t>
            </a:r>
            <a:r>
              <a:rPr lang="en-US" altLang="zh-CN" sz="1600" dirty="0" smtClean="0">
                <a:latin typeface="Microsoft YaHei" charset="-122"/>
                <a:ea typeface="Microsoft YaHei" charset="-122"/>
                <a:cs typeface="Microsoft YaHei" charset="-122"/>
                <a:hlinkClick r:id="rId2"/>
              </a:rPr>
              <a:t>help.finereport.com/doc-view-1167.html</a:t>
            </a:r>
            <a:endParaRPr lang="en-US" altLang="zh-CN" sz="1600" dirty="0" smtClean="0">
              <a:latin typeface="Microsoft YaHei" charset="-122"/>
              <a:ea typeface="Microsoft YaHei" charset="-122"/>
              <a:cs typeface="Microsoft YaHei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600" dirty="0">
                <a:latin typeface="Microsoft YaHei" charset="-122"/>
                <a:ea typeface="Microsoft YaHei" charset="-122"/>
                <a:cs typeface="Microsoft YaHei" charset="-122"/>
              </a:rPr>
              <a:t>[</a:t>
            </a:r>
            <a:r>
              <a:rPr lang="zh-CN" altLang="en-US" sz="1600" dirty="0">
                <a:latin typeface="Microsoft YaHei" charset="-122"/>
                <a:ea typeface="Microsoft YaHei" charset="-122"/>
                <a:cs typeface="Microsoft YaHei" charset="-122"/>
              </a:rPr>
              <a:t>新</a:t>
            </a:r>
            <a:r>
              <a:rPr lang="en-US" altLang="zh-CN" sz="1600" dirty="0">
                <a:latin typeface="Microsoft YaHei" charset="-122"/>
                <a:ea typeface="Microsoft YaHei" charset="-122"/>
                <a:cs typeface="Microsoft YaHei" charset="-122"/>
              </a:rPr>
              <a:t>]</a:t>
            </a:r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图表</a:t>
            </a:r>
            <a:r>
              <a:rPr lang="en-US" altLang="zh-CN" sz="1600" dirty="0">
                <a:latin typeface="Microsoft YaHei" charset="-122"/>
                <a:ea typeface="Microsoft YaHei" charset="-122"/>
                <a:cs typeface="Microsoft YaHei" charset="-122"/>
              </a:rPr>
              <a:t>-</a:t>
            </a:r>
            <a:r>
              <a:rPr lang="en-US" altLang="zh-CN" sz="1600" dirty="0" smtClean="0">
                <a:latin typeface="Microsoft YaHei" charset="-122"/>
                <a:ea typeface="Microsoft YaHei" charset="-122"/>
                <a:cs typeface="Microsoft YaHei" charset="-122"/>
                <a:hlinkClick r:id="rId3"/>
              </a:rPr>
              <a:t>http</a:t>
            </a:r>
            <a:r>
              <a:rPr lang="en-US" altLang="zh-CN" sz="1600" dirty="0">
                <a:latin typeface="Microsoft YaHei" charset="-122"/>
                <a:ea typeface="Microsoft YaHei" charset="-122"/>
                <a:cs typeface="Microsoft YaHei" charset="-122"/>
                <a:hlinkClick r:id="rId3"/>
              </a:rPr>
              <a:t>://</a:t>
            </a:r>
            <a:r>
              <a:rPr lang="en-US" altLang="zh-CN" sz="1600" dirty="0" smtClean="0">
                <a:latin typeface="Microsoft YaHei" charset="-122"/>
                <a:ea typeface="Microsoft YaHei" charset="-122"/>
                <a:cs typeface="Microsoft YaHei" charset="-122"/>
                <a:hlinkClick r:id="rId3"/>
              </a:rPr>
              <a:t>help.finereport.com/doc-view-1348.html</a:t>
            </a:r>
            <a:endParaRPr lang="en-US" altLang="zh-CN" sz="1600" dirty="0" smtClean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8000" y="3230194"/>
            <a:ext cx="10217426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Microsoft YaHei" charset="-122"/>
                <a:ea typeface="Microsoft YaHei" charset="-122"/>
                <a:cs typeface="Microsoft YaHei" charset="-122"/>
              </a:rPr>
              <a:t>基于</a:t>
            </a:r>
            <a:r>
              <a:rPr lang="en-US" altLang="zh-CN" sz="1600" dirty="0" err="1">
                <a:latin typeface="Microsoft YaHei" charset="-122"/>
                <a:ea typeface="Microsoft YaHei" charset="-122"/>
                <a:cs typeface="Microsoft YaHei" charset="-122"/>
              </a:rPr>
              <a:t>webgl</a:t>
            </a:r>
            <a:r>
              <a:rPr lang="zh-CN" altLang="en-US" sz="1600" dirty="0">
                <a:latin typeface="Microsoft YaHei" charset="-122"/>
                <a:ea typeface="Microsoft YaHei" charset="-122"/>
                <a:cs typeface="Microsoft YaHei" charset="-122"/>
              </a:rPr>
              <a:t>等技术新</a:t>
            </a:r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开发，</a:t>
            </a:r>
            <a:r>
              <a:rPr lang="zh-CN" altLang="en-US" sz="1600" dirty="0">
                <a:latin typeface="Microsoft YaHei" charset="-122"/>
                <a:ea typeface="Microsoft YaHei" charset="-122"/>
                <a:cs typeface="Microsoft YaHei" charset="-122"/>
              </a:rPr>
              <a:t>通过简单拖拽即可实现自动播放、</a:t>
            </a:r>
            <a:r>
              <a:rPr lang="en-US" altLang="zh-CN" sz="1600" dirty="0">
                <a:latin typeface="Microsoft YaHei" charset="-122"/>
                <a:ea typeface="Microsoft YaHei" charset="-122"/>
                <a:cs typeface="Microsoft YaHei" charset="-122"/>
              </a:rPr>
              <a:t>3D</a:t>
            </a:r>
            <a:r>
              <a:rPr lang="zh-CN" altLang="en-US" sz="1600" dirty="0">
                <a:latin typeface="Microsoft YaHei" charset="-122"/>
                <a:ea typeface="Microsoft YaHei" charset="-122"/>
                <a:cs typeface="Microsoft YaHei" charset="-122"/>
              </a:rPr>
              <a:t>动画特效等多种</a:t>
            </a:r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效果</a:t>
            </a:r>
            <a:endParaRPr lang="en-US" altLang="zh-CN" sz="1600" dirty="0">
              <a:latin typeface="Microsoft YaHei" charset="-122"/>
              <a:ea typeface="Microsoft YaHei" charset="-122"/>
              <a:cs typeface="Microsoft YaHei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包括</a:t>
            </a:r>
            <a:r>
              <a:rPr lang="zh-CN" altLang="en-US" sz="1600" dirty="0">
                <a:latin typeface="Microsoft YaHei" charset="-122"/>
                <a:ea typeface="Microsoft YaHei" charset="-122"/>
                <a:cs typeface="Microsoft YaHei" charset="-122"/>
              </a:rPr>
              <a:t>轮播三维组合</a:t>
            </a:r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地图、</a:t>
            </a:r>
            <a:r>
              <a:rPr lang="zh-CN" altLang="en-US" sz="1600" dirty="0">
                <a:latin typeface="Microsoft YaHei" charset="-122"/>
                <a:ea typeface="Microsoft YaHei" charset="-122"/>
                <a:cs typeface="Microsoft YaHei" charset="-122"/>
              </a:rPr>
              <a:t>流向地球、时间齿轮和目录齿轮等，科技感</a:t>
            </a:r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十足，</a:t>
            </a:r>
            <a:r>
              <a:rPr lang="zh-CN" altLang="en-US" sz="1600" dirty="0">
                <a:latin typeface="Microsoft YaHei" charset="-122"/>
                <a:ea typeface="Microsoft YaHei" charset="-122"/>
                <a:cs typeface="Microsoft YaHei" charset="-122"/>
              </a:rPr>
              <a:t>让大屏展示效果更加</a:t>
            </a:r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炫酷</a:t>
            </a:r>
            <a:endParaRPr lang="en-US" altLang="zh-CN" sz="1600" dirty="0" smtClean="0">
              <a:latin typeface="Microsoft YaHei" charset="-122"/>
              <a:ea typeface="Microsoft YaHei" charset="-122"/>
              <a:cs typeface="Microsoft YaHei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latin typeface="Microsoft YaHei" charset="-122"/>
                <a:ea typeface="Microsoft YaHei" charset="-122"/>
                <a:cs typeface="Microsoft YaHei" charset="-122"/>
              </a:rPr>
              <a:t>扩展</a:t>
            </a:r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图表</a:t>
            </a:r>
            <a:r>
              <a:rPr lang="en-US" altLang="zh-CN" sz="1600" dirty="0" smtClean="0">
                <a:latin typeface="Microsoft YaHei" charset="-122"/>
                <a:ea typeface="Microsoft YaHei" charset="-122"/>
                <a:cs typeface="Microsoft YaHei" charset="-122"/>
              </a:rPr>
              <a:t>-</a:t>
            </a:r>
            <a:r>
              <a:rPr lang="en-US" altLang="zh-CN" sz="1600" dirty="0" smtClean="0">
                <a:latin typeface="Microsoft YaHei" charset="-122"/>
                <a:ea typeface="Microsoft YaHei" charset="-122"/>
                <a:cs typeface="Microsoft YaHei" charset="-122"/>
                <a:hlinkClick r:id="rId4"/>
              </a:rPr>
              <a:t>http</a:t>
            </a:r>
            <a:r>
              <a:rPr lang="en-US" altLang="zh-CN" sz="1600" dirty="0">
                <a:latin typeface="Microsoft YaHei" charset="-122"/>
                <a:ea typeface="Microsoft YaHei" charset="-122"/>
                <a:cs typeface="Microsoft YaHei" charset="-122"/>
                <a:hlinkClick r:id="rId4"/>
              </a:rPr>
              <a:t>://</a:t>
            </a:r>
            <a:r>
              <a:rPr lang="en-US" altLang="zh-CN" sz="1600" dirty="0" smtClean="0">
                <a:latin typeface="Microsoft YaHei" charset="-122"/>
                <a:ea typeface="Microsoft YaHei" charset="-122"/>
                <a:cs typeface="Microsoft YaHei" charset="-122"/>
                <a:hlinkClick r:id="rId4"/>
              </a:rPr>
              <a:t>help.finereport.com/doc-view-2474.html</a:t>
            </a:r>
            <a:endParaRPr lang="en-US" altLang="zh-CN" sz="1600" dirty="0" smtClean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8000" y="4871150"/>
            <a:ext cx="10217426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 smtClean="0">
                <a:latin typeface="Microsoft YaHei" charset="-122"/>
                <a:ea typeface="Microsoft YaHei" charset="-122"/>
                <a:cs typeface="Microsoft YaHei" charset="-122"/>
              </a:rPr>
              <a:t>3D</a:t>
            </a:r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全景地球、滚动报表图、水球图，轮播环形图等</a:t>
            </a:r>
            <a:endParaRPr lang="en-US" altLang="zh-CN" sz="1600" dirty="0" smtClean="0">
              <a:latin typeface="Microsoft YaHei" charset="-122"/>
              <a:ea typeface="Microsoft YaHei" charset="-122"/>
              <a:cs typeface="Microsoft YaHei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帆软市场</a:t>
            </a:r>
            <a:r>
              <a:rPr lang="en-US" altLang="zh-CN" sz="1600" dirty="0" smtClean="0">
                <a:latin typeface="Microsoft YaHei" charset="-122"/>
                <a:ea typeface="Microsoft YaHei" charset="-122"/>
                <a:cs typeface="Microsoft YaHei" charset="-122"/>
              </a:rPr>
              <a:t>-</a:t>
            </a:r>
            <a:r>
              <a:rPr lang="en-US" altLang="zh-CN" sz="1600" dirty="0" smtClean="0">
                <a:latin typeface="Microsoft YaHei" charset="-122"/>
                <a:ea typeface="Microsoft YaHei" charset="-122"/>
                <a:cs typeface="Microsoft YaHei" charset="-122"/>
                <a:hlinkClick r:id="rId5"/>
              </a:rPr>
              <a:t>https</a:t>
            </a:r>
            <a:r>
              <a:rPr lang="en-US" altLang="zh-CN" sz="1600" dirty="0">
                <a:latin typeface="Microsoft YaHei" charset="-122"/>
                <a:ea typeface="Microsoft YaHei" charset="-122"/>
                <a:cs typeface="Microsoft YaHei" charset="-122"/>
                <a:hlinkClick r:id="rId5"/>
              </a:rPr>
              <a:t>://</a:t>
            </a:r>
            <a:r>
              <a:rPr lang="en-US" altLang="zh-CN" sz="1600" dirty="0" smtClean="0">
                <a:latin typeface="Microsoft YaHei" charset="-122"/>
                <a:ea typeface="Microsoft YaHei" charset="-122"/>
                <a:cs typeface="Microsoft YaHei" charset="-122"/>
                <a:hlinkClick r:id="rId5"/>
              </a:rPr>
              <a:t>market.fanruan.com/plugin</a:t>
            </a:r>
            <a:endParaRPr lang="en-US" altLang="zh-CN" sz="1600" dirty="0" smtClean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890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54834" y="254832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07DD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大屏制作准备</a:t>
            </a:r>
            <a:endParaRPr lang="zh-CN" altLang="en-US" sz="2800" dirty="0">
              <a:solidFill>
                <a:srgbClr val="007DD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3068" y="779428"/>
            <a:ext cx="5551140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Microsoft YaHei" charset="-122"/>
                <a:ea typeface="Microsoft YaHei" charset="-122"/>
                <a:cs typeface="Microsoft YaHei" charset="-122"/>
              </a:rPr>
              <a:t>进行业务需求调研、根据业务场景抽取关键</a:t>
            </a:r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指标</a:t>
            </a:r>
            <a:endParaRPr lang="en-US" altLang="zh-CN" sz="1600" dirty="0" smtClean="0">
              <a:latin typeface="Microsoft YaHei" charset="-122"/>
              <a:ea typeface="Microsoft YaHei" charset="-122"/>
              <a:cs typeface="Microsoft YaHei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latin typeface="Microsoft YaHei" charset="-122"/>
                <a:ea typeface="Microsoft YaHei" charset="-122"/>
                <a:cs typeface="Microsoft YaHei" charset="-122"/>
              </a:rPr>
              <a:t>确定可视化图表类型</a:t>
            </a:r>
            <a:endParaRPr lang="zh-CN" altLang="en-US" sz="1600" b="0" i="0" u="none" strike="noStrike" dirty="0">
              <a:effectLst/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4358" y="2010421"/>
            <a:ext cx="7339924" cy="3784323"/>
          </a:xfrm>
          <a:prstGeom prst="rect">
            <a:avLst/>
          </a:prstGeom>
          <a:ln>
            <a:solidFill>
              <a:schemeClr val="accent3"/>
            </a:solidFill>
          </a:ln>
        </p:spPr>
      </p:pic>
    </p:spTree>
    <p:extLst>
      <p:ext uri="{BB962C8B-B14F-4D97-AF65-F5344CB8AC3E}">
        <p14:creationId xmlns:p14="http://schemas.microsoft.com/office/powerpoint/2010/main" val="440242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54834" y="254832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07DD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大屏制作准备</a:t>
            </a:r>
            <a:endParaRPr lang="zh-CN" altLang="en-US" sz="2800" dirty="0">
              <a:solidFill>
                <a:srgbClr val="007DD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837" y="2011230"/>
            <a:ext cx="7559749" cy="4129231"/>
          </a:xfrm>
          <a:prstGeom prst="rect">
            <a:avLst/>
          </a:prstGeom>
          <a:ln>
            <a:solidFill>
              <a:schemeClr val="accent3"/>
            </a:solidFill>
          </a:ln>
        </p:spPr>
      </p:pic>
      <p:sp>
        <p:nvSpPr>
          <p:cNvPr id="12" name="矩形 11"/>
          <p:cNvSpPr/>
          <p:nvPr/>
        </p:nvSpPr>
        <p:spPr>
          <a:xfrm>
            <a:off x="293068" y="779428"/>
            <a:ext cx="5990774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扩展图表</a:t>
            </a:r>
            <a:r>
              <a:rPr lang="en-US" altLang="zh-CN" sz="1600" dirty="0" smtClean="0">
                <a:latin typeface="Microsoft YaHei" charset="-122"/>
                <a:ea typeface="Microsoft YaHei" charset="-122"/>
                <a:cs typeface="Microsoft YaHei" charset="-122"/>
              </a:rPr>
              <a:t>-</a:t>
            </a:r>
            <a:r>
              <a:rPr lang="en-US" altLang="zh-CN" sz="1600" dirty="0" smtClean="0">
                <a:solidFill>
                  <a:schemeClr val="accent1"/>
                </a:solidFill>
                <a:latin typeface="Microsoft YaHei" charset="-122"/>
                <a:ea typeface="Microsoft YaHei" charset="-122"/>
                <a:cs typeface="Microsoft YaHei" charset="-122"/>
                <a:hlinkClick r:id="rId3"/>
              </a:rPr>
              <a:t>https</a:t>
            </a:r>
            <a:r>
              <a:rPr lang="en-US" altLang="zh-CN" sz="1600" dirty="0">
                <a:solidFill>
                  <a:schemeClr val="accent1"/>
                </a:solidFill>
                <a:latin typeface="Microsoft YaHei" charset="-122"/>
                <a:ea typeface="Microsoft YaHei" charset="-122"/>
                <a:cs typeface="Microsoft YaHei" charset="-122"/>
                <a:hlinkClick r:id="rId3"/>
              </a:rPr>
              <a:t>://</a:t>
            </a:r>
            <a:r>
              <a:rPr lang="en-US" altLang="zh-CN" sz="1600" dirty="0" smtClean="0">
                <a:solidFill>
                  <a:schemeClr val="accent1"/>
                </a:solidFill>
                <a:latin typeface="Microsoft YaHei" charset="-122"/>
                <a:ea typeface="Microsoft YaHei" charset="-122"/>
                <a:cs typeface="Microsoft YaHei" charset="-122"/>
                <a:hlinkClick r:id="rId3"/>
              </a:rPr>
              <a:t>market.fanruan.com/plugin/769</a:t>
            </a:r>
            <a:endParaRPr lang="en-US" altLang="zh-CN" sz="1600" dirty="0" smtClean="0">
              <a:solidFill>
                <a:schemeClr val="accent1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b="0" i="0" u="none" strike="noStrike" dirty="0" smtClean="0">
                <a:effectLst/>
                <a:latin typeface="Microsoft YaHei" charset="-122"/>
                <a:ea typeface="Microsoft YaHei" charset="-122"/>
                <a:cs typeface="Microsoft YaHei" charset="-122"/>
              </a:rPr>
              <a:t>外置图片背景</a:t>
            </a:r>
            <a:r>
              <a:rPr lang="en-US" altLang="zh-CN" sz="1600" b="0" i="0" u="none" strike="noStrike" dirty="0" smtClean="0">
                <a:effectLst/>
                <a:latin typeface="Microsoft YaHei" charset="-122"/>
                <a:ea typeface="Microsoft YaHei" charset="-122"/>
                <a:cs typeface="Microsoft YaHei" charset="-122"/>
              </a:rPr>
              <a:t>-</a:t>
            </a:r>
            <a:r>
              <a:rPr lang="en-US" altLang="zh-CN" sz="1600" dirty="0" smtClean="0">
                <a:latin typeface="Microsoft YaHei" charset="-122"/>
                <a:ea typeface="Microsoft YaHei" charset="-122"/>
                <a:cs typeface="Microsoft YaHei" charset="-122"/>
                <a:hlinkClick r:id="rId4"/>
              </a:rPr>
              <a:t>https</a:t>
            </a:r>
            <a:r>
              <a:rPr lang="en-US" altLang="zh-CN" sz="1600" dirty="0">
                <a:latin typeface="Microsoft YaHei" charset="-122"/>
                <a:ea typeface="Microsoft YaHei" charset="-122"/>
                <a:cs typeface="Microsoft YaHei" charset="-122"/>
                <a:hlinkClick r:id="rId4"/>
              </a:rPr>
              <a:t>://</a:t>
            </a:r>
            <a:r>
              <a:rPr lang="en-US" altLang="zh-CN" sz="1600" dirty="0" smtClean="0">
                <a:latin typeface="Microsoft YaHei" charset="-122"/>
                <a:ea typeface="Microsoft YaHei" charset="-122"/>
                <a:cs typeface="Microsoft YaHei" charset="-122"/>
                <a:hlinkClick r:id="rId4"/>
              </a:rPr>
              <a:t>market.fanruan.com/plugin/734</a:t>
            </a:r>
            <a:endParaRPr lang="en-US" altLang="zh-CN" sz="1600" dirty="0" smtClean="0">
              <a:latin typeface="Microsoft YaHei" charset="-122"/>
              <a:ea typeface="Microsoft YaHei" charset="-122"/>
              <a:cs typeface="Microsoft YaHei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表单内报表块刷新</a:t>
            </a:r>
            <a:r>
              <a:rPr lang="en-US" altLang="zh-CN" sz="1600" dirty="0" smtClean="0">
                <a:latin typeface="Microsoft YaHei" charset="-122"/>
                <a:ea typeface="Microsoft YaHei" charset="-122"/>
                <a:cs typeface="Microsoft YaHei" charset="-122"/>
              </a:rPr>
              <a:t>-</a:t>
            </a:r>
            <a:r>
              <a:rPr lang="en-US" altLang="zh-CN" sz="1600" dirty="0" smtClean="0">
                <a:latin typeface="Microsoft YaHei" charset="-122"/>
                <a:ea typeface="Microsoft YaHei" charset="-122"/>
                <a:cs typeface="Microsoft YaHei" charset="-122"/>
                <a:hlinkClick r:id="rId5"/>
              </a:rPr>
              <a:t>https</a:t>
            </a:r>
            <a:r>
              <a:rPr lang="en-US" altLang="zh-CN" sz="1600" dirty="0">
                <a:latin typeface="Microsoft YaHei" charset="-122"/>
                <a:ea typeface="Microsoft YaHei" charset="-122"/>
                <a:cs typeface="Microsoft YaHei" charset="-122"/>
                <a:hlinkClick r:id="rId5"/>
              </a:rPr>
              <a:t>://</a:t>
            </a:r>
            <a:r>
              <a:rPr lang="en-US" altLang="zh-CN" sz="1600" dirty="0" smtClean="0">
                <a:latin typeface="Microsoft YaHei" charset="-122"/>
                <a:ea typeface="Microsoft YaHei" charset="-122"/>
                <a:cs typeface="Microsoft YaHei" charset="-122"/>
                <a:hlinkClick r:id="rId5"/>
              </a:rPr>
              <a:t>market.fanruan.com/plugin/594</a:t>
            </a:r>
            <a:endParaRPr lang="en-US" altLang="zh-CN" sz="1600" dirty="0" smtClean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5248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54834" y="254832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07DD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大屏制作流程</a:t>
            </a:r>
            <a:endParaRPr lang="zh-CN" altLang="en-US" sz="2800" dirty="0">
              <a:solidFill>
                <a:srgbClr val="007DD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 13"/>
          <p:cNvGrpSpPr/>
          <p:nvPr/>
        </p:nvGrpSpPr>
        <p:grpSpPr>
          <a:xfrm>
            <a:off x="967410" y="2776332"/>
            <a:ext cx="9932503" cy="715615"/>
            <a:chOff x="728870" y="2577549"/>
            <a:chExt cx="9932503" cy="715615"/>
          </a:xfrm>
        </p:grpSpPr>
        <p:sp>
          <p:nvSpPr>
            <p:cNvPr id="5" name="圆角矩形 4"/>
            <p:cNvSpPr/>
            <p:nvPr/>
          </p:nvSpPr>
          <p:spPr>
            <a:xfrm>
              <a:off x="728870" y="2584175"/>
              <a:ext cx="1855304" cy="689112"/>
            </a:xfrm>
            <a:prstGeom prst="roundRect">
              <a:avLst/>
            </a:prstGeom>
            <a:solidFill>
              <a:srgbClr val="007CD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400" dirty="0" smtClean="0">
                  <a:latin typeface="Microsoft YaHei" charset="-122"/>
                  <a:ea typeface="Microsoft YaHei" charset="-122"/>
                  <a:cs typeface="Microsoft YaHei" charset="-122"/>
                </a:rPr>
                <a:t>排版布局</a:t>
              </a:r>
              <a:endParaRPr kumimoji="1" lang="zh-CN" altLang="en-US" sz="2400" dirty="0"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3412435" y="2604052"/>
              <a:ext cx="1855304" cy="689112"/>
            </a:xfrm>
            <a:prstGeom prst="roundRect">
              <a:avLst/>
            </a:prstGeom>
            <a:solidFill>
              <a:srgbClr val="007CD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400" dirty="0" smtClean="0">
                  <a:latin typeface="Microsoft YaHei" charset="-122"/>
                  <a:ea typeface="Microsoft YaHei" charset="-122"/>
                  <a:cs typeface="Microsoft YaHei" charset="-122"/>
                </a:rPr>
                <a:t>配色</a:t>
              </a:r>
              <a:endParaRPr kumimoji="1" lang="zh-CN" altLang="en-US" sz="2400" dirty="0"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6115879" y="2577549"/>
              <a:ext cx="1855304" cy="689112"/>
            </a:xfrm>
            <a:prstGeom prst="roundRect">
              <a:avLst/>
            </a:prstGeom>
            <a:solidFill>
              <a:srgbClr val="007CD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400" dirty="0" smtClean="0">
                  <a:latin typeface="Microsoft YaHei" charset="-122"/>
                  <a:ea typeface="Microsoft YaHei" charset="-122"/>
                  <a:cs typeface="Microsoft YaHei" charset="-122"/>
                </a:rPr>
                <a:t>点缀</a:t>
              </a:r>
              <a:endParaRPr kumimoji="1" lang="zh-CN" altLang="en-US" sz="2400" dirty="0"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8806069" y="2577549"/>
              <a:ext cx="1855304" cy="689112"/>
            </a:xfrm>
            <a:prstGeom prst="roundRect">
              <a:avLst/>
            </a:prstGeom>
            <a:solidFill>
              <a:srgbClr val="007CD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400" dirty="0" smtClean="0">
                  <a:latin typeface="Microsoft YaHei" charset="-122"/>
                  <a:ea typeface="Microsoft YaHei" charset="-122"/>
                  <a:cs typeface="Microsoft YaHei" charset="-122"/>
                </a:rPr>
                <a:t>动态效果</a:t>
              </a:r>
              <a:endParaRPr kumimoji="1" lang="zh-CN" altLang="en-US" sz="2400" dirty="0"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cxnSp>
          <p:nvCxnSpPr>
            <p:cNvPr id="9" name="直线箭头连接符 8"/>
            <p:cNvCxnSpPr/>
            <p:nvPr/>
          </p:nvCxnSpPr>
          <p:spPr>
            <a:xfrm>
              <a:off x="2584173" y="2941982"/>
              <a:ext cx="834888" cy="1"/>
            </a:xfrm>
            <a:prstGeom prst="straightConnector1">
              <a:avLst/>
            </a:prstGeom>
            <a:ln w="476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线箭头连接符 14"/>
            <p:cNvCxnSpPr/>
            <p:nvPr/>
          </p:nvCxnSpPr>
          <p:spPr>
            <a:xfrm>
              <a:off x="5280991" y="2935355"/>
              <a:ext cx="834888" cy="1"/>
            </a:xfrm>
            <a:prstGeom prst="straightConnector1">
              <a:avLst/>
            </a:prstGeom>
            <a:ln w="476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线箭头连接符 15"/>
            <p:cNvCxnSpPr/>
            <p:nvPr/>
          </p:nvCxnSpPr>
          <p:spPr>
            <a:xfrm>
              <a:off x="7997686" y="2948608"/>
              <a:ext cx="834888" cy="1"/>
            </a:xfrm>
            <a:prstGeom prst="straightConnector1">
              <a:avLst/>
            </a:prstGeom>
            <a:ln w="476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34167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5982</TotalTime>
  <Words>653</Words>
  <Application>Microsoft Macintosh PowerPoint</Application>
  <PresentationFormat>宽屏</PresentationFormat>
  <Paragraphs>118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DengXian</vt:lpstr>
      <vt:lpstr>Microsoft YaHei</vt:lpstr>
      <vt:lpstr>等线</vt:lpstr>
      <vt:lpstr>等线 Light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15.0029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lipei</dc:creator>
  <cp:lastModifiedBy>Microsoft Office 用户</cp:lastModifiedBy>
  <cp:revision>59</cp:revision>
  <dcterms:created xsi:type="dcterms:W3CDTF">2016-08-24T07:23:35Z</dcterms:created>
  <dcterms:modified xsi:type="dcterms:W3CDTF">2019-06-14T03:13:23Z</dcterms:modified>
</cp:coreProperties>
</file>