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452" r:id="rId2"/>
    <p:sldId id="448" r:id="rId3"/>
    <p:sldId id="449" r:id="rId4"/>
    <p:sldId id="257" r:id="rId5"/>
    <p:sldId id="727" r:id="rId6"/>
    <p:sldId id="422" r:id="rId7"/>
    <p:sldId id="593" r:id="rId8"/>
    <p:sldId id="651" r:id="rId9"/>
    <p:sldId id="652" r:id="rId10"/>
    <p:sldId id="653" r:id="rId11"/>
    <p:sldId id="726" r:id="rId12"/>
    <p:sldId id="654" r:id="rId13"/>
    <p:sldId id="655" r:id="rId14"/>
    <p:sldId id="656" r:id="rId15"/>
    <p:sldId id="658" r:id="rId16"/>
    <p:sldId id="657" r:id="rId17"/>
    <p:sldId id="664" r:id="rId18"/>
    <p:sldId id="665" r:id="rId19"/>
    <p:sldId id="260"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2019/6/26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2019/6/26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2460799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417606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532231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961780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94196" y="6109853"/>
            <a:ext cx="1245600" cy="622801"/>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5" name="矩形 4"/>
          <p:cNvSpPr/>
          <p:nvPr userDrawn="1"/>
        </p:nvSpPr>
        <p:spPr>
          <a:xfrm>
            <a:off x="0" y="249379"/>
            <a:ext cx="96982" cy="498764"/>
          </a:xfrm>
          <a:prstGeom prst="rect">
            <a:avLst/>
          </a:prstGeom>
          <a:solidFill>
            <a:srgbClr val="007DD2"/>
          </a:solidFill>
          <a:ln>
            <a:solidFill>
              <a:srgbClr val="007D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91456" y="6359236"/>
            <a:ext cx="748340" cy="374170"/>
          </a:xfrm>
          <a:prstGeom prst="rect">
            <a:avLst/>
          </a:prstGeom>
        </p:spPr>
      </p:pic>
      <p:sp>
        <p:nvSpPr>
          <p:cNvPr id="8" name="标题 7"/>
          <p:cNvSpPr>
            <a:spLocks noGrp="1"/>
          </p:cNvSpPr>
          <p:nvPr>
            <p:ph type="title" hasCustomPrompt="1"/>
          </p:nvPr>
        </p:nvSpPr>
        <p:spPr>
          <a:xfrm>
            <a:off x="96982" y="249379"/>
            <a:ext cx="10515600" cy="498765"/>
          </a:xfrm>
        </p:spPr>
        <p:txBody>
          <a:bodyPr>
            <a:normAutofit/>
          </a:bodyPr>
          <a:lstStyle>
            <a:lvl1pPr>
              <a:defRPr sz="2800">
                <a:solidFill>
                  <a:srgbClr val="007DD2"/>
                </a:solidFill>
                <a:latin typeface="微软雅黑" pitchFamily="34" charset="-122"/>
                <a:ea typeface="微软雅黑" pitchFamily="34" charset="-122"/>
              </a:defRPr>
            </a:lvl1pPr>
          </a:lstStyle>
          <a:p>
            <a:r>
              <a:rPr lang="zh-CN" altLang="en-US" dirty="0"/>
              <a:t>单击此处添加标题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794196" y="6109853"/>
            <a:ext cx="1245600" cy="622801"/>
          </a:xfrm>
          <a:prstGeom prst="rect">
            <a:avLst/>
          </a:prstGeom>
        </p:spPr>
      </p:pic>
      <p:grpSp>
        <p:nvGrpSpPr>
          <p:cNvPr id="4" name="组合 3"/>
          <p:cNvGrpSpPr/>
          <p:nvPr userDrawn="1"/>
        </p:nvGrpSpPr>
        <p:grpSpPr>
          <a:xfrm>
            <a:off x="914399" y="1828800"/>
            <a:ext cx="3416320" cy="1284327"/>
            <a:chOff x="914399" y="1828800"/>
            <a:chExt cx="3416320" cy="1284327"/>
          </a:xfrm>
        </p:grpSpPr>
        <p:sp>
          <p:nvSpPr>
            <p:cNvPr id="5" name="文本框 4"/>
            <p:cNvSpPr txBox="1"/>
            <p:nvPr/>
          </p:nvSpPr>
          <p:spPr>
            <a:xfrm>
              <a:off x="914399" y="1828800"/>
              <a:ext cx="3416320" cy="825419"/>
            </a:xfrm>
            <a:prstGeom prst="rect">
              <a:avLst/>
            </a:prstGeom>
            <a:noFill/>
          </p:spPr>
          <p:txBody>
            <a:bodyPr wrap="none" rtlCol="0">
              <a:spAutoFit/>
            </a:bodyPr>
            <a:lstStyle/>
            <a:p>
              <a:pPr>
                <a:lnSpc>
                  <a:spcPct val="150000"/>
                </a:lnSpc>
              </a:pPr>
              <a:r>
                <a:rPr lang="zh-CN" altLang="en-US" sz="3600" b="1" dirty="0">
                  <a:solidFill>
                    <a:schemeClr val="bg1"/>
                  </a:solidFill>
                  <a:latin typeface="微软雅黑" pitchFamily="34" charset="-122"/>
                  <a:ea typeface="微软雅黑" pitchFamily="34" charset="-122"/>
                </a:rPr>
                <a:t>感谢您的聆听！</a:t>
              </a:r>
              <a:endParaRPr lang="en-US" altLang="zh-CN" sz="3600" b="1" dirty="0">
                <a:solidFill>
                  <a:schemeClr val="bg1"/>
                </a:solidFill>
                <a:latin typeface="微软雅黑" pitchFamily="34" charset="-122"/>
                <a:ea typeface="微软雅黑" pitchFamily="34" charset="-122"/>
              </a:endParaRPr>
            </a:p>
          </p:txBody>
        </p:sp>
        <p:sp>
          <p:nvSpPr>
            <p:cNvPr id="6" name="矩形 5"/>
            <p:cNvSpPr/>
            <p:nvPr/>
          </p:nvSpPr>
          <p:spPr>
            <a:xfrm>
              <a:off x="914399" y="2654219"/>
              <a:ext cx="1266693" cy="458908"/>
            </a:xfrm>
            <a:prstGeom prst="rect">
              <a:avLst/>
            </a:prstGeom>
          </p:spPr>
          <p:txBody>
            <a:bodyPr wrap="none">
              <a:spAutoFit/>
            </a:bodyPr>
            <a:lstStyle/>
            <a:p>
              <a:pPr>
                <a:lnSpc>
                  <a:spcPct val="150000"/>
                </a:lnSpc>
              </a:pPr>
              <a:r>
                <a:rPr lang="en-US" altLang="zh-CN" b="1" dirty="0">
                  <a:solidFill>
                    <a:schemeClr val="bg1"/>
                  </a:solidFill>
                  <a:latin typeface="微软雅黑" pitchFamily="34" charset="-122"/>
                  <a:ea typeface="微软雅黑" pitchFamily="34" charset="-122"/>
                </a:rPr>
                <a:t>THANKS!</a:t>
              </a:r>
              <a:endParaRPr lang="zh-CN" altLang="en-US" b="1" dirty="0">
                <a:solidFill>
                  <a:schemeClr val="bg1"/>
                </a:solidFill>
                <a:latin typeface="微软雅黑" pitchFamily="34" charset="-122"/>
                <a:ea typeface="微软雅黑" pitchFamily="34" charset="-122"/>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2019/6/26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2019/6/26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2019/6/26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2019/6/26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2019/6/26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2019/6/26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8" Type="http://schemas.openxmlformats.org/officeDocument/2006/relationships/hyperlink" Target="http://bbs.fanruan.com/thread-123036-1-1.html" TargetMode="External"/><Relationship Id="rId13"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hyperlink" Target="http://bbs.fanruan.com/thread-123051-1-1.html" TargetMode="External"/><Relationship Id="rId12"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hyperlink" Target="http://bbs.fanruan.com/" TargetMode="External"/><Relationship Id="rId11" Type="http://schemas.openxmlformats.org/officeDocument/2006/relationships/image" Target="../media/image8.png"/><Relationship Id="rId5" Type="http://schemas.openxmlformats.org/officeDocument/2006/relationships/hyperlink" Target="http://help.finebi.com/" TargetMode="External"/><Relationship Id="rId10" Type="http://schemas.openxmlformats.org/officeDocument/2006/relationships/image" Target="../media/image7.png"/><Relationship Id="rId4" Type="http://schemas.openxmlformats.org/officeDocument/2006/relationships/hyperlink" Target="http://bbs.fanruan.com/lesson-637.html" TargetMode="External"/><Relationship Id="rId9" Type="http://schemas.openxmlformats.org/officeDocument/2006/relationships/image" Target="../media/image6.png"/><Relationship Id="rId1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hyperlink" Target="https://szuclqj9kp.jiandaoyun.com/f/5d13289307c31f6edeae358b"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naotu.baidu.com/file/ab766c69291e24691cc50064b6e63a81?token=dcf00f50ce4ee90c" TargetMode="Externa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3">
            <a:extLst>
              <a:ext uri="{FF2B5EF4-FFF2-40B4-BE49-F238E27FC236}">
                <a16:creationId xmlns:a16="http://schemas.microsoft.com/office/drawing/2014/main" id="{2C7D2964-CF03-4BEC-B25E-63EFA00FC1BC}"/>
              </a:ext>
            </a:extLst>
          </p:cNvPr>
          <p:cNvSpPr txBox="1"/>
          <p:nvPr/>
        </p:nvSpPr>
        <p:spPr>
          <a:xfrm>
            <a:off x="1545390" y="1444620"/>
            <a:ext cx="7492038" cy="1324079"/>
          </a:xfrm>
          <a:prstGeom prst="rect">
            <a:avLst/>
          </a:prstGeom>
          <a:ln w="12700">
            <a:miter lim="400000"/>
          </a:ln>
          <a:extLst>
            <a:ext uri="{C572A759-6A51-4108-AA02-DFA0A04FC94B}">
              <ma14:wrappingTextBoxFlag xmlns:ma14="http://schemas.microsoft.com/office/mac/drawingml/2011/main" xmlns="" val="1"/>
            </a:ext>
          </a:extLst>
        </p:spPr>
        <p:txBody>
          <a:bodyPr wrap="square" lIns="46037" tIns="46037" rIns="46037" bIns="46037" anchor="ctr">
            <a:spAutoFit/>
          </a:bodyPr>
          <a:lstStyle>
            <a:lvl1pPr algn="ctr">
              <a:defRPr sz="4000" b="1">
                <a:solidFill>
                  <a:srgbClr val="FFFFFF"/>
                </a:solidFill>
                <a:latin typeface="微软雅黑"/>
                <a:ea typeface="微软雅黑"/>
                <a:cs typeface="微软雅黑"/>
                <a:sym typeface="微软雅黑"/>
              </a:defRPr>
            </a:lvl1pPr>
          </a:lstStyle>
          <a:p>
            <a:pPr algn="l"/>
            <a:r>
              <a:rPr lang="en-US" altLang="zh-CN" dirty="0" err="1"/>
              <a:t>FineBI</a:t>
            </a:r>
            <a:r>
              <a:rPr lang="zh-CN" altLang="en-US" dirty="0"/>
              <a:t>业务模块系列直播</a:t>
            </a:r>
            <a:endParaRPr lang="en-US" altLang="zh-CN" dirty="0"/>
          </a:p>
          <a:p>
            <a:pPr algn="l"/>
            <a:endParaRPr lang="en-US" altLang="zh-CN" sz="2000" dirty="0"/>
          </a:p>
          <a:p>
            <a:r>
              <a:rPr lang="en-US" altLang="zh-CN" sz="2000" dirty="0"/>
              <a:t>             ——</a:t>
            </a:r>
            <a:r>
              <a:rPr lang="zh-CN" altLang="en-US" sz="2000" dirty="0"/>
              <a:t>财务专题解决方案</a:t>
            </a:r>
          </a:p>
        </p:txBody>
      </p:sp>
      <p:sp>
        <p:nvSpPr>
          <p:cNvPr id="28" name="矩形 9">
            <a:extLst>
              <a:ext uri="{FF2B5EF4-FFF2-40B4-BE49-F238E27FC236}">
                <a16:creationId xmlns:a16="http://schemas.microsoft.com/office/drawing/2014/main" id="{A0CED7F0-27AD-4F78-9F2B-9B9605A16997}"/>
              </a:ext>
            </a:extLst>
          </p:cNvPr>
          <p:cNvSpPr/>
          <p:nvPr/>
        </p:nvSpPr>
        <p:spPr>
          <a:xfrm flipV="1">
            <a:off x="1648893" y="4210553"/>
            <a:ext cx="360680" cy="28801"/>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grpSp>
        <p:nvGrpSpPr>
          <p:cNvPr id="29" name="组合 10">
            <a:extLst>
              <a:ext uri="{FF2B5EF4-FFF2-40B4-BE49-F238E27FC236}">
                <a16:creationId xmlns:a16="http://schemas.microsoft.com/office/drawing/2014/main" id="{C783FAF6-0A34-4033-8BC1-A7D05D113EB5}"/>
              </a:ext>
            </a:extLst>
          </p:cNvPr>
          <p:cNvGrpSpPr/>
          <p:nvPr/>
        </p:nvGrpSpPr>
        <p:grpSpPr>
          <a:xfrm>
            <a:off x="1544118" y="4489953"/>
            <a:ext cx="2227581" cy="408941"/>
            <a:chOff x="0" y="0"/>
            <a:chExt cx="2227580" cy="408940"/>
          </a:xfrm>
        </p:grpSpPr>
        <p:sp>
          <p:nvSpPr>
            <p:cNvPr id="30" name="文本框 3">
              <a:extLst>
                <a:ext uri="{FF2B5EF4-FFF2-40B4-BE49-F238E27FC236}">
                  <a16:creationId xmlns:a16="http://schemas.microsoft.com/office/drawing/2014/main" id="{8699F97C-01AA-487E-92FB-5D084FBA91F5}"/>
                </a:ext>
              </a:extLst>
            </p:cNvPr>
            <p:cNvSpPr txBox="1"/>
            <p:nvPr/>
          </p:nvSpPr>
          <p:spPr>
            <a:xfrm>
              <a:off x="0" y="0"/>
              <a:ext cx="870584" cy="4089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b="1">
                  <a:solidFill>
                    <a:srgbClr val="FFFFFF"/>
                  </a:solidFill>
                  <a:latin typeface="微软雅黑"/>
                  <a:ea typeface="微软雅黑"/>
                  <a:cs typeface="微软雅黑"/>
                  <a:sym typeface="微软雅黑"/>
                </a:defRPr>
              </a:lvl1pPr>
            </a:lstStyle>
            <a:p>
              <a:r>
                <a:rPr dirty="0" err="1"/>
                <a:t>主讲人</a:t>
              </a:r>
              <a:endParaRPr dirty="0"/>
            </a:p>
          </p:txBody>
        </p:sp>
        <p:sp>
          <p:nvSpPr>
            <p:cNvPr id="31" name="直接连接符 12">
              <a:extLst>
                <a:ext uri="{FF2B5EF4-FFF2-40B4-BE49-F238E27FC236}">
                  <a16:creationId xmlns:a16="http://schemas.microsoft.com/office/drawing/2014/main" id="{9F51DD79-F256-40FF-8352-E4DFA1928A08}"/>
                </a:ext>
              </a:extLst>
            </p:cNvPr>
            <p:cNvSpPr/>
            <p:nvPr/>
          </p:nvSpPr>
          <p:spPr>
            <a:xfrm>
              <a:off x="917574" y="71119"/>
              <a:ext cx="1" cy="234317"/>
            </a:xfrm>
            <a:prstGeom prst="line">
              <a:avLst/>
            </a:prstGeom>
            <a:noFill/>
            <a:ln w="6350" cap="flat">
              <a:solidFill>
                <a:srgbClr val="FFFFFF"/>
              </a:solidFill>
              <a:prstDash val="solid"/>
              <a:miter lim="800000"/>
            </a:ln>
            <a:effectLst/>
          </p:spPr>
          <p:txBody>
            <a:bodyPr wrap="square" lIns="45719" tIns="45719" rIns="45719" bIns="45719" numCol="1" anchor="t">
              <a:noAutofit/>
            </a:bodyPr>
            <a:lstStyle/>
            <a:p>
              <a:endParaRPr/>
            </a:p>
          </p:txBody>
        </p:sp>
        <p:sp>
          <p:nvSpPr>
            <p:cNvPr id="32" name="文本框 3">
              <a:extLst>
                <a:ext uri="{FF2B5EF4-FFF2-40B4-BE49-F238E27FC236}">
                  <a16:creationId xmlns:a16="http://schemas.microsoft.com/office/drawing/2014/main" id="{78950807-2745-4E9B-BC4A-80A2CDF7D70B}"/>
                </a:ext>
              </a:extLst>
            </p:cNvPr>
            <p:cNvSpPr txBox="1"/>
            <p:nvPr/>
          </p:nvSpPr>
          <p:spPr>
            <a:xfrm>
              <a:off x="1028064" y="28574"/>
              <a:ext cx="1199516" cy="33855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sz="1600">
                  <a:solidFill>
                    <a:srgbClr val="FFFFFF"/>
                  </a:solidFill>
                  <a:latin typeface="微软雅黑"/>
                  <a:ea typeface="微软雅黑"/>
                  <a:cs typeface="微软雅黑"/>
                  <a:sym typeface="微软雅黑"/>
                </a:defRPr>
              </a:lvl1pPr>
            </a:lstStyle>
            <a:p>
              <a:r>
                <a:rPr lang="en-US" altLang="zh-CN" dirty="0"/>
                <a:t>Hunter</a:t>
              </a:r>
              <a:endParaRPr dirty="0"/>
            </a:p>
          </p:txBody>
        </p:sp>
      </p:grpSp>
      <p:grpSp>
        <p:nvGrpSpPr>
          <p:cNvPr id="33" name="组合 17">
            <a:extLst>
              <a:ext uri="{FF2B5EF4-FFF2-40B4-BE49-F238E27FC236}">
                <a16:creationId xmlns:a16="http://schemas.microsoft.com/office/drawing/2014/main" id="{760DB79A-1BAD-4A59-B552-EB0A0571A3BB}"/>
              </a:ext>
            </a:extLst>
          </p:cNvPr>
          <p:cNvGrpSpPr/>
          <p:nvPr/>
        </p:nvGrpSpPr>
        <p:grpSpPr>
          <a:xfrm>
            <a:off x="1544118" y="4883653"/>
            <a:ext cx="1484632" cy="369330"/>
            <a:chOff x="0" y="0"/>
            <a:chExt cx="1484631" cy="369329"/>
          </a:xfrm>
        </p:grpSpPr>
        <p:sp>
          <p:nvSpPr>
            <p:cNvPr id="34" name="文本框 3">
              <a:extLst>
                <a:ext uri="{FF2B5EF4-FFF2-40B4-BE49-F238E27FC236}">
                  <a16:creationId xmlns:a16="http://schemas.microsoft.com/office/drawing/2014/main" id="{38BA37F8-96FD-46AC-9F60-06F6FA6B0F9B}"/>
                </a:ext>
              </a:extLst>
            </p:cNvPr>
            <p:cNvSpPr txBox="1"/>
            <p:nvPr/>
          </p:nvSpPr>
          <p:spPr>
            <a:xfrm>
              <a:off x="0" y="0"/>
              <a:ext cx="768350" cy="369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b="1">
                  <a:solidFill>
                    <a:srgbClr val="FFFFFF"/>
                  </a:solidFill>
                  <a:latin typeface="微软雅黑"/>
                  <a:ea typeface="微软雅黑"/>
                  <a:cs typeface="微软雅黑"/>
                  <a:sym typeface="微软雅黑"/>
                </a:defRPr>
              </a:lvl1pPr>
            </a:lstStyle>
            <a:p>
              <a:r>
                <a:rPr dirty="0"/>
                <a:t>201</a:t>
              </a:r>
              <a:r>
                <a:rPr lang="en-US" altLang="zh-CN" dirty="0"/>
                <a:t>9</a:t>
              </a:r>
              <a:endParaRPr dirty="0"/>
            </a:p>
          </p:txBody>
        </p:sp>
        <p:sp>
          <p:nvSpPr>
            <p:cNvPr id="35" name="矩形 15">
              <a:extLst>
                <a:ext uri="{FF2B5EF4-FFF2-40B4-BE49-F238E27FC236}">
                  <a16:creationId xmlns:a16="http://schemas.microsoft.com/office/drawing/2014/main" id="{16021161-1593-44D5-BBB3-A2DC91A8B616}"/>
                </a:ext>
              </a:extLst>
            </p:cNvPr>
            <p:cNvSpPr/>
            <p:nvPr/>
          </p:nvSpPr>
          <p:spPr>
            <a:xfrm>
              <a:off x="681990" y="228600"/>
              <a:ext cx="36196" cy="36196"/>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6" name="文本框 3">
              <a:extLst>
                <a:ext uri="{FF2B5EF4-FFF2-40B4-BE49-F238E27FC236}">
                  <a16:creationId xmlns:a16="http://schemas.microsoft.com/office/drawing/2014/main" id="{76A2A6D4-8C9F-4590-AD1B-CA6005579F13}"/>
                </a:ext>
              </a:extLst>
            </p:cNvPr>
            <p:cNvSpPr txBox="1"/>
            <p:nvPr/>
          </p:nvSpPr>
          <p:spPr>
            <a:xfrm>
              <a:off x="716280" y="0"/>
              <a:ext cx="768351" cy="3693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lvl1pPr>
                <a:defRPr b="1">
                  <a:solidFill>
                    <a:srgbClr val="FFFFFF"/>
                  </a:solidFill>
                  <a:latin typeface="微软雅黑"/>
                  <a:ea typeface="微软雅黑"/>
                  <a:cs typeface="微软雅黑"/>
                  <a:sym typeface="微软雅黑"/>
                </a:defRPr>
              </a:lvl1pPr>
            </a:lstStyle>
            <a:p>
              <a:r>
                <a:rPr dirty="0"/>
                <a:t>0</a:t>
              </a:r>
              <a:r>
                <a:rPr lang="en-US" altLang="zh-CN" dirty="0"/>
                <a:t>6</a:t>
              </a:r>
              <a:endParaRPr dirty="0"/>
            </a:p>
          </p:txBody>
        </p:sp>
      </p:grpSp>
    </p:spTree>
    <p:extLst>
      <p:ext uri="{BB962C8B-B14F-4D97-AF65-F5344CB8AC3E}">
        <p14:creationId xmlns:p14="http://schemas.microsoft.com/office/powerpoint/2010/main" val="32710836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330" y="992505"/>
            <a:ext cx="5320030" cy="553720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254834" y="254832"/>
            <a:ext cx="2577465" cy="521970"/>
          </a:xfrm>
          <a:prstGeom prst="rect">
            <a:avLst/>
          </a:prstGeom>
          <a:noFill/>
        </p:spPr>
        <p:txBody>
          <a:bodyPr wrap="none" rtlCol="0">
            <a:spAutoFit/>
          </a:bodyPr>
          <a:lstStyle/>
          <a:p>
            <a:pPr algn="l"/>
            <a:r>
              <a:rPr lang="en-US" sz="2800" dirty="0">
                <a:solidFill>
                  <a:srgbClr val="007DD2"/>
                </a:solidFill>
                <a:cs typeface="+mn-ea"/>
                <a:sym typeface="+mn-lt"/>
              </a:rPr>
              <a:t>1 </a:t>
            </a:r>
            <a:r>
              <a:rPr lang="zh-CN" altLang="en-US" sz="2800" dirty="0">
                <a:solidFill>
                  <a:srgbClr val="007DD2"/>
                </a:solidFill>
                <a:cs typeface="+mn-ea"/>
                <a:sym typeface="+mn-lt"/>
              </a:rPr>
              <a:t>财务背景知识</a:t>
            </a:r>
            <a:endParaRPr sz="2800" dirty="0">
              <a:solidFill>
                <a:srgbClr val="007DD2"/>
              </a:solidFill>
              <a:cs typeface="+mn-ea"/>
              <a:sym typeface="+mn-lt"/>
            </a:endParaRPr>
          </a:p>
        </p:txBody>
      </p:sp>
      <p:sp>
        <p:nvSpPr>
          <p:cNvPr id="5" name="文本框 4"/>
          <p:cNvSpPr txBox="1"/>
          <p:nvPr/>
        </p:nvSpPr>
        <p:spPr>
          <a:xfrm>
            <a:off x="371475" y="1315085"/>
            <a:ext cx="5455285" cy="2834640"/>
          </a:xfrm>
          <a:prstGeom prst="rect">
            <a:avLst/>
          </a:prstGeom>
          <a:noFill/>
        </p:spPr>
        <p:txBody>
          <a:bodyPr wrap="square" rtlCol="0" anchor="t">
            <a:spAutoFit/>
          </a:bodyPr>
          <a:lstStyle/>
          <a:p>
            <a:pPr marL="285750" indent="-285750" algn="l">
              <a:buFont typeface="Wingdings" charset="0"/>
              <a:buChar char="Ø"/>
            </a:pPr>
            <a:r>
              <a:rPr lang="zh-CN" dirty="0">
                <a:solidFill>
                  <a:srgbClr val="007DD2"/>
                </a:solidFill>
                <a:cs typeface="+mn-ea"/>
              </a:rPr>
              <a:t>财务三张基础表</a:t>
            </a:r>
          </a:p>
          <a:p>
            <a:pPr marL="285750" indent="-285750" algn="l">
              <a:buFont typeface="Wingdings" charset="0"/>
              <a:buChar char="Ø"/>
            </a:pPr>
            <a:endParaRPr lang="zh-CN" dirty="0">
              <a:solidFill>
                <a:srgbClr val="007DD2"/>
              </a:solidFill>
              <a:cs typeface="+mn-ea"/>
            </a:endParaRPr>
          </a:p>
          <a:p>
            <a:pPr marL="285750" indent="-285750" algn="l">
              <a:buFont typeface="Wingdings" charset="0"/>
              <a:buChar char="n"/>
            </a:pPr>
            <a:r>
              <a:rPr sz="1600" dirty="0">
                <a:solidFill>
                  <a:srgbClr val="007DD2"/>
                </a:solidFill>
                <a:cs typeface="+mn-ea"/>
              </a:rPr>
              <a:t>业务关联关系</a:t>
            </a:r>
          </a:p>
          <a:p>
            <a:pPr marL="285750" indent="-285750" algn="l">
              <a:buFont typeface="Wingdings" charset="0"/>
              <a:buChar char="n"/>
            </a:pPr>
            <a:endParaRPr lang="zh-CN" altLang="en-US" sz="1600" dirty="0">
              <a:solidFill>
                <a:srgbClr val="007DD2"/>
              </a:solidFill>
              <a:cs typeface="+mn-ea"/>
            </a:endParaRPr>
          </a:p>
          <a:p>
            <a:pPr marL="285750" indent="-285750" algn="l">
              <a:buFont typeface="Wingdings" charset="0"/>
              <a:buChar char="p"/>
            </a:pPr>
            <a:r>
              <a:rPr lang="zh-CN" sz="1200" dirty="0">
                <a:solidFill>
                  <a:srgbClr val="007DD2"/>
                </a:solidFill>
                <a:cs typeface="+mn-ea"/>
              </a:rPr>
              <a:t> 其中现金流量表中企业在进行经营、投资以及筹资活动中产生的企业资产现金流量周转，会影响到企业资产负债表中的总资产现金，同时也会在利润表中有所体现；</a:t>
            </a:r>
          </a:p>
          <a:p>
            <a:pPr marL="285750" indent="-285750" algn="l">
              <a:buFont typeface="Wingdings" charset="0"/>
              <a:buChar char="p"/>
            </a:pPr>
            <a:endParaRPr lang="zh-CN" sz="1200" dirty="0">
              <a:solidFill>
                <a:srgbClr val="007DD2"/>
              </a:solidFill>
              <a:cs typeface="+mn-ea"/>
            </a:endParaRPr>
          </a:p>
          <a:p>
            <a:pPr marL="285750" indent="-285750" algn="l">
              <a:buFont typeface="Wingdings" charset="0"/>
              <a:buChar char="p"/>
            </a:pPr>
            <a:r>
              <a:rPr lang="zh-CN" sz="1200" dirty="0">
                <a:solidFill>
                  <a:srgbClr val="007DD2"/>
                </a:solidFill>
                <a:cs typeface="+mn-ea"/>
              </a:rPr>
              <a:t>利润表中的企业经营盈利情况，会影响到资产负债表中的企业股东的所有者权益。</a:t>
            </a:r>
          </a:p>
          <a:p>
            <a:pPr marL="285750" indent="-285750" algn="l">
              <a:buFont typeface="Wingdings" charset="0"/>
              <a:buChar char="n"/>
            </a:pPr>
            <a:endParaRPr lang="en-US" sz="1200" dirty="0">
              <a:solidFill>
                <a:srgbClr val="007DD2"/>
              </a:solidFill>
              <a:cs typeface="+mn-ea"/>
            </a:endParaRPr>
          </a:p>
          <a:p>
            <a:pPr marL="285750" indent="-285750" algn="l">
              <a:buFont typeface="Wingdings" charset="0"/>
              <a:buChar char="n"/>
            </a:pPr>
            <a:endParaRPr lang="zh-CN" sz="1200" dirty="0">
              <a:solidFill>
                <a:srgbClr val="007DD2"/>
              </a:solidFill>
              <a:cs typeface="+mn-ea"/>
            </a:endParaRPr>
          </a:p>
          <a:p>
            <a:pPr marL="285750" indent="-285750" algn="l">
              <a:buFont typeface="Wingdings" charset="0"/>
              <a:buChar char="Ø"/>
            </a:pPr>
            <a:endParaRPr lang="zh-CN" sz="1600" dirty="0">
              <a:solidFill>
                <a:srgbClr val="007DD2"/>
              </a:solidFill>
              <a:cs typeface="+mn-ea"/>
            </a:endParaRPr>
          </a:p>
        </p:txBody>
      </p:sp>
      <p:pic>
        <p:nvPicPr>
          <p:cNvPr id="4" name="图片 3"/>
          <p:cNvPicPr>
            <a:picLocks noChangeAspect="1"/>
          </p:cNvPicPr>
          <p:nvPr/>
        </p:nvPicPr>
        <p:blipFill>
          <a:blip r:embed="rId3"/>
          <a:stretch>
            <a:fillRect/>
          </a:stretch>
        </p:blipFill>
        <p:spPr>
          <a:xfrm>
            <a:off x="5700395" y="1000125"/>
            <a:ext cx="6440805" cy="443992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330" y="992505"/>
            <a:ext cx="5320030" cy="553720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254834" y="254832"/>
            <a:ext cx="2577465" cy="521970"/>
          </a:xfrm>
          <a:prstGeom prst="rect">
            <a:avLst/>
          </a:prstGeom>
          <a:noFill/>
        </p:spPr>
        <p:txBody>
          <a:bodyPr wrap="none" rtlCol="0">
            <a:spAutoFit/>
          </a:bodyPr>
          <a:lstStyle/>
          <a:p>
            <a:pPr algn="l"/>
            <a:r>
              <a:rPr lang="en-US" sz="2800" dirty="0">
                <a:solidFill>
                  <a:srgbClr val="007DD2"/>
                </a:solidFill>
                <a:cs typeface="+mn-ea"/>
                <a:sym typeface="+mn-lt"/>
              </a:rPr>
              <a:t>1 </a:t>
            </a:r>
            <a:r>
              <a:rPr lang="zh-CN" altLang="en-US" sz="2800" dirty="0">
                <a:solidFill>
                  <a:srgbClr val="007DD2"/>
                </a:solidFill>
                <a:cs typeface="+mn-ea"/>
                <a:sym typeface="+mn-lt"/>
              </a:rPr>
              <a:t>财务背景知识</a:t>
            </a:r>
            <a:endParaRPr sz="2800" dirty="0">
              <a:solidFill>
                <a:srgbClr val="007DD2"/>
              </a:solidFill>
              <a:cs typeface="+mn-ea"/>
              <a:sym typeface="+mn-lt"/>
            </a:endParaRPr>
          </a:p>
        </p:txBody>
      </p:sp>
      <p:sp>
        <p:nvSpPr>
          <p:cNvPr id="5" name="文本框 4"/>
          <p:cNvSpPr txBox="1"/>
          <p:nvPr/>
        </p:nvSpPr>
        <p:spPr>
          <a:xfrm>
            <a:off x="371475" y="1315085"/>
            <a:ext cx="5455285" cy="2103120"/>
          </a:xfrm>
          <a:prstGeom prst="rect">
            <a:avLst/>
          </a:prstGeom>
          <a:noFill/>
        </p:spPr>
        <p:txBody>
          <a:bodyPr wrap="square" rtlCol="0" anchor="t">
            <a:spAutoFit/>
          </a:bodyPr>
          <a:lstStyle/>
          <a:p>
            <a:pPr marL="285750" indent="-285750" algn="l">
              <a:buFont typeface="Wingdings" charset="0"/>
              <a:buChar char="Ø"/>
            </a:pPr>
            <a:r>
              <a:rPr lang="zh-CN" dirty="0">
                <a:solidFill>
                  <a:srgbClr val="007DD2"/>
                </a:solidFill>
                <a:cs typeface="+mn-ea"/>
              </a:rPr>
              <a:t>一本书读懂财报</a:t>
            </a:r>
          </a:p>
          <a:p>
            <a:pPr marL="285750" indent="-285750" algn="l">
              <a:buFont typeface="Wingdings" charset="0"/>
              <a:buChar char="Ø"/>
            </a:pPr>
            <a:endParaRPr lang="zh-CN" dirty="0">
              <a:solidFill>
                <a:srgbClr val="007DD2"/>
              </a:solidFill>
              <a:cs typeface="+mn-ea"/>
            </a:endParaRPr>
          </a:p>
          <a:p>
            <a:pPr marL="285750" indent="-285750" algn="l">
              <a:buFont typeface="Wingdings" charset="0"/>
              <a:buChar char="n"/>
            </a:pPr>
            <a:r>
              <a:rPr sz="1600" dirty="0">
                <a:solidFill>
                  <a:srgbClr val="007DD2"/>
                </a:solidFill>
                <a:cs typeface="+mn-ea"/>
              </a:rPr>
              <a:t>搞定三大财务报表需要什么？</a:t>
            </a:r>
          </a:p>
          <a:p>
            <a:pPr marL="285750" indent="-285750" algn="l">
              <a:buFont typeface="Wingdings" charset="0"/>
              <a:buChar char="n"/>
            </a:pPr>
            <a:endParaRPr lang="zh-CN" altLang="en-US" sz="1600" dirty="0">
              <a:solidFill>
                <a:srgbClr val="007DD2"/>
              </a:solidFill>
              <a:cs typeface="+mn-ea"/>
            </a:endParaRPr>
          </a:p>
          <a:p>
            <a:pPr marL="285750" indent="-285750" algn="l">
              <a:buFont typeface="Wingdings" charset="0"/>
              <a:buChar char="p"/>
            </a:pPr>
            <a:r>
              <a:rPr lang="zh-CN" sz="1200" dirty="0">
                <a:solidFill>
                  <a:srgbClr val="007DD2"/>
                </a:solidFill>
                <a:cs typeface="+mn-ea"/>
              </a:rPr>
              <a:t> 《一本书读懂财报》是2014年7月浙江大学出版社出版的图书，作者是肖星。本书专门为零基础的初学者写作，它将帮助初学者循序渐进、轻松自如地掌握财务报表的相关知识，快速入门。</a:t>
            </a:r>
          </a:p>
          <a:p>
            <a:pPr marL="285750" indent="-285750" algn="l">
              <a:buFont typeface="Wingdings" charset="0"/>
              <a:buChar char="n"/>
            </a:pPr>
            <a:endParaRPr lang="zh-CN" sz="1200" dirty="0">
              <a:solidFill>
                <a:srgbClr val="007DD2"/>
              </a:solidFill>
              <a:cs typeface="+mn-ea"/>
            </a:endParaRPr>
          </a:p>
          <a:p>
            <a:pPr marL="285750" indent="-285750" algn="l">
              <a:buFont typeface="Wingdings" charset="0"/>
              <a:buChar char="Ø"/>
            </a:pPr>
            <a:endParaRPr lang="zh-CN" sz="1600" dirty="0">
              <a:solidFill>
                <a:srgbClr val="007DD2"/>
              </a:solidFill>
              <a:cs typeface="+mn-ea"/>
            </a:endParaRPr>
          </a:p>
        </p:txBody>
      </p:sp>
      <p:pic>
        <p:nvPicPr>
          <p:cNvPr id="2" name="图片 1"/>
          <p:cNvPicPr>
            <a:picLocks noChangeAspect="1"/>
          </p:cNvPicPr>
          <p:nvPr/>
        </p:nvPicPr>
        <p:blipFill>
          <a:blip r:embed="rId3"/>
          <a:stretch>
            <a:fillRect/>
          </a:stretch>
        </p:blipFill>
        <p:spPr>
          <a:xfrm>
            <a:off x="6386830" y="423545"/>
            <a:ext cx="4745355" cy="622173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330" y="992505"/>
            <a:ext cx="4122420" cy="553720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254834" y="254832"/>
            <a:ext cx="4485005" cy="521970"/>
          </a:xfrm>
          <a:prstGeom prst="rect">
            <a:avLst/>
          </a:prstGeom>
          <a:noFill/>
        </p:spPr>
        <p:txBody>
          <a:bodyPr wrap="none" rtlCol="0">
            <a:spAutoFit/>
          </a:bodyPr>
          <a:lstStyle/>
          <a:p>
            <a:pPr algn="l"/>
            <a:r>
              <a:rPr lang="en-US" sz="2800" dirty="0">
                <a:solidFill>
                  <a:srgbClr val="007DD2"/>
                </a:solidFill>
                <a:cs typeface="+mn-ea"/>
                <a:sym typeface="+mn-lt"/>
              </a:rPr>
              <a:t>2 </a:t>
            </a:r>
            <a:r>
              <a:rPr lang="zh-CN" altLang="en-US" sz="2800" dirty="0">
                <a:solidFill>
                  <a:srgbClr val="007DD2"/>
                </a:solidFill>
                <a:cs typeface="+mn-ea"/>
                <a:sym typeface="+mn-lt"/>
              </a:rPr>
              <a:t>财务数据准备&amp;&amp;关联建模</a:t>
            </a:r>
          </a:p>
        </p:txBody>
      </p:sp>
      <p:sp>
        <p:nvSpPr>
          <p:cNvPr id="5" name="文本框 4"/>
          <p:cNvSpPr txBox="1"/>
          <p:nvPr/>
        </p:nvSpPr>
        <p:spPr>
          <a:xfrm>
            <a:off x="371475" y="1315085"/>
            <a:ext cx="4221480" cy="2225040"/>
          </a:xfrm>
          <a:prstGeom prst="rect">
            <a:avLst/>
          </a:prstGeom>
          <a:noFill/>
        </p:spPr>
        <p:txBody>
          <a:bodyPr wrap="square" rtlCol="0" anchor="t">
            <a:spAutoFit/>
          </a:bodyPr>
          <a:lstStyle/>
          <a:p>
            <a:pPr marL="285750" indent="-285750" algn="l">
              <a:buFont typeface="Wingdings" charset="0"/>
              <a:buChar char="Ø"/>
            </a:pPr>
            <a:r>
              <a:rPr lang="zh-CN" dirty="0">
                <a:solidFill>
                  <a:srgbClr val="007DD2"/>
                </a:solidFill>
                <a:cs typeface="+mn-ea"/>
              </a:rPr>
              <a:t>财务维度辅助表</a:t>
            </a:r>
          </a:p>
          <a:p>
            <a:pPr marL="285750" indent="-285750" algn="l">
              <a:buFont typeface="Wingdings" charset="0"/>
              <a:buChar char="Ø"/>
            </a:pPr>
            <a:endParaRPr lang="zh-CN" dirty="0">
              <a:solidFill>
                <a:srgbClr val="007DD2"/>
              </a:solidFill>
              <a:cs typeface="+mn-ea"/>
            </a:endParaRPr>
          </a:p>
          <a:p>
            <a:pPr marL="285750" indent="-285750" algn="l">
              <a:buFont typeface="Wingdings" charset="0"/>
              <a:buChar char="n"/>
            </a:pPr>
            <a:r>
              <a:rPr lang="zh-CN" sz="1200" dirty="0">
                <a:solidFill>
                  <a:srgbClr val="007DD2"/>
                </a:solidFill>
                <a:cs typeface="+mn-ea"/>
                <a:sym typeface="+mn-ea"/>
              </a:rPr>
              <a:t>用于控制财务科目在不同图表中显示的名称以及顺序</a:t>
            </a:r>
          </a:p>
          <a:p>
            <a:pPr marL="285750" indent="-285750" algn="l">
              <a:buFont typeface="Wingdings" charset="0"/>
              <a:buChar char="n"/>
            </a:pPr>
            <a:endParaRPr lang="zh-CN" altLang="en-US" sz="1600" dirty="0">
              <a:solidFill>
                <a:srgbClr val="007DD2"/>
              </a:solidFill>
              <a:cs typeface="+mn-ea"/>
            </a:endParaRPr>
          </a:p>
          <a:p>
            <a:pPr marL="285750" indent="-285750" algn="l">
              <a:buFont typeface="Wingdings" charset="0"/>
              <a:buChar char="p"/>
            </a:pPr>
            <a:r>
              <a:rPr lang="zh-CN" sz="1200" dirty="0">
                <a:solidFill>
                  <a:srgbClr val="007DD2"/>
                </a:solidFill>
                <a:cs typeface="+mn-ea"/>
              </a:rPr>
              <a:t>例如利润辅助表中相关的顺序指标在瀑布图中控制哪些科目显示以及顺序（用来展示从收入到利润的过程）。</a:t>
            </a:r>
          </a:p>
          <a:p>
            <a:pPr marL="285750" indent="-285750" algn="l">
              <a:buFont typeface="Wingdings" charset="0"/>
              <a:buChar char="p"/>
            </a:pPr>
            <a:endParaRPr lang="zh-CN" sz="1200" dirty="0">
              <a:solidFill>
                <a:srgbClr val="007DD2"/>
              </a:solidFill>
              <a:cs typeface="+mn-ea"/>
            </a:endParaRPr>
          </a:p>
          <a:p>
            <a:pPr marL="285750" indent="-285750" algn="l">
              <a:buFont typeface="Wingdings" charset="0"/>
              <a:buChar char="n"/>
            </a:pPr>
            <a:endParaRPr lang="en-US" sz="1200" dirty="0">
              <a:solidFill>
                <a:srgbClr val="007DD2"/>
              </a:solidFill>
              <a:cs typeface="+mn-ea"/>
            </a:endParaRPr>
          </a:p>
          <a:p>
            <a:pPr marL="285750" indent="-285750" algn="l">
              <a:buFont typeface="Wingdings" charset="0"/>
              <a:buChar char="n"/>
            </a:pPr>
            <a:endParaRPr lang="zh-CN" sz="1200" dirty="0">
              <a:solidFill>
                <a:srgbClr val="007DD2"/>
              </a:solidFill>
              <a:cs typeface="+mn-ea"/>
            </a:endParaRPr>
          </a:p>
          <a:p>
            <a:pPr marL="285750" indent="-285750" algn="l">
              <a:buFont typeface="Wingdings" charset="0"/>
              <a:buChar char="Ø"/>
            </a:pPr>
            <a:endParaRPr lang="zh-CN" sz="1600" dirty="0">
              <a:solidFill>
                <a:srgbClr val="007DD2"/>
              </a:solidFill>
              <a:cs typeface="+mn-ea"/>
            </a:endParaRPr>
          </a:p>
        </p:txBody>
      </p:sp>
      <p:pic>
        <p:nvPicPr>
          <p:cNvPr id="2" name="图片 1"/>
          <p:cNvPicPr>
            <a:picLocks noChangeAspect="1"/>
          </p:cNvPicPr>
          <p:nvPr/>
        </p:nvPicPr>
        <p:blipFill>
          <a:blip r:embed="rId3"/>
          <a:srcRect r="22374"/>
          <a:stretch>
            <a:fillRect/>
          </a:stretch>
        </p:blipFill>
        <p:spPr>
          <a:xfrm>
            <a:off x="4523105" y="1028700"/>
            <a:ext cx="7599680" cy="316992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330" y="992505"/>
            <a:ext cx="4122420" cy="553720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254834" y="254832"/>
            <a:ext cx="4485005" cy="521970"/>
          </a:xfrm>
          <a:prstGeom prst="rect">
            <a:avLst/>
          </a:prstGeom>
          <a:noFill/>
        </p:spPr>
        <p:txBody>
          <a:bodyPr wrap="none" rtlCol="0">
            <a:spAutoFit/>
          </a:bodyPr>
          <a:lstStyle/>
          <a:p>
            <a:pPr algn="l"/>
            <a:r>
              <a:rPr lang="en-US" sz="2800" dirty="0">
                <a:solidFill>
                  <a:srgbClr val="007DD2"/>
                </a:solidFill>
                <a:cs typeface="+mn-ea"/>
                <a:sym typeface="+mn-lt"/>
              </a:rPr>
              <a:t>2 </a:t>
            </a:r>
            <a:r>
              <a:rPr lang="zh-CN" altLang="en-US" sz="2800" dirty="0">
                <a:solidFill>
                  <a:srgbClr val="007DD2"/>
                </a:solidFill>
                <a:cs typeface="+mn-ea"/>
                <a:sym typeface="+mn-lt"/>
              </a:rPr>
              <a:t>财务数据准备&amp;&amp;关联建模</a:t>
            </a:r>
          </a:p>
        </p:txBody>
      </p:sp>
      <p:sp>
        <p:nvSpPr>
          <p:cNvPr id="5" name="文本框 4"/>
          <p:cNvSpPr txBox="1"/>
          <p:nvPr/>
        </p:nvSpPr>
        <p:spPr>
          <a:xfrm>
            <a:off x="371475" y="1315085"/>
            <a:ext cx="4221480" cy="2956560"/>
          </a:xfrm>
          <a:prstGeom prst="rect">
            <a:avLst/>
          </a:prstGeom>
          <a:noFill/>
        </p:spPr>
        <p:txBody>
          <a:bodyPr wrap="square" rtlCol="0" anchor="t">
            <a:spAutoFit/>
          </a:bodyPr>
          <a:lstStyle/>
          <a:p>
            <a:pPr marL="285750" indent="-285750" algn="l">
              <a:buFont typeface="Wingdings" charset="0"/>
              <a:buChar char="Ø"/>
            </a:pPr>
            <a:r>
              <a:rPr lang="zh-CN" dirty="0">
                <a:solidFill>
                  <a:srgbClr val="007DD2"/>
                </a:solidFill>
                <a:cs typeface="+mn-ea"/>
              </a:rPr>
              <a:t>日期维度辅助表</a:t>
            </a:r>
          </a:p>
          <a:p>
            <a:pPr marL="285750" indent="-285750" algn="l">
              <a:buFont typeface="Wingdings" charset="0"/>
              <a:buChar char="Ø"/>
            </a:pPr>
            <a:endParaRPr lang="zh-CN" dirty="0">
              <a:solidFill>
                <a:srgbClr val="007DD2"/>
              </a:solidFill>
              <a:cs typeface="+mn-ea"/>
            </a:endParaRPr>
          </a:p>
          <a:p>
            <a:pPr marL="285750" indent="-285750" algn="l">
              <a:buFont typeface="Wingdings" charset="0"/>
              <a:buChar char="n"/>
            </a:pPr>
            <a:r>
              <a:rPr lang="zh-CN" sz="1200" dirty="0">
                <a:solidFill>
                  <a:srgbClr val="007DD2"/>
                </a:solidFill>
                <a:cs typeface="+mn-ea"/>
                <a:sym typeface="+mn-ea"/>
              </a:rPr>
              <a:t>用于对标准时间和财务时间之间的转换详细</a:t>
            </a:r>
          </a:p>
          <a:p>
            <a:pPr marL="285750" indent="-285750" algn="l">
              <a:buFont typeface="Wingdings" charset="0"/>
              <a:buChar char="n"/>
            </a:pPr>
            <a:endParaRPr lang="zh-CN" altLang="en-US" sz="1600" dirty="0">
              <a:solidFill>
                <a:srgbClr val="007DD2"/>
              </a:solidFill>
              <a:cs typeface="+mn-ea"/>
            </a:endParaRPr>
          </a:p>
          <a:p>
            <a:pPr marL="285750" indent="-285750" algn="l">
              <a:buFont typeface="Wingdings" charset="0"/>
              <a:buChar char="p"/>
            </a:pPr>
            <a:r>
              <a:rPr lang="zh-CN" sz="1200" dirty="0">
                <a:solidFill>
                  <a:srgbClr val="007DD2"/>
                </a:solidFill>
                <a:cs typeface="+mn-ea"/>
              </a:rPr>
              <a:t>例如通过日期维度辅助表，获取年月、年季度、是否工作日等更多详细的时间信息</a:t>
            </a:r>
          </a:p>
          <a:p>
            <a:pPr marL="285750" indent="-285750" algn="l">
              <a:buFont typeface="Wingdings" charset="0"/>
              <a:buChar char="p"/>
            </a:pPr>
            <a:endParaRPr lang="zh-CN" sz="1200" dirty="0">
              <a:solidFill>
                <a:srgbClr val="007DD2"/>
              </a:solidFill>
              <a:cs typeface="+mn-ea"/>
            </a:endParaRPr>
          </a:p>
          <a:p>
            <a:pPr marL="285750" indent="-285750" algn="l">
              <a:buFont typeface="Wingdings" charset="0"/>
              <a:buChar char="p"/>
            </a:pPr>
            <a:r>
              <a:rPr lang="zh-CN" sz="1200" dirty="0">
                <a:solidFill>
                  <a:srgbClr val="007DD2"/>
                </a:solidFill>
                <a:cs typeface="+mn-ea"/>
              </a:rPr>
              <a:t>例如标准会计年周期是从1月到12月，但是企业实际财年可能是从7月到次年的6月作为一个完整的统计周期，这就需要通过标准日期维度表进行时间对照。</a:t>
            </a:r>
          </a:p>
          <a:p>
            <a:pPr marL="285750" indent="-285750" algn="l">
              <a:buFont typeface="Wingdings" charset="0"/>
              <a:buChar char="p"/>
            </a:pPr>
            <a:endParaRPr lang="zh-CN" sz="1200" dirty="0">
              <a:solidFill>
                <a:srgbClr val="007DD2"/>
              </a:solidFill>
              <a:cs typeface="+mn-ea"/>
            </a:endParaRPr>
          </a:p>
          <a:p>
            <a:pPr marL="285750" indent="-285750" algn="l">
              <a:buFont typeface="Wingdings" charset="0"/>
              <a:buChar char="n"/>
            </a:pPr>
            <a:endParaRPr lang="en-US" sz="1200" dirty="0">
              <a:solidFill>
                <a:srgbClr val="007DD2"/>
              </a:solidFill>
              <a:cs typeface="+mn-ea"/>
            </a:endParaRPr>
          </a:p>
          <a:p>
            <a:pPr marL="285750" indent="-285750" algn="l">
              <a:buFont typeface="Wingdings" charset="0"/>
              <a:buChar char="n"/>
            </a:pPr>
            <a:endParaRPr lang="zh-CN" sz="1200" dirty="0">
              <a:solidFill>
                <a:srgbClr val="007DD2"/>
              </a:solidFill>
              <a:cs typeface="+mn-ea"/>
            </a:endParaRPr>
          </a:p>
          <a:p>
            <a:pPr marL="285750" indent="-285750" algn="l">
              <a:buFont typeface="Wingdings" charset="0"/>
              <a:buChar char="Ø"/>
            </a:pPr>
            <a:endParaRPr lang="zh-CN" sz="1600" dirty="0">
              <a:solidFill>
                <a:srgbClr val="007DD2"/>
              </a:solidFill>
              <a:cs typeface="+mn-ea"/>
            </a:endParaRPr>
          </a:p>
        </p:txBody>
      </p:sp>
      <p:pic>
        <p:nvPicPr>
          <p:cNvPr id="4" name="图片 3"/>
          <p:cNvPicPr>
            <a:picLocks noChangeAspect="1"/>
          </p:cNvPicPr>
          <p:nvPr/>
        </p:nvPicPr>
        <p:blipFill>
          <a:blip r:embed="rId3"/>
          <a:stretch>
            <a:fillRect/>
          </a:stretch>
        </p:blipFill>
        <p:spPr>
          <a:xfrm>
            <a:off x="4549140" y="1005205"/>
            <a:ext cx="7581900" cy="246062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254834" y="254832"/>
            <a:ext cx="4485005" cy="521970"/>
          </a:xfrm>
          <a:prstGeom prst="rect">
            <a:avLst/>
          </a:prstGeom>
          <a:noFill/>
        </p:spPr>
        <p:txBody>
          <a:bodyPr wrap="none" rtlCol="0">
            <a:spAutoFit/>
          </a:bodyPr>
          <a:lstStyle/>
          <a:p>
            <a:pPr algn="l"/>
            <a:r>
              <a:rPr lang="en-US" sz="2800" dirty="0">
                <a:solidFill>
                  <a:srgbClr val="007DD2"/>
                </a:solidFill>
                <a:cs typeface="+mn-ea"/>
                <a:sym typeface="+mn-lt"/>
              </a:rPr>
              <a:t>2 </a:t>
            </a:r>
            <a:r>
              <a:rPr lang="zh-CN" altLang="en-US" sz="2800" dirty="0">
                <a:solidFill>
                  <a:srgbClr val="007DD2"/>
                </a:solidFill>
                <a:cs typeface="+mn-ea"/>
                <a:sym typeface="+mn-lt"/>
              </a:rPr>
              <a:t>财务数据准备&amp;&amp;关联建模</a:t>
            </a:r>
          </a:p>
        </p:txBody>
      </p:sp>
      <p:sp>
        <p:nvSpPr>
          <p:cNvPr id="5" name="文本框 4"/>
          <p:cNvSpPr txBox="1"/>
          <p:nvPr/>
        </p:nvSpPr>
        <p:spPr>
          <a:xfrm>
            <a:off x="371475" y="1315085"/>
            <a:ext cx="4221480" cy="365760"/>
          </a:xfrm>
          <a:prstGeom prst="rect">
            <a:avLst/>
          </a:prstGeom>
          <a:noFill/>
        </p:spPr>
        <p:txBody>
          <a:bodyPr wrap="square" rtlCol="0" anchor="t">
            <a:spAutoFit/>
          </a:bodyPr>
          <a:lstStyle/>
          <a:p>
            <a:pPr marL="285750" indent="-285750" algn="l">
              <a:buFont typeface="Wingdings" charset="0"/>
              <a:buChar char="Ø"/>
            </a:pPr>
            <a:r>
              <a:rPr lang="zh-CN" dirty="0">
                <a:solidFill>
                  <a:srgbClr val="007DD2"/>
                </a:solidFill>
                <a:cs typeface="+mn-ea"/>
              </a:rPr>
              <a:t>财务数据表关联建模</a:t>
            </a:r>
            <a:endParaRPr lang="zh-CN" sz="1600" dirty="0">
              <a:solidFill>
                <a:srgbClr val="007DD2"/>
              </a:solidFill>
              <a:cs typeface="+mn-ea"/>
            </a:endParaRPr>
          </a:p>
        </p:txBody>
      </p:sp>
      <p:graphicFrame>
        <p:nvGraphicFramePr>
          <p:cNvPr id="7" name="表格 6"/>
          <p:cNvGraphicFramePr/>
          <p:nvPr/>
        </p:nvGraphicFramePr>
        <p:xfrm>
          <a:off x="2097405" y="1981835"/>
          <a:ext cx="7804150" cy="2204720"/>
        </p:xfrm>
        <a:graphic>
          <a:graphicData uri="http://schemas.openxmlformats.org/drawingml/2006/table">
            <a:tbl>
              <a:tblPr firstRow="1" bandRow="1">
                <a:tableStyleId>{5C22544A-7EE6-4342-B048-85BDC9FD1C3A}</a:tableStyleId>
              </a:tblPr>
              <a:tblGrid>
                <a:gridCol w="2825750">
                  <a:extLst>
                    <a:ext uri="{9D8B030D-6E8A-4147-A177-3AD203B41FA5}">
                      <a16:colId xmlns:a16="http://schemas.microsoft.com/office/drawing/2014/main" val="20000"/>
                    </a:ext>
                  </a:extLst>
                </a:gridCol>
                <a:gridCol w="2868295">
                  <a:extLst>
                    <a:ext uri="{9D8B030D-6E8A-4147-A177-3AD203B41FA5}">
                      <a16:colId xmlns:a16="http://schemas.microsoft.com/office/drawing/2014/main" val="20001"/>
                    </a:ext>
                  </a:extLst>
                </a:gridCol>
                <a:gridCol w="2110105">
                  <a:extLst>
                    <a:ext uri="{9D8B030D-6E8A-4147-A177-3AD203B41FA5}">
                      <a16:colId xmlns:a16="http://schemas.microsoft.com/office/drawing/2014/main" val="20002"/>
                    </a:ext>
                  </a:extLst>
                </a:gridCol>
              </a:tblGrid>
              <a:tr h="365760">
                <a:tc>
                  <a:txBody>
                    <a:bodyPr/>
                    <a:lstStyle/>
                    <a:p>
                      <a:pPr>
                        <a:buNone/>
                      </a:pPr>
                      <a:r>
                        <a:rPr lang="zh-CN" altLang="en-US" sz="1800"/>
                        <a:t>关联数据</a:t>
                      </a:r>
                    </a:p>
                  </a:txBody>
                  <a:tcPr/>
                </a:tc>
                <a:tc>
                  <a:txBody>
                    <a:bodyPr/>
                    <a:lstStyle/>
                    <a:p>
                      <a:pPr>
                        <a:buNone/>
                      </a:pPr>
                      <a:r>
                        <a:rPr lang="zh-CN" altLang="en-US" sz="1800"/>
                        <a:t>被关联数据</a:t>
                      </a:r>
                    </a:p>
                  </a:txBody>
                  <a:tcPr/>
                </a:tc>
                <a:tc>
                  <a:txBody>
                    <a:bodyPr/>
                    <a:lstStyle/>
                    <a:p>
                      <a:pPr>
                        <a:buNone/>
                      </a:pPr>
                      <a:r>
                        <a:rPr lang="zh-CN" altLang="en-US" sz="1800"/>
                        <a:t>关联方向</a:t>
                      </a:r>
                    </a:p>
                  </a:txBody>
                  <a:tcPr/>
                </a:tc>
                <a:extLst>
                  <a:ext uri="{0D108BD9-81ED-4DB2-BD59-A6C34878D82A}">
                    <a16:rowId xmlns:a16="http://schemas.microsoft.com/office/drawing/2014/main" val="10000"/>
                  </a:ext>
                </a:extLst>
              </a:tr>
              <a:tr h="337820">
                <a:tc>
                  <a:txBody>
                    <a:bodyPr/>
                    <a:lstStyle/>
                    <a:p>
                      <a:pPr>
                        <a:buNone/>
                      </a:pPr>
                      <a:r>
                        <a:rPr lang="zh-CN" altLang="en-US" sz="1600"/>
                        <a:t>[资产负债辅助表]."项目"</a:t>
                      </a:r>
                    </a:p>
                  </a:txBody>
                  <a:tcPr/>
                </a:tc>
                <a:tc>
                  <a:txBody>
                    <a:bodyPr/>
                    <a:lstStyle/>
                    <a:p>
                      <a:pPr>
                        <a:buNone/>
                      </a:pPr>
                      <a:r>
                        <a:rPr lang="zh-CN" altLang="en-US" sz="1600"/>
                        <a:t>[资产负债表]."项目"</a:t>
                      </a:r>
                    </a:p>
                  </a:txBody>
                  <a:tcPr/>
                </a:tc>
                <a:tc>
                  <a:txBody>
                    <a:bodyPr/>
                    <a:lstStyle/>
                    <a:p>
                      <a:pPr>
                        <a:buNone/>
                      </a:pPr>
                      <a:r>
                        <a:rPr lang="zh-CN" altLang="en-US" sz="1600"/>
                        <a:t>1：N</a:t>
                      </a:r>
                    </a:p>
                  </a:txBody>
                  <a:tcPr/>
                </a:tc>
                <a:extLst>
                  <a:ext uri="{0D108BD9-81ED-4DB2-BD59-A6C34878D82A}">
                    <a16:rowId xmlns:a16="http://schemas.microsoft.com/office/drawing/2014/main" val="10001"/>
                  </a:ext>
                </a:extLst>
              </a:tr>
              <a:tr h="337820">
                <a:tc>
                  <a:txBody>
                    <a:bodyPr/>
                    <a:lstStyle/>
                    <a:p>
                      <a:pPr>
                        <a:buNone/>
                      </a:pPr>
                      <a:r>
                        <a:rPr lang="zh-CN" altLang="en-US" sz="1600"/>
                        <a:t>[利润辅助表]."项目"</a:t>
                      </a:r>
                    </a:p>
                  </a:txBody>
                  <a:tcPr/>
                </a:tc>
                <a:tc>
                  <a:txBody>
                    <a:bodyPr/>
                    <a:lstStyle/>
                    <a:p>
                      <a:pPr>
                        <a:buNone/>
                      </a:pPr>
                      <a:r>
                        <a:rPr lang="zh-CN" altLang="en-US" sz="1600"/>
                        <a:t>[利润表]."项目"</a:t>
                      </a:r>
                    </a:p>
                  </a:txBody>
                  <a:tcPr/>
                </a:tc>
                <a:tc>
                  <a:txBody>
                    <a:bodyPr/>
                    <a:lstStyle/>
                    <a:p>
                      <a:pPr>
                        <a:buNone/>
                      </a:pPr>
                      <a:r>
                        <a:rPr lang="zh-CN" altLang="en-US" sz="1600">
                          <a:sym typeface="+mn-ea"/>
                        </a:rPr>
                        <a:t>1：N</a:t>
                      </a:r>
                    </a:p>
                  </a:txBody>
                  <a:tcPr/>
                </a:tc>
                <a:extLst>
                  <a:ext uri="{0D108BD9-81ED-4DB2-BD59-A6C34878D82A}">
                    <a16:rowId xmlns:a16="http://schemas.microsoft.com/office/drawing/2014/main" val="10002"/>
                  </a:ext>
                </a:extLst>
              </a:tr>
              <a:tr h="337820">
                <a:tc>
                  <a:txBody>
                    <a:bodyPr/>
                    <a:lstStyle/>
                    <a:p>
                      <a:pPr>
                        <a:buNone/>
                      </a:pPr>
                      <a:r>
                        <a:rPr lang="zh-CN" altLang="en-US" sz="1600"/>
                        <a:t>[现金流量辅助表]."项目"</a:t>
                      </a:r>
                    </a:p>
                  </a:txBody>
                  <a:tcPr/>
                </a:tc>
                <a:tc>
                  <a:txBody>
                    <a:bodyPr/>
                    <a:lstStyle/>
                    <a:p>
                      <a:pPr>
                        <a:buNone/>
                      </a:pPr>
                      <a:r>
                        <a:rPr lang="zh-CN" altLang="en-US" sz="1600"/>
                        <a:t>[现金流量表]."项目"</a:t>
                      </a:r>
                    </a:p>
                  </a:txBody>
                  <a:tcPr/>
                </a:tc>
                <a:tc>
                  <a:txBody>
                    <a:bodyPr/>
                    <a:lstStyle/>
                    <a:p>
                      <a:pPr>
                        <a:buNone/>
                      </a:pPr>
                      <a:r>
                        <a:rPr lang="zh-CN" altLang="en-US" sz="1600">
                          <a:sym typeface="+mn-ea"/>
                        </a:rPr>
                        <a:t>1：N</a:t>
                      </a:r>
                    </a:p>
                  </a:txBody>
                  <a:tcPr/>
                </a:tc>
                <a:extLst>
                  <a:ext uri="{0D108BD9-81ED-4DB2-BD59-A6C34878D82A}">
                    <a16:rowId xmlns:a16="http://schemas.microsoft.com/office/drawing/2014/main" val="10003"/>
                  </a:ext>
                </a:extLst>
              </a:tr>
              <a:tr h="825500">
                <a:tc>
                  <a:txBody>
                    <a:bodyPr/>
                    <a:lstStyle/>
                    <a:p>
                      <a:pPr>
                        <a:buNone/>
                      </a:pPr>
                      <a:r>
                        <a:rPr lang="zh-CN" altLang="en-US" sz="1600"/>
                        <a:t>[日期维度表]."日期"</a:t>
                      </a:r>
                    </a:p>
                  </a:txBody>
                  <a:tcPr/>
                </a:tc>
                <a:tc>
                  <a:txBody>
                    <a:bodyPr/>
                    <a:lstStyle/>
                    <a:p>
                      <a:pPr>
                        <a:buNone/>
                      </a:pPr>
                      <a:r>
                        <a:rPr lang="zh-CN" altLang="en-US" sz="1600"/>
                        <a:t>[资产负债表]."日期"</a:t>
                      </a:r>
                    </a:p>
                    <a:p>
                      <a:pPr>
                        <a:buNone/>
                      </a:pPr>
                      <a:r>
                        <a:rPr lang="zh-CN" altLang="en-US" sz="1600"/>
                        <a:t>[利润表]."日期"</a:t>
                      </a:r>
                    </a:p>
                    <a:p>
                      <a:pPr>
                        <a:buNone/>
                      </a:pPr>
                      <a:r>
                        <a:rPr lang="zh-CN" altLang="en-US" sz="1600"/>
                        <a:t>[现金流量表]."日期"</a:t>
                      </a:r>
                    </a:p>
                  </a:txBody>
                  <a:tcPr/>
                </a:tc>
                <a:tc>
                  <a:txBody>
                    <a:bodyPr/>
                    <a:lstStyle/>
                    <a:p>
                      <a:pPr>
                        <a:buNone/>
                      </a:pPr>
                      <a:r>
                        <a:rPr lang="zh-CN" altLang="en-US" sz="1600">
                          <a:sym typeface="+mn-ea"/>
                        </a:rPr>
                        <a:t>1：N</a:t>
                      </a:r>
                    </a:p>
                  </a:txBody>
                  <a:tcPr/>
                </a:tc>
                <a:extLst>
                  <a:ext uri="{0D108BD9-81ED-4DB2-BD59-A6C34878D82A}">
                    <a16:rowId xmlns:a16="http://schemas.microsoft.com/office/drawing/2014/main" val="10004"/>
                  </a:ext>
                </a:extLst>
              </a:tr>
            </a:tbl>
          </a:graphicData>
        </a:graphic>
      </p:graphicFrame>
      <p:pic>
        <p:nvPicPr>
          <p:cNvPr id="8" name="图片 7"/>
          <p:cNvPicPr>
            <a:picLocks noChangeAspect="1"/>
          </p:cNvPicPr>
          <p:nvPr/>
        </p:nvPicPr>
        <p:blipFill>
          <a:blip r:embed="rId3"/>
          <a:stretch>
            <a:fillRect/>
          </a:stretch>
        </p:blipFill>
        <p:spPr>
          <a:xfrm>
            <a:off x="2084705" y="4605655"/>
            <a:ext cx="7917180" cy="187579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330" y="992505"/>
            <a:ext cx="5215890" cy="553720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254834" y="254832"/>
            <a:ext cx="4355465" cy="521970"/>
          </a:xfrm>
          <a:prstGeom prst="rect">
            <a:avLst/>
          </a:prstGeom>
          <a:noFill/>
        </p:spPr>
        <p:txBody>
          <a:bodyPr wrap="none" rtlCol="0">
            <a:spAutoFit/>
          </a:bodyPr>
          <a:lstStyle/>
          <a:p>
            <a:pPr algn="l"/>
            <a:r>
              <a:rPr lang="en-US" sz="2800" dirty="0">
                <a:solidFill>
                  <a:srgbClr val="007DD2"/>
                </a:solidFill>
                <a:cs typeface="+mn-ea"/>
                <a:sym typeface="+mn-lt"/>
              </a:rPr>
              <a:t>3 </a:t>
            </a:r>
            <a:r>
              <a:rPr lang="zh-CN" altLang="en-US" sz="2800" dirty="0">
                <a:solidFill>
                  <a:srgbClr val="007DD2"/>
                </a:solidFill>
                <a:cs typeface="+mn-ea"/>
                <a:sym typeface="+mn-lt"/>
              </a:rPr>
              <a:t>利润总览分析与实战演练</a:t>
            </a:r>
          </a:p>
        </p:txBody>
      </p:sp>
      <p:sp>
        <p:nvSpPr>
          <p:cNvPr id="5" name="文本框 4"/>
          <p:cNvSpPr txBox="1"/>
          <p:nvPr/>
        </p:nvSpPr>
        <p:spPr>
          <a:xfrm>
            <a:off x="371475" y="1315085"/>
            <a:ext cx="4622165" cy="4178300"/>
          </a:xfrm>
          <a:prstGeom prst="rect">
            <a:avLst/>
          </a:prstGeom>
          <a:noFill/>
        </p:spPr>
        <p:txBody>
          <a:bodyPr wrap="square" rtlCol="0" anchor="t">
            <a:spAutoFit/>
          </a:bodyPr>
          <a:lstStyle/>
          <a:p>
            <a:pPr marL="285750" indent="-285750" algn="l">
              <a:buFont typeface="Wingdings" charset="0"/>
              <a:buChar char="Ø"/>
            </a:pPr>
            <a:r>
              <a:rPr lang="en-US" altLang="zh-CN" dirty="0">
                <a:solidFill>
                  <a:srgbClr val="007DD2"/>
                </a:solidFill>
                <a:cs typeface="+mn-ea"/>
              </a:rPr>
              <a:t>1.</a:t>
            </a:r>
            <a:r>
              <a:rPr lang="zh-CN" dirty="0">
                <a:solidFill>
                  <a:srgbClr val="007DD2"/>
                </a:solidFill>
                <a:cs typeface="+mn-ea"/>
              </a:rPr>
              <a:t>利润分析</a:t>
            </a:r>
          </a:p>
          <a:p>
            <a:pPr marL="285750" indent="-285750" algn="l">
              <a:buFont typeface="Wingdings" charset="0"/>
              <a:buChar char="Ø"/>
            </a:pPr>
            <a:endParaRPr lang="zh-CN" dirty="0">
              <a:solidFill>
                <a:srgbClr val="007DD2"/>
              </a:solidFill>
              <a:cs typeface="+mn-ea"/>
            </a:endParaRPr>
          </a:p>
          <a:p>
            <a:pPr marL="285750" indent="-285750" algn="l">
              <a:buFont typeface="Wingdings" charset="0"/>
              <a:buChar char="n"/>
            </a:pPr>
            <a:r>
              <a:rPr lang="en-US" altLang="zh-CN" sz="1600" dirty="0">
                <a:solidFill>
                  <a:srgbClr val="007DD2"/>
                </a:solidFill>
                <a:cs typeface="+mn-ea"/>
              </a:rPr>
              <a:t>a.收入利润总览——</a:t>
            </a:r>
            <a:r>
              <a:rPr lang="zh-CN" altLang="en-US" sz="1600" dirty="0">
                <a:solidFill>
                  <a:srgbClr val="007DD2"/>
                </a:solidFill>
                <a:cs typeface="+mn-ea"/>
              </a:rPr>
              <a:t>核心指标</a:t>
            </a:r>
          </a:p>
          <a:p>
            <a:pPr marL="285750" indent="-285750" algn="l">
              <a:buFont typeface="Wingdings" charset="0"/>
              <a:buChar char="n"/>
            </a:pPr>
            <a:endParaRPr lang="zh-CN" altLang="en-US" sz="1600" dirty="0">
              <a:solidFill>
                <a:srgbClr val="007DD2"/>
              </a:solidFill>
              <a:cs typeface="+mn-ea"/>
            </a:endParaRPr>
          </a:p>
          <a:p>
            <a:pPr marL="285750" indent="-285750" algn="l">
              <a:buFont typeface="Wingdings" charset="0"/>
              <a:buChar char="n"/>
            </a:pPr>
            <a:r>
              <a:rPr lang="zh-CN" sz="1200" dirty="0">
                <a:solidFill>
                  <a:srgbClr val="007DD2"/>
                </a:solidFill>
                <a:cs typeface="+mn-ea"/>
              </a:rPr>
              <a:t>营业收入：从事主营业务或其他业务所取得的收入</a:t>
            </a:r>
          </a:p>
          <a:p>
            <a:pPr marL="285750" indent="-285750" algn="l">
              <a:buFont typeface="Wingdings" charset="0"/>
              <a:buChar char="p"/>
            </a:pPr>
            <a:endParaRPr lang="zh-CN" sz="1200" dirty="0">
              <a:solidFill>
                <a:srgbClr val="007DD2"/>
              </a:solidFill>
              <a:cs typeface="+mn-ea"/>
            </a:endParaRPr>
          </a:p>
          <a:p>
            <a:pPr marL="285750" indent="-285750" algn="l">
              <a:buFont typeface="Wingdings" charset="0"/>
              <a:buChar char="p"/>
            </a:pPr>
            <a:r>
              <a:rPr lang="zh-CN" sz="1200" dirty="0">
                <a:solidFill>
                  <a:srgbClr val="007DD2"/>
                </a:solidFill>
                <a:cs typeface="+mn-ea"/>
              </a:rPr>
              <a:t>营业收入同比增长</a:t>
            </a:r>
            <a:r>
              <a:rPr lang="en-US" altLang="zh-CN" sz="1200" dirty="0">
                <a:solidFill>
                  <a:srgbClr val="007DD2"/>
                </a:solidFill>
                <a:cs typeface="+mn-ea"/>
              </a:rPr>
              <a:t>=（营业收入-同期营业收入）/同期营业收入</a:t>
            </a:r>
          </a:p>
          <a:p>
            <a:pPr marL="285750" indent="-285750" algn="l">
              <a:buFont typeface="Wingdings" charset="0"/>
              <a:buChar char="p"/>
            </a:pPr>
            <a:endParaRPr lang="zh-CN" sz="1600" dirty="0">
              <a:solidFill>
                <a:srgbClr val="007DD2"/>
              </a:solidFill>
              <a:cs typeface="+mn-ea"/>
            </a:endParaRPr>
          </a:p>
          <a:p>
            <a:pPr marL="285750" indent="-285750" algn="l">
              <a:buFont typeface="Wingdings" charset="0"/>
              <a:buChar char="n"/>
            </a:pPr>
            <a:r>
              <a:rPr lang="zh-CN" sz="1200" dirty="0">
                <a:solidFill>
                  <a:srgbClr val="007DD2"/>
                </a:solidFill>
                <a:cs typeface="+mn-ea"/>
              </a:rPr>
              <a:t>净利润：企业当期利润总额减去所得税后的金额</a:t>
            </a:r>
          </a:p>
          <a:p>
            <a:pPr marL="285750" indent="-285750" algn="l">
              <a:buFont typeface="Wingdings" charset="0"/>
              <a:buChar char="n"/>
            </a:pPr>
            <a:endParaRPr lang="en-US" altLang="zh-CN" sz="1200" dirty="0">
              <a:solidFill>
                <a:srgbClr val="007DD2"/>
              </a:solidFill>
              <a:cs typeface="+mn-ea"/>
            </a:endParaRPr>
          </a:p>
          <a:p>
            <a:pPr marL="285750" indent="-285750" algn="l">
              <a:buFont typeface="Wingdings" charset="0"/>
              <a:buChar char="p"/>
            </a:pPr>
            <a:r>
              <a:rPr lang="en-US" altLang="zh-CN" sz="1200" dirty="0">
                <a:solidFill>
                  <a:srgbClr val="007DD2"/>
                </a:solidFill>
                <a:cs typeface="+mn-ea"/>
              </a:rPr>
              <a:t>净利润同比增长=（净利润-同期净利润）/同期净利润</a:t>
            </a:r>
          </a:p>
          <a:p>
            <a:pPr marL="285750" indent="-285750" algn="l">
              <a:buFont typeface="Wingdings" charset="0"/>
              <a:buChar char="n"/>
            </a:pPr>
            <a:endParaRPr lang="en-US" altLang="zh-CN" sz="1200" dirty="0">
              <a:solidFill>
                <a:srgbClr val="007DD2"/>
              </a:solidFill>
              <a:cs typeface="+mn-ea"/>
            </a:endParaRPr>
          </a:p>
          <a:p>
            <a:pPr marL="285750" indent="-285750" algn="l">
              <a:buFont typeface="Wingdings" charset="0"/>
              <a:buChar char="n"/>
            </a:pPr>
            <a:r>
              <a:rPr lang="en-US" altLang="zh-CN" sz="1200" dirty="0">
                <a:solidFill>
                  <a:srgbClr val="007DD2"/>
                </a:solidFill>
                <a:cs typeface="+mn-ea"/>
              </a:rPr>
              <a:t>毛利率</a:t>
            </a:r>
          </a:p>
          <a:p>
            <a:pPr marL="285750" indent="-285750" algn="l">
              <a:buFont typeface="Wingdings" charset="0"/>
              <a:buChar char="n"/>
            </a:pPr>
            <a:endParaRPr lang="en-US" altLang="zh-CN" sz="1200" dirty="0">
              <a:solidFill>
                <a:srgbClr val="007DD2"/>
              </a:solidFill>
              <a:cs typeface="+mn-ea"/>
            </a:endParaRPr>
          </a:p>
          <a:p>
            <a:pPr marL="285750" indent="-285750" algn="l">
              <a:buFont typeface="Wingdings" charset="0"/>
              <a:buChar char="p"/>
            </a:pPr>
            <a:r>
              <a:rPr lang="en-US" altLang="zh-CN" sz="1200" dirty="0">
                <a:solidFill>
                  <a:srgbClr val="007DD2"/>
                </a:solidFill>
                <a:cs typeface="+mn-ea"/>
              </a:rPr>
              <a:t>毛利率（营业收入-营业成本）/营业收入</a:t>
            </a:r>
          </a:p>
          <a:p>
            <a:pPr marL="285750" indent="-285750" algn="l">
              <a:buFont typeface="Wingdings" charset="0"/>
              <a:buChar char="n"/>
            </a:pPr>
            <a:endParaRPr lang="en-US" altLang="zh-CN" sz="1200" dirty="0">
              <a:solidFill>
                <a:srgbClr val="007DD2"/>
              </a:solidFill>
              <a:cs typeface="+mn-ea"/>
            </a:endParaRPr>
          </a:p>
          <a:p>
            <a:pPr marL="285750" indent="-285750" algn="l">
              <a:buFont typeface="Wingdings" charset="0"/>
              <a:buChar char="n"/>
            </a:pPr>
            <a:r>
              <a:rPr lang="zh-CN" altLang="en-US" sz="1200" dirty="0">
                <a:solidFill>
                  <a:srgbClr val="007DD2"/>
                </a:solidFill>
                <a:cs typeface="+mn-ea"/>
              </a:rPr>
              <a:t>净利率</a:t>
            </a:r>
          </a:p>
          <a:p>
            <a:pPr marL="285750" indent="-285750" algn="l">
              <a:buFont typeface="Wingdings" charset="0"/>
              <a:buChar char="n"/>
            </a:pPr>
            <a:endParaRPr lang="zh-CN" altLang="en-US" sz="1200" dirty="0">
              <a:solidFill>
                <a:srgbClr val="007DD2"/>
              </a:solidFill>
              <a:cs typeface="+mn-ea"/>
            </a:endParaRPr>
          </a:p>
          <a:p>
            <a:pPr marL="285750" indent="-285750" algn="l">
              <a:buFont typeface="Wingdings" charset="0"/>
              <a:buChar char="p"/>
            </a:pPr>
            <a:r>
              <a:rPr lang="zh-CN" altLang="en-US" sz="1200" dirty="0">
                <a:solidFill>
                  <a:srgbClr val="007DD2"/>
                </a:solidFill>
                <a:cs typeface="+mn-ea"/>
                <a:sym typeface="+mn-ea"/>
              </a:rPr>
              <a:t>净利率</a:t>
            </a:r>
            <a:r>
              <a:rPr lang="en-US" altLang="zh-CN" sz="1200" dirty="0">
                <a:solidFill>
                  <a:srgbClr val="007DD2"/>
                </a:solidFill>
                <a:cs typeface="+mn-ea"/>
                <a:sym typeface="+mn-ea"/>
              </a:rPr>
              <a:t>=</a:t>
            </a:r>
            <a:r>
              <a:rPr lang="zh-CN" altLang="en-US" sz="1200" dirty="0">
                <a:solidFill>
                  <a:srgbClr val="007DD2"/>
                </a:solidFill>
                <a:cs typeface="+mn-ea"/>
              </a:rPr>
              <a:t>净利润/营业收入</a:t>
            </a:r>
          </a:p>
          <a:p>
            <a:pPr marL="285750" indent="-285750" algn="l">
              <a:buFont typeface="Wingdings" charset="0"/>
              <a:buChar char="Ø"/>
            </a:pPr>
            <a:endParaRPr lang="zh-CN" sz="1600" dirty="0">
              <a:solidFill>
                <a:srgbClr val="007DD2"/>
              </a:solidFill>
              <a:cs typeface="+mn-ea"/>
            </a:endParaRPr>
          </a:p>
        </p:txBody>
      </p:sp>
      <p:pic>
        <p:nvPicPr>
          <p:cNvPr id="4" name="图片 3"/>
          <p:cNvPicPr>
            <a:picLocks noChangeAspect="1"/>
          </p:cNvPicPr>
          <p:nvPr/>
        </p:nvPicPr>
        <p:blipFill>
          <a:blip r:embed="rId3"/>
          <a:stretch>
            <a:fillRect/>
          </a:stretch>
        </p:blipFill>
        <p:spPr>
          <a:xfrm>
            <a:off x="5710555" y="1000125"/>
            <a:ext cx="6283325" cy="387858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330" y="992505"/>
            <a:ext cx="5217795" cy="582422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254834" y="254832"/>
            <a:ext cx="4355465" cy="521970"/>
          </a:xfrm>
          <a:prstGeom prst="rect">
            <a:avLst/>
          </a:prstGeom>
          <a:noFill/>
        </p:spPr>
        <p:txBody>
          <a:bodyPr wrap="none" rtlCol="0">
            <a:spAutoFit/>
          </a:bodyPr>
          <a:lstStyle/>
          <a:p>
            <a:pPr algn="l"/>
            <a:r>
              <a:rPr lang="en-US" sz="2800" dirty="0">
                <a:solidFill>
                  <a:srgbClr val="007DD2"/>
                </a:solidFill>
                <a:cs typeface="+mn-ea"/>
                <a:sym typeface="+mn-lt"/>
              </a:rPr>
              <a:t>3 </a:t>
            </a:r>
            <a:r>
              <a:rPr lang="zh-CN" altLang="en-US" sz="2800" dirty="0">
                <a:solidFill>
                  <a:srgbClr val="007DD2"/>
                </a:solidFill>
                <a:cs typeface="+mn-ea"/>
                <a:sym typeface="+mn-lt"/>
              </a:rPr>
              <a:t>利润总览分析与实战演练</a:t>
            </a:r>
          </a:p>
        </p:txBody>
      </p:sp>
      <p:sp>
        <p:nvSpPr>
          <p:cNvPr id="5" name="文本框 4"/>
          <p:cNvSpPr txBox="1"/>
          <p:nvPr/>
        </p:nvSpPr>
        <p:spPr>
          <a:xfrm>
            <a:off x="371475" y="1086485"/>
            <a:ext cx="5264785" cy="5610860"/>
          </a:xfrm>
          <a:prstGeom prst="rect">
            <a:avLst/>
          </a:prstGeom>
          <a:noFill/>
        </p:spPr>
        <p:txBody>
          <a:bodyPr wrap="square" rtlCol="0" anchor="t">
            <a:spAutoFit/>
          </a:bodyPr>
          <a:lstStyle/>
          <a:p>
            <a:pPr marL="285750" indent="-285750" algn="l">
              <a:buFont typeface="Wingdings" charset="0"/>
              <a:buChar char="Ø"/>
            </a:pPr>
            <a:r>
              <a:rPr lang="en-US" altLang="zh-CN" dirty="0">
                <a:solidFill>
                  <a:srgbClr val="007DD2"/>
                </a:solidFill>
                <a:cs typeface="+mn-ea"/>
              </a:rPr>
              <a:t>1.</a:t>
            </a:r>
            <a:r>
              <a:rPr lang="zh-CN" dirty="0">
                <a:solidFill>
                  <a:srgbClr val="007DD2"/>
                </a:solidFill>
                <a:cs typeface="+mn-ea"/>
              </a:rPr>
              <a:t>利润分析</a:t>
            </a:r>
          </a:p>
          <a:p>
            <a:pPr marL="285750" indent="-285750" algn="l">
              <a:buFont typeface="Wingdings" charset="0"/>
              <a:buChar char="Ø"/>
            </a:pPr>
            <a:endParaRPr lang="zh-CN" sz="1200" dirty="0">
              <a:solidFill>
                <a:srgbClr val="007DD2"/>
              </a:solidFill>
              <a:cs typeface="+mn-ea"/>
            </a:endParaRPr>
          </a:p>
          <a:p>
            <a:pPr marL="285750" indent="-285750" algn="l">
              <a:buFont typeface="Wingdings" charset="0"/>
              <a:buChar char="n"/>
            </a:pPr>
            <a:r>
              <a:rPr lang="en-US" altLang="zh-CN" sz="1600" dirty="0">
                <a:solidFill>
                  <a:srgbClr val="007DD2"/>
                </a:solidFill>
                <a:cs typeface="+mn-ea"/>
              </a:rPr>
              <a:t>a.收入利润总览——</a:t>
            </a:r>
            <a:r>
              <a:rPr lang="zh-CN" altLang="en-US" sz="1600" dirty="0">
                <a:solidFill>
                  <a:srgbClr val="007DD2"/>
                </a:solidFill>
                <a:cs typeface="+mn-ea"/>
              </a:rPr>
              <a:t>实战演练</a:t>
            </a:r>
          </a:p>
          <a:p>
            <a:pPr marL="285750" indent="-285750" algn="l">
              <a:buFont typeface="Wingdings" charset="0"/>
              <a:buChar char="n"/>
            </a:pPr>
            <a:endParaRPr lang="zh-CN" altLang="en-US" sz="1600" dirty="0">
              <a:solidFill>
                <a:srgbClr val="007DD2"/>
              </a:solidFill>
              <a:cs typeface="+mn-ea"/>
            </a:endParaRPr>
          </a:p>
          <a:p>
            <a:pPr marL="285750" indent="-285750" algn="l">
              <a:buFont typeface="Wingdings" charset="0"/>
              <a:buChar char="n"/>
            </a:pPr>
            <a:r>
              <a:rPr lang="en-US" altLang="zh-CN" sz="1200" dirty="0">
                <a:solidFill>
                  <a:srgbClr val="007DD2"/>
                </a:solidFill>
                <a:cs typeface="+mn-ea"/>
              </a:rPr>
              <a:t>KPI</a:t>
            </a:r>
            <a:r>
              <a:rPr lang="zh-CN" altLang="en-US" sz="1200" dirty="0">
                <a:solidFill>
                  <a:srgbClr val="007DD2"/>
                </a:solidFill>
                <a:cs typeface="+mn-ea"/>
              </a:rPr>
              <a:t>指标卡</a:t>
            </a:r>
          </a:p>
          <a:p>
            <a:pPr marL="285750" indent="-285750" algn="l">
              <a:buFont typeface="Wingdings" charset="0"/>
              <a:buChar char="p"/>
            </a:pPr>
            <a:endParaRPr lang="zh-CN" sz="1200" dirty="0">
              <a:solidFill>
                <a:srgbClr val="007DD2"/>
              </a:solidFill>
              <a:cs typeface="+mn-ea"/>
            </a:endParaRPr>
          </a:p>
          <a:p>
            <a:pPr marL="285750" indent="-285750" algn="l">
              <a:buFont typeface="Wingdings" charset="0"/>
              <a:buChar char="p"/>
            </a:pPr>
            <a:r>
              <a:rPr lang="zh-CN" altLang="en-US" sz="1200" dirty="0">
                <a:solidFill>
                  <a:srgbClr val="007DD2"/>
                </a:solidFill>
                <a:cs typeface="+mn-ea"/>
              </a:rPr>
              <a:t>最近一年营业收入、最近一年营业收入同比增长</a:t>
            </a:r>
          </a:p>
          <a:p>
            <a:pPr marL="285750" indent="-285750" algn="l">
              <a:buFont typeface="Wingdings" charset="0"/>
              <a:buChar char="p"/>
            </a:pPr>
            <a:r>
              <a:rPr lang="zh-CN" altLang="en-US" sz="1200" dirty="0">
                <a:solidFill>
                  <a:srgbClr val="007DD2"/>
                </a:solidFill>
                <a:cs typeface="+mn-ea"/>
              </a:rPr>
              <a:t>最近一年净利润、最近一年净利润同比增长</a:t>
            </a:r>
          </a:p>
          <a:p>
            <a:pPr marL="285750" indent="-285750" algn="l">
              <a:buFont typeface="Wingdings" charset="0"/>
              <a:buChar char="p"/>
            </a:pPr>
            <a:endParaRPr lang="en-US" altLang="zh-CN" sz="1200" dirty="0">
              <a:solidFill>
                <a:srgbClr val="007DD2"/>
              </a:solidFill>
              <a:cs typeface="+mn-ea"/>
            </a:endParaRPr>
          </a:p>
          <a:p>
            <a:pPr marL="285750" indent="-285750" algn="l">
              <a:buFont typeface="Wingdings" charset="0"/>
              <a:buChar char="n"/>
            </a:pPr>
            <a:r>
              <a:rPr lang="zh-CN" altLang="en-US" sz="1200" dirty="0">
                <a:solidFill>
                  <a:srgbClr val="007DD2"/>
                </a:solidFill>
                <a:cs typeface="+mn-ea"/>
              </a:rPr>
              <a:t>柱状图</a:t>
            </a:r>
            <a:r>
              <a:rPr lang="en-US" altLang="zh-CN" sz="1200" dirty="0">
                <a:solidFill>
                  <a:srgbClr val="007DD2"/>
                </a:solidFill>
                <a:cs typeface="+mn-ea"/>
              </a:rPr>
              <a:t>-</a:t>
            </a:r>
            <a:r>
              <a:rPr lang="zh-CN" altLang="en-US" sz="1200" dirty="0">
                <a:solidFill>
                  <a:srgbClr val="007DD2"/>
                </a:solidFill>
                <a:cs typeface="+mn-ea"/>
              </a:rPr>
              <a:t>年季度营业收入走势</a:t>
            </a:r>
          </a:p>
          <a:p>
            <a:pPr marL="285750" indent="-285750" algn="l">
              <a:buFont typeface="Wingdings" charset="0"/>
              <a:buChar char="n"/>
            </a:pPr>
            <a:endParaRPr lang="zh-CN" altLang="en-US" sz="1200" dirty="0">
              <a:solidFill>
                <a:srgbClr val="007DD2"/>
              </a:solidFill>
              <a:cs typeface="+mn-ea"/>
            </a:endParaRPr>
          </a:p>
          <a:p>
            <a:pPr marL="285750" indent="-285750" algn="l">
              <a:buFont typeface="Wingdings" charset="0"/>
              <a:buChar char="p"/>
            </a:pPr>
            <a:r>
              <a:rPr lang="zh-CN" altLang="en-US" sz="1200" dirty="0">
                <a:solidFill>
                  <a:srgbClr val="007DD2"/>
                </a:solidFill>
                <a:cs typeface="+mn-ea"/>
              </a:rPr>
              <a:t>维度：年季度</a:t>
            </a:r>
          </a:p>
          <a:p>
            <a:pPr marL="285750" indent="-285750" algn="l">
              <a:buFont typeface="Wingdings" charset="0"/>
              <a:buChar char="p"/>
            </a:pPr>
            <a:r>
              <a:rPr lang="zh-CN" altLang="en-US" sz="1200" dirty="0">
                <a:solidFill>
                  <a:srgbClr val="007DD2"/>
                </a:solidFill>
                <a:cs typeface="+mn-ea"/>
              </a:rPr>
              <a:t>指标：营业收入</a:t>
            </a:r>
          </a:p>
          <a:p>
            <a:pPr marL="285750" indent="-285750" algn="l">
              <a:buFont typeface="Wingdings" charset="0"/>
              <a:buChar char="n"/>
            </a:pPr>
            <a:endParaRPr lang="en-US" altLang="zh-CN" sz="1200" dirty="0">
              <a:solidFill>
                <a:srgbClr val="007DD2"/>
              </a:solidFill>
              <a:cs typeface="+mn-ea"/>
            </a:endParaRPr>
          </a:p>
          <a:p>
            <a:pPr marL="285750" indent="-285750" algn="l">
              <a:buFont typeface="Wingdings" charset="0"/>
              <a:buChar char="n"/>
            </a:pPr>
            <a:r>
              <a:rPr lang="zh-CN" altLang="en-US" sz="1200" dirty="0">
                <a:solidFill>
                  <a:srgbClr val="007DD2"/>
                </a:solidFill>
                <a:cs typeface="+mn-ea"/>
                <a:sym typeface="+mn-ea"/>
              </a:rPr>
              <a:t>柱状图</a:t>
            </a:r>
            <a:r>
              <a:rPr lang="en-US" altLang="zh-CN" sz="1200" dirty="0">
                <a:solidFill>
                  <a:srgbClr val="007DD2"/>
                </a:solidFill>
                <a:cs typeface="+mn-ea"/>
                <a:sym typeface="+mn-ea"/>
              </a:rPr>
              <a:t>-</a:t>
            </a:r>
            <a:r>
              <a:rPr lang="zh-CN" altLang="en-US" sz="1200" dirty="0">
                <a:solidFill>
                  <a:srgbClr val="007DD2"/>
                </a:solidFill>
                <a:cs typeface="+mn-ea"/>
                <a:sym typeface="+mn-ea"/>
              </a:rPr>
              <a:t>年季度净利润走势</a:t>
            </a:r>
            <a:endParaRPr lang="en-US" altLang="zh-CN" sz="1200" dirty="0">
              <a:solidFill>
                <a:srgbClr val="007DD2"/>
              </a:solidFill>
              <a:cs typeface="+mn-ea"/>
            </a:endParaRPr>
          </a:p>
          <a:p>
            <a:pPr marL="285750" indent="-285750" algn="l">
              <a:buFont typeface="Wingdings" charset="0"/>
              <a:buChar char="n"/>
            </a:pPr>
            <a:endParaRPr lang="en-US" altLang="zh-CN" sz="1200" dirty="0">
              <a:solidFill>
                <a:srgbClr val="007DD2"/>
              </a:solidFill>
              <a:cs typeface="+mn-ea"/>
            </a:endParaRPr>
          </a:p>
          <a:p>
            <a:pPr marL="285750" indent="-285750" algn="l">
              <a:buFont typeface="Wingdings" charset="0"/>
              <a:buChar char="p"/>
            </a:pPr>
            <a:r>
              <a:rPr lang="zh-CN" altLang="en-US" sz="1200" dirty="0">
                <a:solidFill>
                  <a:srgbClr val="007DD2"/>
                </a:solidFill>
                <a:cs typeface="+mn-ea"/>
                <a:sym typeface="+mn-ea"/>
              </a:rPr>
              <a:t>维度：年季度</a:t>
            </a:r>
            <a:endParaRPr lang="zh-CN" altLang="en-US" sz="1200" dirty="0">
              <a:solidFill>
                <a:srgbClr val="007DD2"/>
              </a:solidFill>
              <a:cs typeface="+mn-ea"/>
            </a:endParaRPr>
          </a:p>
          <a:p>
            <a:pPr marL="285750" indent="-285750" algn="l">
              <a:buFont typeface="Wingdings" charset="0"/>
              <a:buChar char="p"/>
            </a:pPr>
            <a:r>
              <a:rPr lang="zh-CN" altLang="en-US" sz="1200" dirty="0">
                <a:solidFill>
                  <a:srgbClr val="007DD2"/>
                </a:solidFill>
                <a:cs typeface="+mn-ea"/>
                <a:sym typeface="+mn-ea"/>
              </a:rPr>
              <a:t>指标：净利润</a:t>
            </a:r>
          </a:p>
          <a:p>
            <a:pPr marL="285750" indent="-285750" algn="l">
              <a:buFont typeface="Wingdings" charset="0"/>
              <a:buChar char="p"/>
            </a:pPr>
            <a:endParaRPr lang="en-US" altLang="zh-CN" sz="1200" dirty="0">
              <a:solidFill>
                <a:srgbClr val="007DD2"/>
              </a:solidFill>
              <a:cs typeface="+mn-ea"/>
            </a:endParaRPr>
          </a:p>
          <a:p>
            <a:pPr marL="285750" indent="-285750" algn="l">
              <a:buFont typeface="Wingdings" charset="0"/>
              <a:buChar char="n"/>
            </a:pPr>
            <a:r>
              <a:rPr lang="zh-CN" altLang="en-US" sz="1200" dirty="0">
                <a:solidFill>
                  <a:srgbClr val="007DD2"/>
                </a:solidFill>
                <a:cs typeface="+mn-ea"/>
              </a:rPr>
              <a:t>分组表</a:t>
            </a:r>
            <a:r>
              <a:rPr lang="en-US" altLang="zh-CN" sz="1200" dirty="0">
                <a:solidFill>
                  <a:srgbClr val="007DD2"/>
                </a:solidFill>
                <a:cs typeface="+mn-ea"/>
              </a:rPr>
              <a:t>-</a:t>
            </a:r>
            <a:r>
              <a:rPr lang="zh-CN" altLang="en-US" sz="1200" dirty="0">
                <a:solidFill>
                  <a:srgbClr val="007DD2"/>
                </a:solidFill>
                <a:cs typeface="+mn-ea"/>
              </a:rPr>
              <a:t>营业收入和利润同比数据统计</a:t>
            </a:r>
          </a:p>
          <a:p>
            <a:pPr marL="285750" indent="-285750" algn="l">
              <a:buFont typeface="Wingdings" charset="0"/>
              <a:buChar char="n"/>
            </a:pPr>
            <a:endParaRPr lang="zh-CN" altLang="en-US" sz="1200" dirty="0">
              <a:solidFill>
                <a:srgbClr val="007DD2"/>
              </a:solidFill>
              <a:cs typeface="+mn-ea"/>
            </a:endParaRPr>
          </a:p>
          <a:p>
            <a:pPr marL="285750" indent="-285750" algn="l">
              <a:buFont typeface="Wingdings" charset="0"/>
              <a:buChar char="p"/>
            </a:pPr>
            <a:r>
              <a:rPr lang="zh-CN" altLang="en-US" sz="1200" dirty="0">
                <a:solidFill>
                  <a:srgbClr val="007DD2"/>
                </a:solidFill>
                <a:cs typeface="+mn-ea"/>
                <a:sym typeface="+mn-ea"/>
              </a:rPr>
              <a:t>维度：年</a:t>
            </a:r>
            <a:r>
              <a:rPr lang="en-US" altLang="zh-CN" sz="1200" dirty="0">
                <a:solidFill>
                  <a:srgbClr val="007DD2"/>
                </a:solidFill>
                <a:cs typeface="+mn-ea"/>
                <a:sym typeface="+mn-ea"/>
              </a:rPr>
              <a:t>/</a:t>
            </a:r>
            <a:r>
              <a:rPr lang="zh-CN" altLang="en-US" sz="1200" dirty="0">
                <a:solidFill>
                  <a:srgbClr val="007DD2"/>
                </a:solidFill>
                <a:cs typeface="+mn-ea"/>
                <a:sym typeface="+mn-ea"/>
              </a:rPr>
              <a:t>季度</a:t>
            </a:r>
            <a:r>
              <a:rPr lang="en-US" altLang="zh-CN" sz="1200" dirty="0">
                <a:solidFill>
                  <a:srgbClr val="007DD2"/>
                </a:solidFill>
                <a:cs typeface="+mn-ea"/>
                <a:sym typeface="+mn-ea"/>
              </a:rPr>
              <a:t>/</a:t>
            </a:r>
            <a:r>
              <a:rPr lang="zh-CN" altLang="en-US" sz="1200" dirty="0">
                <a:solidFill>
                  <a:srgbClr val="007DD2"/>
                </a:solidFill>
                <a:cs typeface="+mn-ea"/>
                <a:sym typeface="+mn-ea"/>
              </a:rPr>
              <a:t>月份</a:t>
            </a:r>
          </a:p>
          <a:p>
            <a:pPr marL="285750" indent="-285750" algn="l">
              <a:buFont typeface="Wingdings" charset="0"/>
              <a:buChar char="p"/>
            </a:pPr>
            <a:r>
              <a:rPr lang="zh-CN" altLang="en-US" sz="1200" dirty="0">
                <a:solidFill>
                  <a:srgbClr val="007DD2"/>
                </a:solidFill>
                <a:cs typeface="+mn-ea"/>
                <a:sym typeface="+mn-ea"/>
              </a:rPr>
              <a:t>指标：营业收入、营业收入同比、净利润、净利润同比</a:t>
            </a:r>
          </a:p>
          <a:p>
            <a:pPr marL="285750" indent="-285750" algn="l">
              <a:buFont typeface="Wingdings" charset="0"/>
              <a:buChar char="p"/>
            </a:pPr>
            <a:endParaRPr lang="zh-CN" altLang="en-US" sz="1200" dirty="0">
              <a:solidFill>
                <a:srgbClr val="007DD2"/>
              </a:solidFill>
              <a:cs typeface="+mn-ea"/>
              <a:sym typeface="+mn-ea"/>
            </a:endParaRPr>
          </a:p>
          <a:p>
            <a:pPr marL="285750" indent="-285750" algn="l">
              <a:buFont typeface="Wingdings" charset="0"/>
              <a:buChar char="p"/>
            </a:pPr>
            <a:r>
              <a:rPr lang="zh-CN" altLang="en-US" sz="1200" dirty="0">
                <a:solidFill>
                  <a:srgbClr val="007DD2"/>
                </a:solidFill>
                <a:cs typeface="+mn-ea"/>
                <a:sym typeface="+mn-ea"/>
              </a:rPr>
              <a:t>文本组件</a:t>
            </a:r>
          </a:p>
          <a:p>
            <a:pPr marL="285750" indent="-285750" algn="l">
              <a:buFont typeface="Wingdings" charset="0"/>
              <a:buChar char="p"/>
            </a:pPr>
            <a:endParaRPr lang="zh-CN" altLang="en-US" sz="1200" dirty="0">
              <a:solidFill>
                <a:srgbClr val="007DD2"/>
              </a:solidFill>
              <a:cs typeface="+mn-ea"/>
              <a:sym typeface="+mn-ea"/>
            </a:endParaRPr>
          </a:p>
          <a:p>
            <a:pPr marL="285750" indent="-285750" algn="l">
              <a:buFont typeface="Wingdings" charset="0"/>
              <a:buChar char="n"/>
            </a:pPr>
            <a:r>
              <a:rPr lang="zh-CN" altLang="en-US" sz="1200" dirty="0">
                <a:solidFill>
                  <a:srgbClr val="007DD2"/>
                </a:solidFill>
                <a:cs typeface="+mn-ea"/>
                <a:sym typeface="+mn-ea"/>
              </a:rPr>
              <a:t>分析：</a:t>
            </a:r>
            <a:endParaRPr lang="en-US" altLang="zh-CN" sz="1200" dirty="0">
              <a:solidFill>
                <a:srgbClr val="007DD2"/>
              </a:solidFill>
              <a:cs typeface="+mn-ea"/>
              <a:sym typeface="+mn-ea"/>
            </a:endParaRPr>
          </a:p>
          <a:p>
            <a:pPr marL="285750" indent="-285750" algn="l">
              <a:buFont typeface="Wingdings" charset="0"/>
              <a:buChar char="p"/>
            </a:pPr>
            <a:r>
              <a:rPr lang="en-US" altLang="zh-CN" sz="1200" dirty="0">
                <a:solidFill>
                  <a:srgbClr val="FF0000"/>
                </a:solidFill>
                <a:cs typeface="+mn-ea"/>
                <a:sym typeface="+mn-ea"/>
              </a:rPr>
              <a:t>xxxx</a:t>
            </a:r>
            <a:r>
              <a:rPr lang="zh-CN" altLang="en-US" sz="1200" dirty="0">
                <a:solidFill>
                  <a:srgbClr val="FF0000"/>
                </a:solidFill>
                <a:cs typeface="+mn-ea"/>
                <a:sym typeface="+mn-ea"/>
              </a:rPr>
              <a:t>年</a:t>
            </a:r>
            <a:r>
              <a:rPr lang="zh-CN" altLang="en-US" sz="1200" dirty="0">
                <a:solidFill>
                  <a:srgbClr val="007DD2"/>
                </a:solidFill>
                <a:cs typeface="+mn-ea"/>
                <a:sym typeface="+mn-ea"/>
              </a:rPr>
              <a:t>（最近的一年）营业收入为</a:t>
            </a:r>
            <a:r>
              <a:rPr lang="en-US" altLang="zh-CN" sz="1200" dirty="0">
                <a:solidFill>
                  <a:srgbClr val="FF0000"/>
                </a:solidFill>
                <a:cs typeface="+mn-ea"/>
                <a:sym typeface="+mn-ea"/>
              </a:rPr>
              <a:t>xx</a:t>
            </a:r>
            <a:r>
              <a:rPr lang="zh-CN" altLang="en-US" sz="1200" dirty="0">
                <a:solidFill>
                  <a:srgbClr val="007DD2"/>
                </a:solidFill>
                <a:cs typeface="+mn-ea"/>
                <a:sym typeface="+mn-ea"/>
              </a:rPr>
              <a:t>亿元，营业收入同比增长</a:t>
            </a:r>
            <a:r>
              <a:rPr lang="en-US" altLang="zh-CN" sz="1200" dirty="0">
                <a:solidFill>
                  <a:srgbClr val="FF0000"/>
                </a:solidFill>
                <a:cs typeface="+mn-ea"/>
                <a:sym typeface="+mn-ea"/>
              </a:rPr>
              <a:t>xx%</a:t>
            </a:r>
            <a:r>
              <a:rPr lang="zh-CN" altLang="en-US" sz="1200" dirty="0">
                <a:solidFill>
                  <a:srgbClr val="007DD2"/>
                </a:solidFill>
                <a:cs typeface="+mn-ea"/>
                <a:sym typeface="+mn-ea"/>
              </a:rPr>
              <a:t>，毛利率为</a:t>
            </a:r>
            <a:r>
              <a:rPr lang="en-US" altLang="zh-CN" sz="1200" dirty="0">
                <a:solidFill>
                  <a:srgbClr val="FF0000"/>
                </a:solidFill>
                <a:cs typeface="+mn-ea"/>
                <a:sym typeface="+mn-ea"/>
              </a:rPr>
              <a:t>xx%</a:t>
            </a:r>
            <a:r>
              <a:rPr lang="zh-CN" altLang="en-US" sz="1200" dirty="0">
                <a:solidFill>
                  <a:srgbClr val="007DD2"/>
                </a:solidFill>
                <a:cs typeface="+mn-ea"/>
                <a:sym typeface="+mn-ea"/>
              </a:rPr>
              <a:t>，净利润为</a:t>
            </a:r>
            <a:r>
              <a:rPr lang="en-US" altLang="zh-CN" sz="1200" dirty="0">
                <a:solidFill>
                  <a:srgbClr val="FF0000"/>
                </a:solidFill>
                <a:cs typeface="+mn-ea"/>
                <a:sym typeface="+mn-ea"/>
              </a:rPr>
              <a:t>xx</a:t>
            </a:r>
            <a:r>
              <a:rPr lang="zh-CN" altLang="en-US" sz="1200" dirty="0">
                <a:solidFill>
                  <a:srgbClr val="007DD2"/>
                </a:solidFill>
                <a:cs typeface="+mn-ea"/>
                <a:sym typeface="+mn-ea"/>
              </a:rPr>
              <a:t>亿元，净利润同比增长为</a:t>
            </a:r>
            <a:r>
              <a:rPr lang="en-US" altLang="zh-CN" sz="1200" dirty="0">
                <a:solidFill>
                  <a:srgbClr val="FF0000"/>
                </a:solidFill>
                <a:cs typeface="+mn-ea"/>
                <a:sym typeface="+mn-ea"/>
              </a:rPr>
              <a:t>xx%</a:t>
            </a:r>
            <a:r>
              <a:rPr lang="zh-CN" altLang="en-US" sz="1200" dirty="0">
                <a:solidFill>
                  <a:srgbClr val="007DD2"/>
                </a:solidFill>
                <a:cs typeface="+mn-ea"/>
                <a:sym typeface="+mn-ea"/>
              </a:rPr>
              <a:t>，净利率为</a:t>
            </a:r>
            <a:r>
              <a:rPr lang="en-US" altLang="zh-CN" sz="1200" dirty="0">
                <a:solidFill>
                  <a:srgbClr val="FF0000"/>
                </a:solidFill>
                <a:cs typeface="+mn-ea"/>
                <a:sym typeface="+mn-ea"/>
              </a:rPr>
              <a:t>xx%</a:t>
            </a:r>
            <a:r>
              <a:rPr lang="zh-CN" altLang="en-US" sz="1200" dirty="0">
                <a:solidFill>
                  <a:srgbClr val="007DD2"/>
                </a:solidFill>
                <a:cs typeface="+mn-ea"/>
                <a:sym typeface="+mn-ea"/>
              </a:rPr>
              <a:t>。</a:t>
            </a:r>
            <a:endParaRPr lang="zh-CN" sz="1600" dirty="0">
              <a:solidFill>
                <a:srgbClr val="007DD2"/>
              </a:solidFill>
              <a:cs typeface="+mn-ea"/>
            </a:endParaRPr>
          </a:p>
        </p:txBody>
      </p:sp>
      <p:pic>
        <p:nvPicPr>
          <p:cNvPr id="4" name="图片 3"/>
          <p:cNvPicPr>
            <a:picLocks noChangeAspect="1"/>
          </p:cNvPicPr>
          <p:nvPr/>
        </p:nvPicPr>
        <p:blipFill>
          <a:blip r:embed="rId3"/>
          <a:stretch>
            <a:fillRect/>
          </a:stretch>
        </p:blipFill>
        <p:spPr>
          <a:xfrm>
            <a:off x="5605145" y="1000760"/>
            <a:ext cx="6510655" cy="301498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330" y="992505"/>
            <a:ext cx="5215890" cy="553720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254834" y="254832"/>
            <a:ext cx="5066665" cy="521970"/>
          </a:xfrm>
          <a:prstGeom prst="rect">
            <a:avLst/>
          </a:prstGeom>
          <a:noFill/>
        </p:spPr>
        <p:txBody>
          <a:bodyPr wrap="none" rtlCol="0">
            <a:spAutoFit/>
          </a:bodyPr>
          <a:lstStyle/>
          <a:p>
            <a:pPr algn="l"/>
            <a:r>
              <a:rPr lang="en-US" sz="2800" dirty="0">
                <a:solidFill>
                  <a:srgbClr val="007DD2"/>
                </a:solidFill>
                <a:cs typeface="+mn-ea"/>
                <a:sym typeface="+mn-lt"/>
              </a:rPr>
              <a:t>4 </a:t>
            </a:r>
            <a:r>
              <a:rPr sz="2800" dirty="0">
                <a:solidFill>
                  <a:srgbClr val="007DD2"/>
                </a:solidFill>
                <a:cs typeface="+mn-ea"/>
                <a:sym typeface="+mn-lt"/>
              </a:rPr>
              <a:t>从收入到利润分析与实战演练</a:t>
            </a:r>
          </a:p>
        </p:txBody>
      </p:sp>
      <p:sp>
        <p:nvSpPr>
          <p:cNvPr id="5" name="文本框 4"/>
          <p:cNvSpPr txBox="1"/>
          <p:nvPr/>
        </p:nvSpPr>
        <p:spPr>
          <a:xfrm>
            <a:off x="371475" y="1315085"/>
            <a:ext cx="4622165" cy="4970780"/>
          </a:xfrm>
          <a:prstGeom prst="rect">
            <a:avLst/>
          </a:prstGeom>
          <a:noFill/>
        </p:spPr>
        <p:txBody>
          <a:bodyPr wrap="square" rtlCol="0" anchor="t">
            <a:spAutoFit/>
          </a:bodyPr>
          <a:lstStyle/>
          <a:p>
            <a:pPr marL="285750" indent="-285750" algn="l">
              <a:buFont typeface="Wingdings" charset="0"/>
              <a:buChar char="Ø"/>
            </a:pPr>
            <a:r>
              <a:rPr lang="en-US" altLang="zh-CN" dirty="0">
                <a:solidFill>
                  <a:srgbClr val="007DD2"/>
                </a:solidFill>
                <a:cs typeface="+mn-ea"/>
              </a:rPr>
              <a:t>1.</a:t>
            </a:r>
            <a:r>
              <a:rPr lang="zh-CN" dirty="0">
                <a:solidFill>
                  <a:srgbClr val="007DD2"/>
                </a:solidFill>
                <a:cs typeface="+mn-ea"/>
              </a:rPr>
              <a:t>利润分析</a:t>
            </a:r>
          </a:p>
          <a:p>
            <a:pPr marL="285750" indent="-285750" algn="l">
              <a:buFont typeface="Wingdings" charset="0"/>
              <a:buChar char="Ø"/>
            </a:pPr>
            <a:endParaRPr lang="zh-CN" dirty="0">
              <a:solidFill>
                <a:srgbClr val="007DD2"/>
              </a:solidFill>
              <a:cs typeface="+mn-ea"/>
            </a:endParaRPr>
          </a:p>
          <a:p>
            <a:pPr marL="285750" indent="-285750" algn="l">
              <a:buFont typeface="Wingdings" charset="0"/>
              <a:buChar char="n"/>
            </a:pPr>
            <a:r>
              <a:rPr lang="en-US" altLang="zh-CN" sz="1600" dirty="0">
                <a:solidFill>
                  <a:srgbClr val="007DD2"/>
                </a:solidFill>
                <a:cs typeface="+mn-ea"/>
              </a:rPr>
              <a:t>b.从收入到利润的过程分析——</a:t>
            </a:r>
            <a:r>
              <a:rPr lang="zh-CN" altLang="en-US" sz="1600" dirty="0">
                <a:solidFill>
                  <a:srgbClr val="007DD2"/>
                </a:solidFill>
                <a:cs typeface="+mn-ea"/>
              </a:rPr>
              <a:t>核心指标</a:t>
            </a:r>
          </a:p>
          <a:p>
            <a:pPr marL="285750" indent="-285750" algn="l">
              <a:buFont typeface="Wingdings" charset="0"/>
              <a:buChar char="n"/>
            </a:pPr>
            <a:endParaRPr lang="zh-CN" altLang="en-US" sz="1600" dirty="0">
              <a:solidFill>
                <a:srgbClr val="007DD2"/>
              </a:solidFill>
              <a:cs typeface="+mn-ea"/>
            </a:endParaRPr>
          </a:p>
          <a:p>
            <a:pPr marL="285750" indent="-285750" algn="l">
              <a:buFont typeface="Wingdings" charset="0"/>
              <a:buChar char="n"/>
            </a:pPr>
            <a:r>
              <a:rPr lang="zh-CN" sz="1200" dirty="0">
                <a:solidFill>
                  <a:srgbClr val="007DD2"/>
                </a:solidFill>
                <a:cs typeface="+mn-ea"/>
              </a:rPr>
              <a:t>营业收入</a:t>
            </a:r>
          </a:p>
          <a:p>
            <a:pPr marL="285750" indent="-285750" algn="l">
              <a:buFont typeface="Wingdings" charset="0"/>
              <a:buChar char="n"/>
            </a:pPr>
            <a:endParaRPr lang="zh-CN" sz="1200" dirty="0">
              <a:solidFill>
                <a:srgbClr val="007DD2"/>
              </a:solidFill>
              <a:cs typeface="+mn-ea"/>
            </a:endParaRPr>
          </a:p>
          <a:p>
            <a:pPr marL="285750" indent="-285750" algn="l">
              <a:buFont typeface="Wingdings" charset="0"/>
              <a:buChar char="n"/>
            </a:pPr>
            <a:r>
              <a:rPr lang="zh-CN" sz="1200" dirty="0">
                <a:solidFill>
                  <a:srgbClr val="007DD2"/>
                </a:solidFill>
                <a:cs typeface="+mn-ea"/>
              </a:rPr>
              <a:t>净利润</a:t>
            </a:r>
            <a:endParaRPr lang="en-US" altLang="zh-CN" sz="1200" dirty="0">
              <a:solidFill>
                <a:srgbClr val="007DD2"/>
              </a:solidFill>
              <a:cs typeface="+mn-ea"/>
            </a:endParaRPr>
          </a:p>
          <a:p>
            <a:pPr marL="285750" indent="-285750" algn="l">
              <a:buFont typeface="Wingdings" charset="0"/>
              <a:buChar char="n"/>
            </a:pPr>
            <a:endParaRPr lang="en-US" altLang="zh-CN" sz="1200" dirty="0">
              <a:solidFill>
                <a:srgbClr val="007DD2"/>
              </a:solidFill>
              <a:cs typeface="+mn-ea"/>
            </a:endParaRPr>
          </a:p>
          <a:p>
            <a:pPr marL="285750" indent="-285750" algn="l">
              <a:buFont typeface="Wingdings" charset="0"/>
              <a:buChar char="n"/>
            </a:pPr>
            <a:r>
              <a:rPr lang="zh-CN" altLang="en-US" sz="1200" dirty="0">
                <a:solidFill>
                  <a:srgbClr val="007DD2"/>
                </a:solidFill>
                <a:cs typeface="+mn-ea"/>
              </a:rPr>
              <a:t>营业成本</a:t>
            </a:r>
          </a:p>
          <a:p>
            <a:pPr marL="285750" indent="-285750" algn="l">
              <a:buFont typeface="Wingdings" charset="0"/>
              <a:buChar char="n"/>
            </a:pPr>
            <a:endParaRPr lang="en-US" altLang="zh-CN" sz="1200" dirty="0">
              <a:solidFill>
                <a:srgbClr val="007DD2"/>
              </a:solidFill>
              <a:cs typeface="+mn-ea"/>
            </a:endParaRPr>
          </a:p>
          <a:p>
            <a:pPr marL="285750" indent="-285750" algn="l">
              <a:buFont typeface="Wingdings" charset="0"/>
              <a:buChar char="n"/>
            </a:pPr>
            <a:r>
              <a:rPr lang="en-US" altLang="zh-CN" sz="1200" dirty="0">
                <a:solidFill>
                  <a:srgbClr val="007DD2"/>
                </a:solidFill>
                <a:cs typeface="+mn-ea"/>
              </a:rPr>
              <a:t>三费总和</a:t>
            </a:r>
          </a:p>
          <a:p>
            <a:pPr marL="285750" indent="-285750" algn="l">
              <a:buFont typeface="Wingdings" charset="0"/>
              <a:buChar char="p"/>
            </a:pPr>
            <a:r>
              <a:rPr lang="en-US" altLang="zh-CN" sz="1200" dirty="0">
                <a:solidFill>
                  <a:srgbClr val="007DD2"/>
                </a:solidFill>
                <a:cs typeface="+mn-ea"/>
              </a:rPr>
              <a:t>销售费用</a:t>
            </a:r>
          </a:p>
          <a:p>
            <a:pPr marL="285750" indent="-285750" algn="l">
              <a:buFont typeface="Wingdings" charset="0"/>
              <a:buChar char="p"/>
            </a:pPr>
            <a:r>
              <a:rPr lang="zh-CN" altLang="en-US" sz="1200" dirty="0">
                <a:solidFill>
                  <a:srgbClr val="007DD2"/>
                </a:solidFill>
                <a:cs typeface="+mn-ea"/>
              </a:rPr>
              <a:t>管理费用</a:t>
            </a:r>
          </a:p>
          <a:p>
            <a:pPr marL="285750" indent="-285750" algn="l">
              <a:buFont typeface="Wingdings" charset="0"/>
              <a:buChar char="p"/>
            </a:pPr>
            <a:r>
              <a:rPr lang="zh-CN" altLang="en-US" sz="1200" dirty="0">
                <a:solidFill>
                  <a:srgbClr val="007DD2"/>
                </a:solidFill>
                <a:cs typeface="+mn-ea"/>
              </a:rPr>
              <a:t>财务费用</a:t>
            </a:r>
          </a:p>
          <a:p>
            <a:pPr marL="285750" indent="-285750" algn="l">
              <a:buFont typeface="Wingdings" charset="0"/>
              <a:buChar char="p"/>
            </a:pPr>
            <a:endParaRPr lang="zh-CN" altLang="en-US" sz="1200" dirty="0">
              <a:solidFill>
                <a:srgbClr val="007DD2"/>
              </a:solidFill>
              <a:cs typeface="+mn-ea"/>
            </a:endParaRPr>
          </a:p>
          <a:p>
            <a:pPr marL="285750" indent="-285750" algn="l">
              <a:buFont typeface="Wingdings" charset="0"/>
              <a:buChar char="n"/>
            </a:pPr>
            <a:r>
              <a:rPr sz="1200" dirty="0">
                <a:solidFill>
                  <a:srgbClr val="007DD2"/>
                </a:solidFill>
                <a:cs typeface="+mn-ea"/>
              </a:rPr>
              <a:t>收入利润瀑布图</a:t>
            </a:r>
          </a:p>
          <a:p>
            <a:pPr marL="285750" indent="-285750" algn="l">
              <a:buFont typeface="Wingdings" charset="0"/>
              <a:buChar char="p"/>
            </a:pPr>
            <a:r>
              <a:rPr sz="1200" dirty="0">
                <a:solidFill>
                  <a:srgbClr val="007DD2"/>
                </a:solidFill>
                <a:cs typeface="+mn-ea"/>
              </a:rPr>
              <a:t>营业收入</a:t>
            </a:r>
          </a:p>
          <a:p>
            <a:pPr marL="285750" indent="-285750" algn="l">
              <a:buFont typeface="Wingdings" charset="0"/>
              <a:buChar char="p"/>
            </a:pPr>
            <a:r>
              <a:rPr sz="1200" dirty="0">
                <a:solidFill>
                  <a:srgbClr val="007DD2"/>
                </a:solidFill>
                <a:cs typeface="+mn-ea"/>
              </a:rPr>
              <a:t>营业成本及税金</a:t>
            </a:r>
          </a:p>
          <a:p>
            <a:pPr marL="285750" indent="-285750" algn="l">
              <a:buFont typeface="Wingdings" charset="0"/>
              <a:buChar char="p"/>
            </a:pPr>
            <a:r>
              <a:rPr sz="1200" dirty="0">
                <a:solidFill>
                  <a:srgbClr val="007DD2"/>
                </a:solidFill>
                <a:cs typeface="+mn-ea"/>
              </a:rPr>
              <a:t>销售费用</a:t>
            </a:r>
          </a:p>
          <a:p>
            <a:pPr marL="285750" indent="-285750" algn="l">
              <a:buFont typeface="Wingdings" charset="0"/>
              <a:buChar char="p"/>
            </a:pPr>
            <a:r>
              <a:rPr sz="1200" dirty="0">
                <a:solidFill>
                  <a:srgbClr val="007DD2"/>
                </a:solidFill>
                <a:cs typeface="+mn-ea"/>
              </a:rPr>
              <a:t>管理费用</a:t>
            </a:r>
          </a:p>
          <a:p>
            <a:pPr marL="285750" indent="-285750" algn="l">
              <a:buFont typeface="Wingdings" charset="0"/>
              <a:buChar char="p"/>
            </a:pPr>
            <a:r>
              <a:rPr sz="1200" dirty="0">
                <a:solidFill>
                  <a:srgbClr val="007DD2"/>
                </a:solidFill>
                <a:cs typeface="+mn-ea"/>
              </a:rPr>
              <a:t>财务费用</a:t>
            </a:r>
          </a:p>
          <a:p>
            <a:pPr marL="285750" indent="-285750" algn="l">
              <a:buFont typeface="Wingdings" charset="0"/>
              <a:buChar char="p"/>
            </a:pPr>
            <a:r>
              <a:rPr sz="1200" dirty="0">
                <a:solidFill>
                  <a:srgbClr val="007DD2"/>
                </a:solidFill>
                <a:cs typeface="+mn-ea"/>
              </a:rPr>
              <a:t>资产减值损失、公允价值变动收益及投资收益</a:t>
            </a:r>
          </a:p>
          <a:p>
            <a:pPr marL="285750" indent="-285750" algn="l">
              <a:buFont typeface="Wingdings" charset="0"/>
              <a:buChar char="p"/>
            </a:pPr>
            <a:r>
              <a:rPr sz="1200" dirty="0">
                <a:solidFill>
                  <a:srgbClr val="007DD2"/>
                </a:solidFill>
                <a:cs typeface="+mn-ea"/>
              </a:rPr>
              <a:t>营业外收入</a:t>
            </a:r>
          </a:p>
          <a:p>
            <a:pPr marL="285750" indent="-285750" algn="l">
              <a:buFont typeface="Wingdings" charset="0"/>
              <a:buChar char="p"/>
            </a:pPr>
            <a:r>
              <a:rPr sz="1200" dirty="0">
                <a:solidFill>
                  <a:srgbClr val="007DD2"/>
                </a:solidFill>
                <a:cs typeface="+mn-ea"/>
              </a:rPr>
              <a:t>所得税费用</a:t>
            </a:r>
          </a:p>
          <a:p>
            <a:pPr marL="285750" indent="-285750" algn="l">
              <a:buFont typeface="Wingdings" charset="0"/>
              <a:buChar char="p"/>
            </a:pPr>
            <a:r>
              <a:rPr sz="1200" dirty="0">
                <a:solidFill>
                  <a:srgbClr val="007DD2"/>
                </a:solidFill>
                <a:cs typeface="+mn-ea"/>
              </a:rPr>
              <a:t>总计</a:t>
            </a:r>
          </a:p>
        </p:txBody>
      </p:sp>
      <p:pic>
        <p:nvPicPr>
          <p:cNvPr id="4" name="图片 3"/>
          <p:cNvPicPr>
            <a:picLocks noChangeAspect="1"/>
          </p:cNvPicPr>
          <p:nvPr/>
        </p:nvPicPr>
        <p:blipFill>
          <a:blip r:embed="rId3"/>
          <a:stretch>
            <a:fillRect/>
          </a:stretch>
        </p:blipFill>
        <p:spPr>
          <a:xfrm>
            <a:off x="5710555" y="1000125"/>
            <a:ext cx="6283325" cy="387858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330" y="992505"/>
            <a:ext cx="5217795" cy="582422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254834" y="254832"/>
            <a:ext cx="5066665" cy="521970"/>
          </a:xfrm>
          <a:prstGeom prst="rect">
            <a:avLst/>
          </a:prstGeom>
          <a:noFill/>
        </p:spPr>
        <p:txBody>
          <a:bodyPr wrap="none" rtlCol="0">
            <a:spAutoFit/>
          </a:bodyPr>
          <a:lstStyle/>
          <a:p>
            <a:pPr algn="l"/>
            <a:r>
              <a:rPr lang="en-US" sz="2800" dirty="0">
                <a:solidFill>
                  <a:srgbClr val="007DD2"/>
                </a:solidFill>
                <a:cs typeface="+mn-ea"/>
                <a:sym typeface="+mn-lt"/>
              </a:rPr>
              <a:t>4 </a:t>
            </a:r>
            <a:r>
              <a:rPr sz="2800" dirty="0">
                <a:solidFill>
                  <a:srgbClr val="007DD2"/>
                </a:solidFill>
                <a:cs typeface="+mn-ea"/>
                <a:sym typeface="+mn-lt"/>
              </a:rPr>
              <a:t>从收入到利润分析与实战演练</a:t>
            </a:r>
          </a:p>
        </p:txBody>
      </p:sp>
      <p:sp>
        <p:nvSpPr>
          <p:cNvPr id="5" name="文本框 4"/>
          <p:cNvSpPr txBox="1"/>
          <p:nvPr/>
        </p:nvSpPr>
        <p:spPr>
          <a:xfrm>
            <a:off x="337185" y="975995"/>
            <a:ext cx="5264785" cy="5610860"/>
          </a:xfrm>
          <a:prstGeom prst="rect">
            <a:avLst/>
          </a:prstGeom>
          <a:noFill/>
        </p:spPr>
        <p:txBody>
          <a:bodyPr wrap="square" rtlCol="0" anchor="t">
            <a:spAutoFit/>
          </a:bodyPr>
          <a:lstStyle/>
          <a:p>
            <a:pPr marL="285750" indent="-285750" algn="l">
              <a:buFont typeface="Wingdings" charset="0"/>
              <a:buChar char="Ø"/>
            </a:pPr>
            <a:r>
              <a:rPr lang="en-US" altLang="zh-CN" dirty="0">
                <a:solidFill>
                  <a:srgbClr val="007DD2"/>
                </a:solidFill>
                <a:cs typeface="+mn-ea"/>
              </a:rPr>
              <a:t>1.</a:t>
            </a:r>
            <a:r>
              <a:rPr lang="zh-CN" dirty="0">
                <a:solidFill>
                  <a:srgbClr val="007DD2"/>
                </a:solidFill>
                <a:cs typeface="+mn-ea"/>
              </a:rPr>
              <a:t>利润分析</a:t>
            </a:r>
          </a:p>
          <a:p>
            <a:pPr marL="285750" indent="-285750" algn="l">
              <a:buFont typeface="Wingdings" charset="0"/>
              <a:buChar char="Ø"/>
            </a:pPr>
            <a:endParaRPr lang="zh-CN" sz="1200" dirty="0">
              <a:solidFill>
                <a:srgbClr val="007DD2"/>
              </a:solidFill>
              <a:cs typeface="+mn-ea"/>
            </a:endParaRPr>
          </a:p>
          <a:p>
            <a:pPr marL="285750" indent="-285750" algn="l">
              <a:buFont typeface="Wingdings" charset="0"/>
              <a:buChar char="n"/>
            </a:pPr>
            <a:r>
              <a:rPr lang="en-US" altLang="zh-CN" sz="1600" dirty="0">
                <a:solidFill>
                  <a:srgbClr val="007DD2"/>
                </a:solidFill>
                <a:cs typeface="+mn-ea"/>
                <a:sym typeface="+mn-ea"/>
              </a:rPr>
              <a:t>b.从收入到利润的过程分析</a:t>
            </a:r>
            <a:r>
              <a:rPr lang="en-US" altLang="zh-CN" sz="1600" dirty="0">
                <a:solidFill>
                  <a:srgbClr val="007DD2"/>
                </a:solidFill>
                <a:cs typeface="+mn-ea"/>
              </a:rPr>
              <a:t>——</a:t>
            </a:r>
            <a:r>
              <a:rPr lang="zh-CN" altLang="en-US" sz="1600" dirty="0">
                <a:solidFill>
                  <a:srgbClr val="007DD2"/>
                </a:solidFill>
                <a:cs typeface="+mn-ea"/>
              </a:rPr>
              <a:t>实战演练</a:t>
            </a:r>
          </a:p>
          <a:p>
            <a:pPr marL="285750" indent="-285750" algn="l">
              <a:buFont typeface="Wingdings" charset="0"/>
              <a:buChar char="n"/>
            </a:pPr>
            <a:endParaRPr lang="zh-CN" altLang="en-US" sz="1600" dirty="0">
              <a:solidFill>
                <a:srgbClr val="007DD2"/>
              </a:solidFill>
              <a:cs typeface="+mn-ea"/>
            </a:endParaRPr>
          </a:p>
          <a:p>
            <a:pPr marL="285750" indent="-285750" algn="l">
              <a:buFont typeface="Wingdings" charset="0"/>
              <a:buChar char="n"/>
            </a:pPr>
            <a:r>
              <a:rPr lang="en-US" altLang="zh-CN" sz="1200" dirty="0">
                <a:solidFill>
                  <a:srgbClr val="007DD2"/>
                </a:solidFill>
                <a:cs typeface="+mn-ea"/>
              </a:rPr>
              <a:t>KPI</a:t>
            </a:r>
            <a:r>
              <a:rPr lang="zh-CN" altLang="en-US" sz="1200" dirty="0">
                <a:solidFill>
                  <a:srgbClr val="007DD2"/>
                </a:solidFill>
                <a:cs typeface="+mn-ea"/>
              </a:rPr>
              <a:t>指标卡</a:t>
            </a:r>
          </a:p>
          <a:p>
            <a:pPr marL="285750" indent="-285750" algn="l">
              <a:buFont typeface="Wingdings" charset="0"/>
              <a:buChar char="p"/>
            </a:pPr>
            <a:endParaRPr lang="zh-CN" sz="1200" dirty="0">
              <a:solidFill>
                <a:srgbClr val="007DD2"/>
              </a:solidFill>
              <a:cs typeface="+mn-ea"/>
            </a:endParaRPr>
          </a:p>
          <a:p>
            <a:pPr marL="285750" indent="-285750" algn="l">
              <a:buFont typeface="Wingdings" charset="0"/>
              <a:buChar char="p"/>
            </a:pPr>
            <a:r>
              <a:rPr lang="zh-CN" altLang="en-US" sz="1200" dirty="0">
                <a:solidFill>
                  <a:srgbClr val="007DD2"/>
                </a:solidFill>
                <a:cs typeface="+mn-ea"/>
              </a:rPr>
              <a:t>最近一年营业收入、最近一年营业成本</a:t>
            </a:r>
          </a:p>
          <a:p>
            <a:pPr marL="285750" indent="-285750" algn="l">
              <a:buFont typeface="Wingdings" charset="0"/>
              <a:buChar char="p"/>
            </a:pPr>
            <a:r>
              <a:rPr lang="zh-CN" altLang="en-US" sz="1200" dirty="0">
                <a:solidFill>
                  <a:srgbClr val="007DD2"/>
                </a:solidFill>
                <a:cs typeface="+mn-ea"/>
              </a:rPr>
              <a:t>最近一年净利润、最近一年三费总和</a:t>
            </a:r>
          </a:p>
          <a:p>
            <a:pPr marL="285750" indent="-285750" algn="l">
              <a:buFont typeface="Wingdings" charset="0"/>
              <a:buChar char="p"/>
            </a:pPr>
            <a:endParaRPr lang="en-US" altLang="zh-CN" sz="1200" dirty="0">
              <a:solidFill>
                <a:srgbClr val="007DD2"/>
              </a:solidFill>
              <a:cs typeface="+mn-ea"/>
            </a:endParaRPr>
          </a:p>
          <a:p>
            <a:pPr marL="285750" indent="-285750" algn="l">
              <a:buFont typeface="Wingdings" charset="0"/>
              <a:buChar char="n"/>
            </a:pPr>
            <a:r>
              <a:rPr lang="zh-CN" altLang="en-US" sz="1200" dirty="0">
                <a:solidFill>
                  <a:srgbClr val="007DD2"/>
                </a:solidFill>
                <a:cs typeface="+mn-ea"/>
              </a:rPr>
              <a:t>瀑布图</a:t>
            </a:r>
            <a:r>
              <a:rPr lang="en-US" altLang="zh-CN" sz="1200" dirty="0">
                <a:solidFill>
                  <a:srgbClr val="007DD2"/>
                </a:solidFill>
                <a:cs typeface="+mn-ea"/>
              </a:rPr>
              <a:t>-</a:t>
            </a:r>
            <a:r>
              <a:rPr lang="zh-CN" altLang="en-US" sz="1200" dirty="0">
                <a:solidFill>
                  <a:srgbClr val="007DD2"/>
                </a:solidFill>
                <a:cs typeface="+mn-ea"/>
              </a:rPr>
              <a:t>收入利润瀑布图</a:t>
            </a:r>
          </a:p>
          <a:p>
            <a:pPr marL="285750" indent="-285750" algn="l">
              <a:buFont typeface="Wingdings" charset="0"/>
              <a:buChar char="p"/>
            </a:pPr>
            <a:r>
              <a:rPr lang="zh-CN" altLang="en-US" sz="1200" dirty="0">
                <a:solidFill>
                  <a:srgbClr val="007DD2"/>
                </a:solidFill>
                <a:cs typeface="+mn-ea"/>
              </a:rPr>
              <a:t>维度：项目名称</a:t>
            </a:r>
            <a:r>
              <a:rPr lang="en-US" altLang="zh-CN" sz="1200" dirty="0">
                <a:solidFill>
                  <a:srgbClr val="007DD2"/>
                </a:solidFill>
                <a:cs typeface="+mn-ea"/>
              </a:rPr>
              <a:t>-</a:t>
            </a:r>
            <a:r>
              <a:rPr lang="zh-CN" altLang="en-US" sz="1200" dirty="0">
                <a:solidFill>
                  <a:srgbClr val="007DD2"/>
                </a:solidFill>
                <a:cs typeface="+mn-ea"/>
              </a:rPr>
              <a:t>瀑布图</a:t>
            </a:r>
          </a:p>
          <a:p>
            <a:pPr marL="285750" indent="-285750" algn="l">
              <a:buFont typeface="Wingdings" charset="0"/>
              <a:buChar char="p"/>
            </a:pPr>
            <a:r>
              <a:rPr lang="zh-CN" altLang="en-US" sz="1200" dirty="0">
                <a:solidFill>
                  <a:srgbClr val="007DD2"/>
                </a:solidFill>
                <a:cs typeface="+mn-ea"/>
              </a:rPr>
              <a:t>指标：值</a:t>
            </a:r>
            <a:r>
              <a:rPr lang="en-US" altLang="zh-CN" sz="1200" dirty="0">
                <a:solidFill>
                  <a:srgbClr val="007DD2"/>
                </a:solidFill>
                <a:cs typeface="+mn-ea"/>
              </a:rPr>
              <a:t>-</a:t>
            </a:r>
            <a:r>
              <a:rPr lang="zh-CN" altLang="en-US" sz="1200" dirty="0">
                <a:solidFill>
                  <a:srgbClr val="007DD2"/>
                </a:solidFill>
                <a:cs typeface="+mn-ea"/>
              </a:rPr>
              <a:t>瀑布图</a:t>
            </a:r>
          </a:p>
          <a:p>
            <a:pPr marL="285750" indent="-285750" algn="l">
              <a:buFont typeface="Wingdings" charset="0"/>
              <a:buChar char="n"/>
            </a:pPr>
            <a:endParaRPr lang="en-US" altLang="zh-CN" sz="1200" dirty="0">
              <a:solidFill>
                <a:srgbClr val="007DD2"/>
              </a:solidFill>
              <a:cs typeface="+mn-ea"/>
            </a:endParaRPr>
          </a:p>
          <a:p>
            <a:pPr marL="285750" indent="-285750" algn="l">
              <a:buFont typeface="Wingdings" charset="0"/>
              <a:buChar char="n"/>
            </a:pPr>
            <a:r>
              <a:rPr lang="zh-CN" altLang="en-US" sz="1200" dirty="0">
                <a:solidFill>
                  <a:srgbClr val="007DD2"/>
                </a:solidFill>
                <a:cs typeface="+mn-ea"/>
                <a:sym typeface="+mn-ea"/>
              </a:rPr>
              <a:t>对比柱状图</a:t>
            </a:r>
            <a:r>
              <a:rPr lang="en-US" altLang="zh-CN" sz="1200" dirty="0">
                <a:solidFill>
                  <a:srgbClr val="007DD2"/>
                </a:solidFill>
                <a:cs typeface="+mn-ea"/>
                <a:sym typeface="+mn-ea"/>
              </a:rPr>
              <a:t>-</a:t>
            </a:r>
            <a:r>
              <a:rPr lang="zh-CN" altLang="en-US" sz="1200" dirty="0">
                <a:solidFill>
                  <a:srgbClr val="007DD2"/>
                </a:solidFill>
                <a:cs typeface="+mn-ea"/>
                <a:sym typeface="+mn-ea"/>
              </a:rPr>
              <a:t>营业收入和净利润</a:t>
            </a:r>
          </a:p>
          <a:p>
            <a:pPr marL="285750" indent="-285750" algn="l">
              <a:buFont typeface="Wingdings" charset="0"/>
              <a:buChar char="n"/>
            </a:pPr>
            <a:endParaRPr lang="en-US" altLang="zh-CN" sz="1200" dirty="0">
              <a:solidFill>
                <a:srgbClr val="007DD2"/>
              </a:solidFill>
              <a:cs typeface="+mn-ea"/>
            </a:endParaRPr>
          </a:p>
          <a:p>
            <a:pPr marL="285750" indent="-285750" algn="l">
              <a:buFont typeface="Wingdings" charset="0"/>
              <a:buChar char="p"/>
            </a:pPr>
            <a:r>
              <a:rPr lang="zh-CN" altLang="en-US" sz="1200" dirty="0">
                <a:solidFill>
                  <a:srgbClr val="007DD2"/>
                </a:solidFill>
                <a:cs typeface="+mn-ea"/>
                <a:sym typeface="+mn-ea"/>
              </a:rPr>
              <a:t>维度：年</a:t>
            </a:r>
            <a:endParaRPr lang="zh-CN" altLang="en-US" sz="1200" dirty="0">
              <a:solidFill>
                <a:srgbClr val="007DD2"/>
              </a:solidFill>
              <a:cs typeface="+mn-ea"/>
            </a:endParaRPr>
          </a:p>
          <a:p>
            <a:pPr marL="285750" indent="-285750" algn="l">
              <a:buFont typeface="Wingdings" charset="0"/>
              <a:buChar char="p"/>
            </a:pPr>
            <a:r>
              <a:rPr lang="zh-CN" altLang="en-US" sz="1200" dirty="0">
                <a:solidFill>
                  <a:srgbClr val="007DD2"/>
                </a:solidFill>
                <a:cs typeface="+mn-ea"/>
                <a:sym typeface="+mn-ea"/>
              </a:rPr>
              <a:t>指标：营业收入、净利润</a:t>
            </a:r>
          </a:p>
          <a:p>
            <a:pPr marL="285750" indent="-285750" algn="l">
              <a:buFont typeface="Wingdings" charset="0"/>
              <a:buChar char="p"/>
            </a:pPr>
            <a:endParaRPr lang="en-US" altLang="zh-CN" sz="1200" dirty="0">
              <a:solidFill>
                <a:srgbClr val="007DD2"/>
              </a:solidFill>
              <a:cs typeface="+mn-ea"/>
            </a:endParaRPr>
          </a:p>
          <a:p>
            <a:pPr marL="285750" indent="-285750" algn="l">
              <a:buFont typeface="Wingdings" charset="0"/>
              <a:buChar char="n"/>
            </a:pPr>
            <a:r>
              <a:rPr lang="zh-CN" altLang="en-US" sz="1200" dirty="0">
                <a:solidFill>
                  <a:srgbClr val="007DD2"/>
                </a:solidFill>
                <a:cs typeface="+mn-ea"/>
              </a:rPr>
              <a:t>交叉表</a:t>
            </a:r>
            <a:r>
              <a:rPr lang="en-US" altLang="zh-CN" sz="1200" dirty="0">
                <a:solidFill>
                  <a:srgbClr val="007DD2"/>
                </a:solidFill>
                <a:cs typeface="+mn-ea"/>
              </a:rPr>
              <a:t>-</a:t>
            </a:r>
            <a:r>
              <a:rPr lang="zh-CN" altLang="en-US" sz="1200" dirty="0">
                <a:solidFill>
                  <a:srgbClr val="007DD2"/>
                </a:solidFill>
                <a:cs typeface="+mn-ea"/>
              </a:rPr>
              <a:t>无标题</a:t>
            </a:r>
          </a:p>
          <a:p>
            <a:pPr marL="285750" indent="-285750" algn="l">
              <a:buFont typeface="Wingdings" charset="0"/>
              <a:buChar char="n"/>
            </a:pPr>
            <a:endParaRPr lang="zh-CN" altLang="en-US" sz="1200" dirty="0">
              <a:solidFill>
                <a:srgbClr val="007DD2"/>
              </a:solidFill>
              <a:cs typeface="+mn-ea"/>
            </a:endParaRPr>
          </a:p>
          <a:p>
            <a:pPr marL="285750" indent="-285750" algn="l">
              <a:buFont typeface="Wingdings" charset="0"/>
              <a:buChar char="p"/>
            </a:pPr>
            <a:r>
              <a:rPr lang="zh-CN" altLang="en-US" sz="1200" dirty="0">
                <a:solidFill>
                  <a:srgbClr val="007DD2"/>
                </a:solidFill>
                <a:cs typeface="+mn-ea"/>
                <a:sym typeface="+mn-ea"/>
              </a:rPr>
              <a:t>行表头：</a:t>
            </a:r>
            <a:r>
              <a:rPr sz="1200" dirty="0">
                <a:solidFill>
                  <a:srgbClr val="007DD2"/>
                </a:solidFill>
                <a:cs typeface="+mn-ea"/>
                <a:sym typeface="+mn-ea"/>
              </a:rPr>
              <a:t>项目名称-瀑布图</a:t>
            </a:r>
          </a:p>
          <a:p>
            <a:pPr marL="285750" indent="-285750" algn="l">
              <a:buFont typeface="Wingdings" charset="0"/>
              <a:buChar char="p"/>
            </a:pPr>
            <a:r>
              <a:rPr lang="zh-CN" sz="1200" dirty="0">
                <a:solidFill>
                  <a:srgbClr val="007DD2"/>
                </a:solidFill>
                <a:cs typeface="+mn-ea"/>
                <a:sym typeface="+mn-ea"/>
              </a:rPr>
              <a:t>列表头：年、年季度</a:t>
            </a:r>
          </a:p>
          <a:p>
            <a:pPr marL="285750" indent="-285750" algn="l">
              <a:buFont typeface="Wingdings" charset="0"/>
              <a:buChar char="p"/>
            </a:pPr>
            <a:r>
              <a:rPr lang="zh-CN" altLang="en-US" sz="1200" dirty="0">
                <a:solidFill>
                  <a:srgbClr val="007DD2"/>
                </a:solidFill>
                <a:cs typeface="+mn-ea"/>
                <a:sym typeface="+mn-ea"/>
              </a:rPr>
              <a:t>指标：值-瀑布图</a:t>
            </a:r>
          </a:p>
          <a:p>
            <a:pPr marL="285750" indent="-285750" algn="l">
              <a:buFont typeface="Wingdings" charset="0"/>
              <a:buChar char="p"/>
            </a:pPr>
            <a:endParaRPr lang="zh-CN" altLang="en-US" sz="1200" dirty="0">
              <a:solidFill>
                <a:srgbClr val="007DD2"/>
              </a:solidFill>
              <a:cs typeface="+mn-ea"/>
              <a:sym typeface="+mn-ea"/>
            </a:endParaRPr>
          </a:p>
          <a:p>
            <a:pPr marL="285750" indent="-285750" algn="l">
              <a:buFont typeface="Wingdings" charset="0"/>
              <a:buChar char="p"/>
            </a:pPr>
            <a:r>
              <a:rPr lang="zh-CN" altLang="en-US" sz="1200" dirty="0">
                <a:solidFill>
                  <a:srgbClr val="007DD2"/>
                </a:solidFill>
                <a:cs typeface="+mn-ea"/>
                <a:sym typeface="+mn-ea"/>
              </a:rPr>
              <a:t>文本组件</a:t>
            </a:r>
          </a:p>
          <a:p>
            <a:pPr marL="285750" indent="-285750" algn="l">
              <a:buFont typeface="Wingdings" charset="0"/>
              <a:buChar char="p"/>
            </a:pPr>
            <a:endParaRPr lang="zh-CN" altLang="en-US" sz="1200" dirty="0">
              <a:solidFill>
                <a:srgbClr val="007DD2"/>
              </a:solidFill>
              <a:cs typeface="+mn-ea"/>
              <a:sym typeface="+mn-ea"/>
            </a:endParaRPr>
          </a:p>
          <a:p>
            <a:pPr marL="285750" indent="-285750" algn="l">
              <a:buFont typeface="Wingdings" charset="0"/>
              <a:buChar char="n"/>
            </a:pPr>
            <a:r>
              <a:rPr lang="zh-CN" altLang="en-US" sz="1200" dirty="0">
                <a:solidFill>
                  <a:srgbClr val="007DD2"/>
                </a:solidFill>
                <a:cs typeface="+mn-ea"/>
                <a:sym typeface="+mn-ea"/>
              </a:rPr>
              <a:t>分析：</a:t>
            </a:r>
            <a:endParaRPr lang="en-US" altLang="zh-CN" sz="1200" dirty="0">
              <a:solidFill>
                <a:srgbClr val="007DD2"/>
              </a:solidFill>
              <a:cs typeface="+mn-ea"/>
              <a:sym typeface="+mn-ea"/>
            </a:endParaRPr>
          </a:p>
          <a:p>
            <a:pPr marL="285750" indent="-285750" algn="l">
              <a:buFont typeface="Wingdings" charset="0"/>
              <a:buChar char="p"/>
            </a:pPr>
            <a:r>
              <a:rPr lang="en-US" altLang="zh-CN" sz="1200" dirty="0">
                <a:solidFill>
                  <a:srgbClr val="FF0000"/>
                </a:solidFill>
                <a:cs typeface="+mn-ea"/>
                <a:sym typeface="+mn-ea"/>
              </a:rPr>
              <a:t>xxxx</a:t>
            </a:r>
            <a:r>
              <a:rPr lang="zh-CN" altLang="en-US" sz="1200" dirty="0">
                <a:solidFill>
                  <a:srgbClr val="FF0000"/>
                </a:solidFill>
                <a:cs typeface="+mn-ea"/>
                <a:sym typeface="+mn-ea"/>
              </a:rPr>
              <a:t>年</a:t>
            </a:r>
            <a:r>
              <a:rPr lang="zh-CN" altLang="en-US" sz="1200" dirty="0">
                <a:solidFill>
                  <a:srgbClr val="007DD2"/>
                </a:solidFill>
                <a:cs typeface="+mn-ea"/>
                <a:sym typeface="+mn-ea"/>
              </a:rPr>
              <a:t>（最近的一年）营业收入为</a:t>
            </a:r>
            <a:r>
              <a:rPr lang="en-US" altLang="zh-CN" sz="1200" dirty="0">
                <a:solidFill>
                  <a:srgbClr val="FF0000"/>
                </a:solidFill>
                <a:cs typeface="+mn-ea"/>
                <a:sym typeface="+mn-ea"/>
              </a:rPr>
              <a:t>xx</a:t>
            </a:r>
            <a:r>
              <a:rPr lang="zh-CN" altLang="en-US" sz="1200" dirty="0">
                <a:solidFill>
                  <a:srgbClr val="007DD2"/>
                </a:solidFill>
                <a:cs typeface="+mn-ea"/>
                <a:sym typeface="+mn-ea"/>
              </a:rPr>
              <a:t>亿元，营业成本及税金</a:t>
            </a:r>
            <a:r>
              <a:rPr lang="zh-CN" sz="1200" dirty="0">
                <a:solidFill>
                  <a:srgbClr val="007DD2"/>
                </a:solidFill>
                <a:cs typeface="+mn-ea"/>
                <a:sym typeface="+mn-ea"/>
              </a:rPr>
              <a:t>为</a:t>
            </a:r>
            <a:r>
              <a:rPr lang="en-US" altLang="zh-CN" sz="1200" dirty="0">
                <a:solidFill>
                  <a:srgbClr val="FF0000"/>
                </a:solidFill>
                <a:cs typeface="+mn-ea"/>
                <a:sym typeface="+mn-ea"/>
              </a:rPr>
              <a:t>xx</a:t>
            </a:r>
            <a:r>
              <a:rPr lang="zh-CN" altLang="en-US" sz="1200" dirty="0">
                <a:solidFill>
                  <a:srgbClr val="007DD2"/>
                </a:solidFill>
                <a:cs typeface="+mn-ea"/>
                <a:sym typeface="+mn-ea"/>
              </a:rPr>
              <a:t>亿元，销售费用为</a:t>
            </a:r>
            <a:r>
              <a:rPr lang="en-US" altLang="zh-CN" sz="1200" dirty="0">
                <a:solidFill>
                  <a:srgbClr val="FF0000"/>
                </a:solidFill>
                <a:cs typeface="+mn-ea"/>
                <a:sym typeface="+mn-ea"/>
              </a:rPr>
              <a:t>xx</a:t>
            </a:r>
            <a:r>
              <a:rPr lang="zh-CN" altLang="en-US" sz="1200" dirty="0">
                <a:solidFill>
                  <a:srgbClr val="FF0000"/>
                </a:solidFill>
                <a:cs typeface="+mn-ea"/>
                <a:sym typeface="+mn-ea"/>
              </a:rPr>
              <a:t>，</a:t>
            </a:r>
            <a:r>
              <a:rPr lang="zh-CN" altLang="en-US" sz="1200" dirty="0">
                <a:solidFill>
                  <a:srgbClr val="007DD2"/>
                </a:solidFill>
                <a:cs typeface="+mn-ea"/>
                <a:sym typeface="+mn-ea"/>
              </a:rPr>
              <a:t>管理费用为</a:t>
            </a:r>
            <a:r>
              <a:rPr lang="en-US" altLang="zh-CN" sz="1200" dirty="0">
                <a:solidFill>
                  <a:srgbClr val="FF0000"/>
                </a:solidFill>
                <a:cs typeface="+mn-ea"/>
                <a:sym typeface="+mn-ea"/>
              </a:rPr>
              <a:t>xx</a:t>
            </a:r>
            <a:r>
              <a:rPr lang="zh-CN" altLang="en-US" sz="1200" dirty="0">
                <a:solidFill>
                  <a:srgbClr val="007DD2"/>
                </a:solidFill>
                <a:cs typeface="+mn-ea"/>
                <a:sym typeface="+mn-ea"/>
              </a:rPr>
              <a:t>亿元，财务费用为</a:t>
            </a:r>
            <a:r>
              <a:rPr lang="en-US" altLang="zh-CN" sz="1200" dirty="0">
                <a:solidFill>
                  <a:srgbClr val="FF0000"/>
                </a:solidFill>
                <a:cs typeface="+mn-ea"/>
                <a:sym typeface="+mn-ea"/>
              </a:rPr>
              <a:t>xx</a:t>
            </a:r>
            <a:r>
              <a:rPr lang="zh-CN" altLang="en-US" sz="1200" dirty="0">
                <a:solidFill>
                  <a:srgbClr val="007DD2"/>
                </a:solidFill>
                <a:cs typeface="+mn-ea"/>
                <a:sym typeface="+mn-ea"/>
              </a:rPr>
              <a:t>亿元，净利润为</a:t>
            </a:r>
            <a:r>
              <a:rPr lang="en-US" altLang="zh-CN" sz="1200" dirty="0">
                <a:solidFill>
                  <a:srgbClr val="FF0000"/>
                </a:solidFill>
                <a:cs typeface="+mn-ea"/>
                <a:sym typeface="+mn-ea"/>
              </a:rPr>
              <a:t>xx</a:t>
            </a:r>
            <a:r>
              <a:rPr lang="zh-CN" altLang="en-US" sz="1200" dirty="0">
                <a:solidFill>
                  <a:srgbClr val="007DD2"/>
                </a:solidFill>
                <a:cs typeface="+mn-ea"/>
                <a:sym typeface="+mn-ea"/>
              </a:rPr>
              <a:t>亿元。</a:t>
            </a:r>
            <a:endParaRPr lang="zh-CN" sz="1600" dirty="0">
              <a:solidFill>
                <a:srgbClr val="007DD2"/>
              </a:solidFill>
              <a:cs typeface="+mn-ea"/>
            </a:endParaRPr>
          </a:p>
        </p:txBody>
      </p:sp>
      <p:pic>
        <p:nvPicPr>
          <p:cNvPr id="4" name="图片 3"/>
          <p:cNvPicPr>
            <a:picLocks noChangeAspect="1"/>
          </p:cNvPicPr>
          <p:nvPr/>
        </p:nvPicPr>
        <p:blipFill>
          <a:blip r:embed="rId3"/>
          <a:stretch>
            <a:fillRect/>
          </a:stretch>
        </p:blipFill>
        <p:spPr>
          <a:xfrm>
            <a:off x="5601335" y="1014095"/>
            <a:ext cx="6579870" cy="304292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45E84FC-2D6B-4B1D-8AB0-8AD518A5167C}"/>
              </a:ext>
            </a:extLst>
          </p:cNvPr>
          <p:cNvPicPr>
            <a:picLocks noChangeAspect="1"/>
          </p:cNvPicPr>
          <p:nvPr/>
        </p:nvPicPr>
        <p:blipFill>
          <a:blip r:embed="rId3"/>
          <a:stretch>
            <a:fillRect/>
          </a:stretch>
        </p:blipFill>
        <p:spPr>
          <a:xfrm>
            <a:off x="5877954" y="2230243"/>
            <a:ext cx="5777057" cy="3065803"/>
          </a:xfrm>
          <a:prstGeom prst="rect">
            <a:avLst/>
          </a:prstGeom>
        </p:spPr>
      </p:pic>
      <p:sp>
        <p:nvSpPr>
          <p:cNvPr id="4" name="文本框 3">
            <a:extLst>
              <a:ext uri="{FF2B5EF4-FFF2-40B4-BE49-F238E27FC236}">
                <a16:creationId xmlns:a16="http://schemas.microsoft.com/office/drawing/2014/main" id="{A942F5E3-14DB-49CC-9A58-CFF30C5D5C9C}"/>
              </a:ext>
            </a:extLst>
          </p:cNvPr>
          <p:cNvSpPr txBox="1"/>
          <p:nvPr/>
        </p:nvSpPr>
        <p:spPr>
          <a:xfrm>
            <a:off x="1252980" y="614596"/>
            <a:ext cx="2501006" cy="646331"/>
          </a:xfrm>
          <a:prstGeom prst="rect">
            <a:avLst/>
          </a:prstGeom>
          <a:noFill/>
        </p:spPr>
        <p:txBody>
          <a:bodyPr wrap="none" rtlCol="0">
            <a:spAutoFit/>
          </a:bodyPr>
          <a:lstStyle/>
          <a:p>
            <a:r>
              <a:rPr lang="en-US" altLang="zh-CN" sz="3600" b="1" dirty="0">
                <a:solidFill>
                  <a:schemeClr val="bg1"/>
                </a:solidFill>
                <a:latin typeface="微软雅黑 Light" panose="020B0502040204020203" pitchFamily="34" charset="-122"/>
                <a:ea typeface="微软雅黑 Light" panose="020B0502040204020203" pitchFamily="34" charset="-122"/>
                <a:cs typeface="+mn-ea"/>
                <a:sym typeface="+mn-lt"/>
              </a:rPr>
              <a:t>RESOURCE</a:t>
            </a:r>
            <a:endParaRPr lang="zh-CN" altLang="en-US" sz="3600" b="1"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cxnSp>
        <p:nvCxnSpPr>
          <p:cNvPr id="5" name="直接连接符 4">
            <a:extLst>
              <a:ext uri="{FF2B5EF4-FFF2-40B4-BE49-F238E27FC236}">
                <a16:creationId xmlns:a16="http://schemas.microsoft.com/office/drawing/2014/main" id="{A6321E93-3066-43DE-A258-E03091CA6AC0}"/>
              </a:ext>
            </a:extLst>
          </p:cNvPr>
          <p:cNvCxnSpPr/>
          <p:nvPr/>
        </p:nvCxnSpPr>
        <p:spPr>
          <a:xfrm>
            <a:off x="1363919" y="1693888"/>
            <a:ext cx="43975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86775806-963F-4B4F-8220-0ACB8B7626F5}"/>
              </a:ext>
            </a:extLst>
          </p:cNvPr>
          <p:cNvGrpSpPr/>
          <p:nvPr/>
        </p:nvGrpSpPr>
        <p:grpSpPr>
          <a:xfrm>
            <a:off x="1252980" y="2772390"/>
            <a:ext cx="2608406" cy="557712"/>
            <a:chOff x="1252980" y="2373452"/>
            <a:chExt cx="2608406" cy="557712"/>
          </a:xfrm>
        </p:grpSpPr>
        <p:sp>
          <p:nvSpPr>
            <p:cNvPr id="7" name="文本框 6">
              <a:hlinkClick r:id="rId4"/>
              <a:extLst>
                <a:ext uri="{FF2B5EF4-FFF2-40B4-BE49-F238E27FC236}">
                  <a16:creationId xmlns:a16="http://schemas.microsoft.com/office/drawing/2014/main" id="{CCC4FA67-C42F-454B-9347-F4AD3DA3FAAF}"/>
                </a:ext>
              </a:extLst>
            </p:cNvPr>
            <p:cNvSpPr txBox="1"/>
            <p:nvPr/>
          </p:nvSpPr>
          <p:spPr>
            <a:xfrm>
              <a:off x="1252980" y="2373452"/>
              <a:ext cx="2608406" cy="369332"/>
            </a:xfrm>
            <a:prstGeom prst="rect">
              <a:avLst/>
            </a:prstGeom>
            <a:noFill/>
          </p:spPr>
          <p:txBody>
            <a:bodyPr wrap="none" rtlCol="0">
              <a:spAutoFit/>
            </a:bodyPr>
            <a:lstStyle/>
            <a:p>
              <a:pPr marL="342900" indent="-342900" algn="l">
                <a:buFont typeface="Arial" panose="020B0604020202020204" pitchFamily="34" charset="0"/>
                <a:buChar char="•"/>
              </a:pPr>
              <a:r>
                <a:rPr lang="zh-CN" altLang="en-US" b="1" dirty="0">
                  <a:solidFill>
                    <a:schemeClr val="bg1"/>
                  </a:solidFill>
                  <a:latin typeface="微软雅黑 Light" panose="020B0502040204020203" pitchFamily="34" charset="-122"/>
                  <a:ea typeface="微软雅黑 Light" panose="020B0502040204020203" pitchFamily="34" charset="-122"/>
                  <a:cs typeface="+mn-ea"/>
                  <a:sym typeface="+mn-lt"/>
                </a:rPr>
                <a:t>想看视频跟着操作？</a:t>
              </a:r>
            </a:p>
          </p:txBody>
        </p:sp>
        <p:sp>
          <p:nvSpPr>
            <p:cNvPr id="8" name="文本框 7">
              <a:hlinkClick r:id="rId4"/>
              <a:extLst>
                <a:ext uri="{FF2B5EF4-FFF2-40B4-BE49-F238E27FC236}">
                  <a16:creationId xmlns:a16="http://schemas.microsoft.com/office/drawing/2014/main" id="{6D4CB2E5-42DF-4B95-855F-5A493723B3D2}"/>
                </a:ext>
              </a:extLst>
            </p:cNvPr>
            <p:cNvSpPr txBox="1"/>
            <p:nvPr/>
          </p:nvSpPr>
          <p:spPr>
            <a:xfrm>
              <a:off x="1683546" y="2654165"/>
              <a:ext cx="1225015" cy="276999"/>
            </a:xfrm>
            <a:prstGeom prst="rect">
              <a:avLst/>
            </a:prstGeom>
            <a:noFill/>
          </p:spPr>
          <p:txBody>
            <a:bodyPr wrap="none" rtlCol="0">
              <a:spAutoFit/>
            </a:bodyPr>
            <a:lstStyle/>
            <a:p>
              <a:pPr algn="l"/>
              <a:r>
                <a:rPr lang="en-US" altLang="zh-CN" sz="1200" dirty="0">
                  <a:solidFill>
                    <a:schemeClr val="bg1"/>
                  </a:solidFill>
                  <a:latin typeface="微软雅黑 Light" panose="020B0502040204020203" pitchFamily="34" charset="-122"/>
                  <a:ea typeface="微软雅黑 Light" panose="020B0502040204020203" pitchFamily="34" charset="-122"/>
                  <a:cs typeface="+mn-ea"/>
                  <a:sym typeface="+mn-lt"/>
                </a:rPr>
                <a:t>       - </a:t>
              </a:r>
              <a:r>
                <a:rPr lang="zh-CN" altLang="en-US" sz="1200" dirty="0">
                  <a:solidFill>
                    <a:schemeClr val="bg1"/>
                  </a:solidFill>
                  <a:latin typeface="微软雅黑 Light" panose="020B0502040204020203" pitchFamily="34" charset="-122"/>
                  <a:ea typeface="微软雅黑 Light" panose="020B0502040204020203" pitchFamily="34" charset="-122"/>
                  <a:cs typeface="+mn-ea"/>
                  <a:sym typeface="+mn-lt"/>
                </a:rPr>
                <a:t>教学视频</a:t>
              </a:r>
            </a:p>
          </p:txBody>
        </p:sp>
      </p:grpSp>
      <p:grpSp>
        <p:nvGrpSpPr>
          <p:cNvPr id="9" name="组合 8">
            <a:extLst>
              <a:ext uri="{FF2B5EF4-FFF2-40B4-BE49-F238E27FC236}">
                <a16:creationId xmlns:a16="http://schemas.microsoft.com/office/drawing/2014/main" id="{EAC8E945-FD08-4908-B596-CC08426ED91B}"/>
              </a:ext>
            </a:extLst>
          </p:cNvPr>
          <p:cNvGrpSpPr/>
          <p:nvPr/>
        </p:nvGrpSpPr>
        <p:grpSpPr>
          <a:xfrm>
            <a:off x="1252980" y="3510304"/>
            <a:ext cx="2425023" cy="553248"/>
            <a:chOff x="1252980" y="2373452"/>
            <a:chExt cx="2425023" cy="553248"/>
          </a:xfrm>
        </p:grpSpPr>
        <p:sp>
          <p:nvSpPr>
            <p:cNvPr id="10" name="文本框 9">
              <a:hlinkClick r:id="rId5"/>
              <a:extLst>
                <a:ext uri="{FF2B5EF4-FFF2-40B4-BE49-F238E27FC236}">
                  <a16:creationId xmlns:a16="http://schemas.microsoft.com/office/drawing/2014/main" id="{1963E692-96ED-4854-90A0-89CE491974C5}"/>
                </a:ext>
              </a:extLst>
            </p:cNvPr>
            <p:cNvSpPr txBox="1"/>
            <p:nvPr/>
          </p:nvSpPr>
          <p:spPr>
            <a:xfrm>
              <a:off x="1252980" y="2373452"/>
              <a:ext cx="2146742" cy="369332"/>
            </a:xfrm>
            <a:prstGeom prst="rect">
              <a:avLst/>
            </a:prstGeom>
            <a:noFill/>
          </p:spPr>
          <p:txBody>
            <a:bodyPr wrap="none" rtlCol="0">
              <a:spAutoFit/>
            </a:bodyPr>
            <a:lstStyle/>
            <a:p>
              <a:pPr marL="342900" indent="-342900" algn="l">
                <a:buFont typeface="Arial" panose="020B0604020202020204" pitchFamily="34" charset="0"/>
                <a:buChar char="•"/>
              </a:pPr>
              <a:r>
                <a:rPr lang="zh-CN" altLang="en-US" b="1" dirty="0">
                  <a:solidFill>
                    <a:schemeClr val="bg1"/>
                  </a:solidFill>
                  <a:latin typeface="微软雅黑 Light" panose="020B0502040204020203" pitchFamily="34" charset="-122"/>
                  <a:ea typeface="微软雅黑 Light" panose="020B0502040204020203" pitchFamily="34" charset="-122"/>
                  <a:cs typeface="+mn-ea"/>
                  <a:sym typeface="+mn-lt"/>
                </a:rPr>
                <a:t>使用中存在困惑</a:t>
              </a:r>
            </a:p>
          </p:txBody>
        </p:sp>
        <p:sp>
          <p:nvSpPr>
            <p:cNvPr id="11" name="文本框 10">
              <a:hlinkClick r:id="rId5"/>
              <a:extLst>
                <a:ext uri="{FF2B5EF4-FFF2-40B4-BE49-F238E27FC236}">
                  <a16:creationId xmlns:a16="http://schemas.microsoft.com/office/drawing/2014/main" id="{27E5C2E4-93DB-44E1-A143-110DCBE7F6C5}"/>
                </a:ext>
              </a:extLst>
            </p:cNvPr>
            <p:cNvSpPr txBox="1"/>
            <p:nvPr/>
          </p:nvSpPr>
          <p:spPr>
            <a:xfrm>
              <a:off x="1683546" y="2649701"/>
              <a:ext cx="1994457" cy="276999"/>
            </a:xfrm>
            <a:prstGeom prst="rect">
              <a:avLst/>
            </a:prstGeom>
            <a:noFill/>
          </p:spPr>
          <p:txBody>
            <a:bodyPr wrap="none" rtlCol="0">
              <a:spAutoFit/>
            </a:bodyPr>
            <a:lstStyle/>
            <a:p>
              <a:pPr algn="l"/>
              <a:r>
                <a:rPr lang="en-US" altLang="zh-CN" sz="1200" dirty="0">
                  <a:solidFill>
                    <a:schemeClr val="bg1"/>
                  </a:solidFill>
                  <a:latin typeface="微软雅黑 Light" panose="020B0502040204020203" pitchFamily="34" charset="-122"/>
                  <a:ea typeface="微软雅黑 Light" panose="020B0502040204020203" pitchFamily="34" charset="-122"/>
                  <a:cs typeface="+mn-ea"/>
                  <a:sym typeface="+mn-lt"/>
                </a:rPr>
                <a:t>       - </a:t>
              </a:r>
              <a:r>
                <a:rPr lang="zh-CN" altLang="en-US" sz="1200" dirty="0">
                  <a:solidFill>
                    <a:schemeClr val="bg1"/>
                  </a:solidFill>
                  <a:latin typeface="微软雅黑 Light" panose="020B0502040204020203" pitchFamily="34" charset="-122"/>
                  <a:ea typeface="微软雅黑 Light" panose="020B0502040204020203" pitchFamily="34" charset="-122"/>
                  <a:cs typeface="+mn-ea"/>
                  <a:sym typeface="+mn-lt"/>
                </a:rPr>
                <a:t>帮助文档、社区问答</a:t>
              </a:r>
            </a:p>
          </p:txBody>
        </p:sp>
      </p:grpSp>
      <p:grpSp>
        <p:nvGrpSpPr>
          <p:cNvPr id="12" name="组合 11">
            <a:extLst>
              <a:ext uri="{FF2B5EF4-FFF2-40B4-BE49-F238E27FC236}">
                <a16:creationId xmlns:a16="http://schemas.microsoft.com/office/drawing/2014/main" id="{046E6BE2-A6F0-4E79-9693-B936EB05C236}"/>
              </a:ext>
            </a:extLst>
          </p:cNvPr>
          <p:cNvGrpSpPr/>
          <p:nvPr/>
        </p:nvGrpSpPr>
        <p:grpSpPr>
          <a:xfrm>
            <a:off x="1252980" y="4212976"/>
            <a:ext cx="2990882" cy="553248"/>
            <a:chOff x="1252980" y="2373452"/>
            <a:chExt cx="2990882" cy="553248"/>
          </a:xfrm>
        </p:grpSpPr>
        <p:sp>
          <p:nvSpPr>
            <p:cNvPr id="13" name="文本框 12">
              <a:hlinkClick r:id="rId6"/>
              <a:extLst>
                <a:ext uri="{FF2B5EF4-FFF2-40B4-BE49-F238E27FC236}">
                  <a16:creationId xmlns:a16="http://schemas.microsoft.com/office/drawing/2014/main" id="{12E6BFED-B008-4AF2-8CE5-41C5432E2CFA}"/>
                </a:ext>
              </a:extLst>
            </p:cNvPr>
            <p:cNvSpPr txBox="1"/>
            <p:nvPr/>
          </p:nvSpPr>
          <p:spPr>
            <a:xfrm>
              <a:off x="1252980" y="2373452"/>
              <a:ext cx="2377574" cy="369332"/>
            </a:xfrm>
            <a:prstGeom prst="rect">
              <a:avLst/>
            </a:prstGeom>
            <a:noFill/>
          </p:spPr>
          <p:txBody>
            <a:bodyPr wrap="none" rtlCol="0">
              <a:spAutoFit/>
            </a:bodyPr>
            <a:lstStyle/>
            <a:p>
              <a:pPr marL="342900" indent="-342900" algn="l">
                <a:buFont typeface="Arial" panose="020B0604020202020204" pitchFamily="34" charset="0"/>
                <a:buChar char="•"/>
              </a:pPr>
              <a:r>
                <a:rPr lang="zh-CN" altLang="en-US" b="1" dirty="0">
                  <a:solidFill>
                    <a:schemeClr val="bg1"/>
                  </a:solidFill>
                  <a:latin typeface="微软雅黑 Light" panose="020B0502040204020203" pitchFamily="34" charset="-122"/>
                  <a:ea typeface="微软雅黑 Light" panose="020B0502040204020203" pitchFamily="34" charset="-122"/>
                  <a:cs typeface="+mn-ea"/>
                  <a:sym typeface="+mn-lt"/>
                </a:rPr>
                <a:t>想和小伙伴交流？</a:t>
              </a:r>
            </a:p>
          </p:txBody>
        </p:sp>
        <p:sp>
          <p:nvSpPr>
            <p:cNvPr id="14" name="文本框 13">
              <a:hlinkClick r:id="rId6"/>
              <a:extLst>
                <a:ext uri="{FF2B5EF4-FFF2-40B4-BE49-F238E27FC236}">
                  <a16:creationId xmlns:a16="http://schemas.microsoft.com/office/drawing/2014/main" id="{E478C787-F8A3-4AB8-BB3C-09549135F960}"/>
                </a:ext>
              </a:extLst>
            </p:cNvPr>
            <p:cNvSpPr txBox="1"/>
            <p:nvPr/>
          </p:nvSpPr>
          <p:spPr>
            <a:xfrm>
              <a:off x="1683546" y="2649701"/>
              <a:ext cx="2560316" cy="276999"/>
            </a:xfrm>
            <a:prstGeom prst="rect">
              <a:avLst/>
            </a:prstGeom>
            <a:noFill/>
          </p:spPr>
          <p:txBody>
            <a:bodyPr wrap="none" rtlCol="0">
              <a:spAutoFit/>
            </a:bodyPr>
            <a:lstStyle/>
            <a:p>
              <a:pPr algn="l"/>
              <a:r>
                <a:rPr lang="en-US" altLang="zh-CN" sz="1200" dirty="0">
                  <a:solidFill>
                    <a:schemeClr val="bg1"/>
                  </a:solidFill>
                  <a:latin typeface="微软雅黑 Light" panose="020B0502040204020203" pitchFamily="34" charset="-122"/>
                  <a:ea typeface="微软雅黑 Light" panose="020B0502040204020203" pitchFamily="34" charset="-122"/>
                  <a:cs typeface="+mn-ea"/>
                  <a:sym typeface="+mn-lt"/>
                </a:rPr>
                <a:t>       - </a:t>
              </a:r>
              <a:r>
                <a:rPr lang="zh-CN" altLang="en-US" sz="1200" dirty="0">
                  <a:solidFill>
                    <a:schemeClr val="bg1"/>
                  </a:solidFill>
                  <a:latin typeface="微软雅黑 Light" panose="020B0502040204020203" pitchFamily="34" charset="-122"/>
                  <a:ea typeface="微软雅黑 Light" panose="020B0502040204020203" pitchFamily="34" charset="-122"/>
                  <a:cs typeface="+mn-ea"/>
                  <a:sym typeface="+mn-lt"/>
                </a:rPr>
                <a:t>帆软社区、</a:t>
              </a:r>
              <a:r>
                <a:rPr lang="en-US" altLang="zh-CN" sz="1200" dirty="0" err="1">
                  <a:solidFill>
                    <a:schemeClr val="bg1"/>
                  </a:solidFill>
                  <a:latin typeface="微软雅黑 Light" panose="020B0502040204020203" pitchFamily="34" charset="-122"/>
                  <a:ea typeface="微软雅黑 Light" panose="020B0502040204020203" pitchFamily="34" charset="-122"/>
                  <a:cs typeface="+mn-ea"/>
                  <a:sym typeface="+mn-lt"/>
                </a:rPr>
                <a:t>FineBI</a:t>
              </a:r>
              <a:r>
                <a:rPr lang="zh-CN" altLang="en-US" sz="1200" dirty="0">
                  <a:solidFill>
                    <a:schemeClr val="bg1"/>
                  </a:solidFill>
                  <a:latin typeface="微软雅黑 Light" panose="020B0502040204020203" pitchFamily="34" charset="-122"/>
                  <a:ea typeface="微软雅黑 Light" panose="020B0502040204020203" pitchFamily="34" charset="-122"/>
                  <a:cs typeface="+mn-ea"/>
                  <a:sym typeface="+mn-lt"/>
                </a:rPr>
                <a:t>学习交流群</a:t>
              </a:r>
            </a:p>
          </p:txBody>
        </p:sp>
      </p:grpSp>
      <p:grpSp>
        <p:nvGrpSpPr>
          <p:cNvPr id="15" name="组合 14">
            <a:extLst>
              <a:ext uri="{FF2B5EF4-FFF2-40B4-BE49-F238E27FC236}">
                <a16:creationId xmlns:a16="http://schemas.microsoft.com/office/drawing/2014/main" id="{F86248A6-7BB7-4E53-BFE6-03F59B08789D}"/>
              </a:ext>
            </a:extLst>
          </p:cNvPr>
          <p:cNvGrpSpPr/>
          <p:nvPr/>
        </p:nvGrpSpPr>
        <p:grpSpPr>
          <a:xfrm>
            <a:off x="1252980" y="4950890"/>
            <a:ext cx="2375329" cy="553248"/>
            <a:chOff x="1252980" y="2373452"/>
            <a:chExt cx="2375329" cy="553248"/>
          </a:xfrm>
        </p:grpSpPr>
        <p:sp>
          <p:nvSpPr>
            <p:cNvPr id="16" name="文本框 15">
              <a:hlinkClick r:id="rId7"/>
              <a:extLst>
                <a:ext uri="{FF2B5EF4-FFF2-40B4-BE49-F238E27FC236}">
                  <a16:creationId xmlns:a16="http://schemas.microsoft.com/office/drawing/2014/main" id="{237D7994-F47B-4D3A-BC7F-7D46326C256F}"/>
                </a:ext>
              </a:extLst>
            </p:cNvPr>
            <p:cNvSpPr txBox="1"/>
            <p:nvPr/>
          </p:nvSpPr>
          <p:spPr>
            <a:xfrm>
              <a:off x="1252980" y="2373452"/>
              <a:ext cx="1685077" cy="369332"/>
            </a:xfrm>
            <a:prstGeom prst="rect">
              <a:avLst/>
            </a:prstGeom>
            <a:noFill/>
          </p:spPr>
          <p:txBody>
            <a:bodyPr wrap="none" rtlCol="0">
              <a:spAutoFit/>
            </a:bodyPr>
            <a:lstStyle/>
            <a:p>
              <a:pPr marL="342900" indent="-342900" algn="l">
                <a:buFont typeface="Arial" panose="020B0604020202020204" pitchFamily="34" charset="0"/>
                <a:buChar char="•"/>
              </a:pPr>
              <a:r>
                <a:rPr lang="zh-CN" altLang="en-US" b="1" dirty="0">
                  <a:solidFill>
                    <a:schemeClr val="bg1"/>
                  </a:solidFill>
                  <a:latin typeface="微软雅黑 Light" panose="020B0502040204020203" pitchFamily="34" charset="-122"/>
                  <a:ea typeface="微软雅黑 Light" panose="020B0502040204020203" pitchFamily="34" charset="-122"/>
                  <a:cs typeface="+mn-ea"/>
                  <a:sym typeface="+mn-lt"/>
                </a:rPr>
                <a:t>还不满足？</a:t>
              </a:r>
            </a:p>
          </p:txBody>
        </p:sp>
        <p:sp>
          <p:nvSpPr>
            <p:cNvPr id="17" name="文本框 16">
              <a:hlinkClick r:id="rId7"/>
              <a:extLst>
                <a:ext uri="{FF2B5EF4-FFF2-40B4-BE49-F238E27FC236}">
                  <a16:creationId xmlns:a16="http://schemas.microsoft.com/office/drawing/2014/main" id="{EFD73C52-3206-43E0-9319-AAB734CDC9C6}"/>
                </a:ext>
              </a:extLst>
            </p:cNvPr>
            <p:cNvSpPr txBox="1"/>
            <p:nvPr/>
          </p:nvSpPr>
          <p:spPr>
            <a:xfrm>
              <a:off x="1683546" y="2649701"/>
              <a:ext cx="1944763" cy="276999"/>
            </a:xfrm>
            <a:prstGeom prst="rect">
              <a:avLst/>
            </a:prstGeom>
            <a:noFill/>
          </p:spPr>
          <p:txBody>
            <a:bodyPr wrap="none" rtlCol="0">
              <a:spAutoFit/>
            </a:bodyPr>
            <a:lstStyle/>
            <a:p>
              <a:r>
                <a:rPr lang="en-US" altLang="zh-CN" sz="1200" dirty="0">
                  <a:solidFill>
                    <a:schemeClr val="bg1"/>
                  </a:solidFill>
                  <a:latin typeface="微软雅黑 Light" panose="020B0502040204020203" pitchFamily="34" charset="-122"/>
                  <a:ea typeface="微软雅黑 Light" panose="020B0502040204020203" pitchFamily="34" charset="-122"/>
                  <a:cs typeface="+mn-ea"/>
                  <a:sym typeface="+mn-lt"/>
                </a:rPr>
                <a:t>       - </a:t>
              </a:r>
              <a:r>
                <a:rPr lang="en-US" altLang="zh-CN" sz="1200" dirty="0" err="1">
                  <a:solidFill>
                    <a:schemeClr val="bg1"/>
                  </a:solidFill>
                  <a:latin typeface="微软雅黑 Light" panose="020B0502040204020203" pitchFamily="34" charset="-122"/>
                  <a:ea typeface="微软雅黑 Light" panose="020B0502040204020203" pitchFamily="34" charset="-122"/>
                  <a:cs typeface="+mn-ea"/>
                  <a:sym typeface="+mn-lt"/>
                </a:rPr>
                <a:t>FineBI</a:t>
              </a:r>
              <a:r>
                <a:rPr lang="zh-CN" altLang="en-US" sz="1200" dirty="0">
                  <a:solidFill>
                    <a:schemeClr val="bg1"/>
                  </a:solidFill>
                  <a:latin typeface="微软雅黑 Light" panose="020B0502040204020203" pitchFamily="34" charset="-122"/>
                  <a:ea typeface="微软雅黑 Light" panose="020B0502040204020203" pitchFamily="34" charset="-122"/>
                  <a:cs typeface="+mn-ea"/>
                  <a:sym typeface="+mn-lt"/>
                </a:rPr>
                <a:t>工程师培训班</a:t>
              </a:r>
            </a:p>
          </p:txBody>
        </p:sp>
      </p:grpSp>
      <p:grpSp>
        <p:nvGrpSpPr>
          <p:cNvPr id="18" name="组合 17">
            <a:extLst>
              <a:ext uri="{FF2B5EF4-FFF2-40B4-BE49-F238E27FC236}">
                <a16:creationId xmlns:a16="http://schemas.microsoft.com/office/drawing/2014/main" id="{B120B769-1C87-4BE4-8C0E-C0D1A19135FE}"/>
              </a:ext>
            </a:extLst>
          </p:cNvPr>
          <p:cNvGrpSpPr/>
          <p:nvPr/>
        </p:nvGrpSpPr>
        <p:grpSpPr>
          <a:xfrm>
            <a:off x="1252980" y="2058518"/>
            <a:ext cx="2990882" cy="557712"/>
            <a:chOff x="1252980" y="2373452"/>
            <a:chExt cx="2990882" cy="557712"/>
          </a:xfrm>
        </p:grpSpPr>
        <p:sp>
          <p:nvSpPr>
            <p:cNvPr id="19" name="文本框 18">
              <a:hlinkClick r:id="rId8"/>
              <a:extLst>
                <a:ext uri="{FF2B5EF4-FFF2-40B4-BE49-F238E27FC236}">
                  <a16:creationId xmlns:a16="http://schemas.microsoft.com/office/drawing/2014/main" id="{77867D28-0CBE-4519-B87F-3E47189D1D34}"/>
                </a:ext>
              </a:extLst>
            </p:cNvPr>
            <p:cNvSpPr txBox="1"/>
            <p:nvPr/>
          </p:nvSpPr>
          <p:spPr>
            <a:xfrm>
              <a:off x="1252980" y="2373452"/>
              <a:ext cx="2377574" cy="369332"/>
            </a:xfrm>
            <a:prstGeom prst="rect">
              <a:avLst/>
            </a:prstGeom>
            <a:noFill/>
          </p:spPr>
          <p:txBody>
            <a:bodyPr wrap="none" rtlCol="0">
              <a:spAutoFit/>
            </a:bodyPr>
            <a:lstStyle/>
            <a:p>
              <a:pPr marL="342900" indent="-342900" algn="l">
                <a:buFont typeface="Arial" panose="020B0604020202020204" pitchFamily="34" charset="0"/>
                <a:buChar char="•"/>
              </a:pPr>
              <a:r>
                <a:rPr lang="zh-CN" altLang="en-US" b="1" dirty="0">
                  <a:solidFill>
                    <a:schemeClr val="bg1"/>
                  </a:solidFill>
                  <a:latin typeface="微软雅黑 Light" panose="020B0502040204020203" pitchFamily="34" charset="-122"/>
                  <a:ea typeface="微软雅黑 Light" panose="020B0502040204020203" pitchFamily="34" charset="-122"/>
                  <a:cs typeface="+mn-ea"/>
                  <a:sym typeface="+mn-lt"/>
                </a:rPr>
                <a:t>初次接触要入门？</a:t>
              </a:r>
            </a:p>
          </p:txBody>
        </p:sp>
        <p:sp>
          <p:nvSpPr>
            <p:cNvPr id="20" name="文本框 19">
              <a:hlinkClick r:id="rId8"/>
              <a:extLst>
                <a:ext uri="{FF2B5EF4-FFF2-40B4-BE49-F238E27FC236}">
                  <a16:creationId xmlns:a16="http://schemas.microsoft.com/office/drawing/2014/main" id="{19127513-17CD-49C7-87D7-482DD99756F1}"/>
                </a:ext>
              </a:extLst>
            </p:cNvPr>
            <p:cNvSpPr txBox="1"/>
            <p:nvPr/>
          </p:nvSpPr>
          <p:spPr>
            <a:xfrm>
              <a:off x="1683546" y="2654165"/>
              <a:ext cx="2560316" cy="276999"/>
            </a:xfrm>
            <a:prstGeom prst="rect">
              <a:avLst/>
            </a:prstGeom>
            <a:noFill/>
          </p:spPr>
          <p:txBody>
            <a:bodyPr wrap="none" rtlCol="0">
              <a:spAutoFit/>
            </a:bodyPr>
            <a:lstStyle/>
            <a:p>
              <a:pPr algn="l"/>
              <a:r>
                <a:rPr lang="en-US" altLang="zh-CN" sz="1200" dirty="0">
                  <a:solidFill>
                    <a:schemeClr val="bg1"/>
                  </a:solidFill>
                  <a:latin typeface="微软雅黑 Light" panose="020B0502040204020203" pitchFamily="34" charset="-122"/>
                  <a:ea typeface="微软雅黑 Light" panose="020B0502040204020203" pitchFamily="34" charset="-122"/>
                  <a:cs typeface="+mn-ea"/>
                  <a:sym typeface="+mn-lt"/>
                </a:rPr>
                <a:t>       - </a:t>
              </a:r>
              <a:r>
                <a:rPr lang="en-US" altLang="zh-CN" sz="1200" dirty="0" err="1">
                  <a:solidFill>
                    <a:schemeClr val="bg1"/>
                  </a:solidFill>
                  <a:latin typeface="微软雅黑 Light" panose="020B0502040204020203" pitchFamily="34" charset="-122"/>
                  <a:ea typeface="微软雅黑 Light" panose="020B0502040204020203" pitchFamily="34" charset="-122"/>
                  <a:cs typeface="+mn-ea"/>
                  <a:sym typeface="+mn-lt"/>
                </a:rPr>
                <a:t>FineBI</a:t>
              </a:r>
              <a:r>
                <a:rPr lang="zh-CN" altLang="en-US" sz="1200" dirty="0">
                  <a:solidFill>
                    <a:schemeClr val="bg1"/>
                  </a:solidFill>
                  <a:latin typeface="微软雅黑 Light" panose="020B0502040204020203" pitchFamily="34" charset="-122"/>
                  <a:ea typeface="微软雅黑 Light" panose="020B0502040204020203" pitchFamily="34" charset="-122"/>
                  <a:cs typeface="+mn-ea"/>
                  <a:sym typeface="+mn-lt"/>
                </a:rPr>
                <a:t>入门指南、学习计划表</a:t>
              </a:r>
            </a:p>
          </p:txBody>
        </p:sp>
      </p:grpSp>
      <p:pic>
        <p:nvPicPr>
          <p:cNvPr id="21" name="图片 20">
            <a:extLst>
              <a:ext uri="{FF2B5EF4-FFF2-40B4-BE49-F238E27FC236}">
                <a16:creationId xmlns:a16="http://schemas.microsoft.com/office/drawing/2014/main" id="{BABCBC78-E852-48AB-86E6-D4E88AC596D9}"/>
              </a:ext>
            </a:extLst>
          </p:cNvPr>
          <p:cNvPicPr>
            <a:picLocks noChangeAspect="1"/>
          </p:cNvPicPr>
          <p:nvPr/>
        </p:nvPicPr>
        <p:blipFill>
          <a:blip r:embed="rId9"/>
          <a:stretch>
            <a:fillRect/>
          </a:stretch>
        </p:blipFill>
        <p:spPr>
          <a:xfrm>
            <a:off x="5877954" y="2208387"/>
            <a:ext cx="5836944" cy="3632493"/>
          </a:xfrm>
          <a:prstGeom prst="rect">
            <a:avLst/>
          </a:prstGeom>
        </p:spPr>
      </p:pic>
      <p:pic>
        <p:nvPicPr>
          <p:cNvPr id="23" name="图片 22">
            <a:extLst>
              <a:ext uri="{FF2B5EF4-FFF2-40B4-BE49-F238E27FC236}">
                <a16:creationId xmlns:a16="http://schemas.microsoft.com/office/drawing/2014/main" id="{805F30D4-85CC-406F-A6BE-2C313D684480}"/>
              </a:ext>
            </a:extLst>
          </p:cNvPr>
          <p:cNvPicPr>
            <a:picLocks noChangeAspect="1"/>
          </p:cNvPicPr>
          <p:nvPr/>
        </p:nvPicPr>
        <p:blipFill>
          <a:blip r:embed="rId10"/>
          <a:stretch>
            <a:fillRect/>
          </a:stretch>
        </p:blipFill>
        <p:spPr>
          <a:xfrm>
            <a:off x="5841810" y="2208387"/>
            <a:ext cx="5991175" cy="3632493"/>
          </a:xfrm>
          <a:prstGeom prst="rect">
            <a:avLst/>
          </a:prstGeom>
        </p:spPr>
      </p:pic>
      <p:pic>
        <p:nvPicPr>
          <p:cNvPr id="25" name="图片 24">
            <a:extLst>
              <a:ext uri="{FF2B5EF4-FFF2-40B4-BE49-F238E27FC236}">
                <a16:creationId xmlns:a16="http://schemas.microsoft.com/office/drawing/2014/main" id="{EA0797B8-14F4-4C07-94BC-60D23E571477}"/>
              </a:ext>
            </a:extLst>
          </p:cNvPr>
          <p:cNvPicPr>
            <a:picLocks noChangeAspect="1"/>
          </p:cNvPicPr>
          <p:nvPr/>
        </p:nvPicPr>
        <p:blipFill>
          <a:blip r:embed="rId11"/>
          <a:stretch>
            <a:fillRect/>
          </a:stretch>
        </p:blipFill>
        <p:spPr>
          <a:xfrm>
            <a:off x="5839565" y="2183265"/>
            <a:ext cx="5991175" cy="3657615"/>
          </a:xfrm>
          <a:prstGeom prst="rect">
            <a:avLst/>
          </a:prstGeom>
        </p:spPr>
      </p:pic>
      <p:pic>
        <p:nvPicPr>
          <p:cNvPr id="24" name="图片 23">
            <a:extLst>
              <a:ext uri="{FF2B5EF4-FFF2-40B4-BE49-F238E27FC236}">
                <a16:creationId xmlns:a16="http://schemas.microsoft.com/office/drawing/2014/main" id="{54AC36D7-818C-4D8D-86B7-2871B0A10B50}"/>
              </a:ext>
            </a:extLst>
          </p:cNvPr>
          <p:cNvPicPr>
            <a:picLocks noChangeAspect="1"/>
          </p:cNvPicPr>
          <p:nvPr/>
        </p:nvPicPr>
        <p:blipFill>
          <a:blip r:embed="rId12"/>
          <a:stretch>
            <a:fillRect/>
          </a:stretch>
        </p:blipFill>
        <p:spPr>
          <a:xfrm>
            <a:off x="5838817" y="2180565"/>
            <a:ext cx="5991923" cy="3660315"/>
          </a:xfrm>
          <a:prstGeom prst="rect">
            <a:avLst/>
          </a:prstGeom>
        </p:spPr>
      </p:pic>
      <p:grpSp>
        <p:nvGrpSpPr>
          <p:cNvPr id="26" name="组合 25">
            <a:extLst>
              <a:ext uri="{FF2B5EF4-FFF2-40B4-BE49-F238E27FC236}">
                <a16:creationId xmlns:a16="http://schemas.microsoft.com/office/drawing/2014/main" id="{4918DB43-A6CA-425E-905E-0CD7400301BC}"/>
              </a:ext>
            </a:extLst>
          </p:cNvPr>
          <p:cNvGrpSpPr/>
          <p:nvPr/>
        </p:nvGrpSpPr>
        <p:grpSpPr>
          <a:xfrm>
            <a:off x="5838817" y="1938080"/>
            <a:ext cx="5992297" cy="3973944"/>
            <a:chOff x="5839565" y="1866936"/>
            <a:chExt cx="5992297" cy="3973944"/>
          </a:xfrm>
        </p:grpSpPr>
        <p:pic>
          <p:nvPicPr>
            <p:cNvPr id="3" name="图片 2">
              <a:extLst>
                <a:ext uri="{FF2B5EF4-FFF2-40B4-BE49-F238E27FC236}">
                  <a16:creationId xmlns:a16="http://schemas.microsoft.com/office/drawing/2014/main" id="{648C128F-6046-4705-8422-215F8B62BC62}"/>
                </a:ext>
              </a:extLst>
            </p:cNvPr>
            <p:cNvPicPr>
              <a:picLocks noChangeAspect="1"/>
            </p:cNvPicPr>
            <p:nvPr/>
          </p:nvPicPr>
          <p:blipFill>
            <a:blip r:embed="rId13"/>
            <a:stretch>
              <a:fillRect/>
            </a:stretch>
          </p:blipFill>
          <p:spPr>
            <a:xfrm>
              <a:off x="5839565" y="1866936"/>
              <a:ext cx="5991175" cy="3973944"/>
            </a:xfrm>
            <a:prstGeom prst="rect">
              <a:avLst/>
            </a:prstGeom>
          </p:spPr>
        </p:pic>
        <p:pic>
          <p:nvPicPr>
            <p:cNvPr id="27" name="图片 26">
              <a:extLst>
                <a:ext uri="{FF2B5EF4-FFF2-40B4-BE49-F238E27FC236}">
                  <a16:creationId xmlns:a16="http://schemas.microsoft.com/office/drawing/2014/main" id="{7B05C08E-BF27-4260-A5CF-6A34CBB8C885}"/>
                </a:ext>
              </a:extLst>
            </p:cNvPr>
            <p:cNvPicPr>
              <a:picLocks noChangeAspect="1"/>
            </p:cNvPicPr>
            <p:nvPr/>
          </p:nvPicPr>
          <p:blipFill>
            <a:blip r:embed="rId14"/>
            <a:stretch>
              <a:fillRect/>
            </a:stretch>
          </p:blipFill>
          <p:spPr>
            <a:xfrm>
              <a:off x="10741991" y="1866936"/>
              <a:ext cx="1089871" cy="1080635"/>
            </a:xfrm>
            <a:prstGeom prst="rect">
              <a:avLst/>
            </a:prstGeom>
          </p:spPr>
        </p:pic>
      </p:grpSp>
    </p:spTree>
    <p:extLst>
      <p:ext uri="{BB962C8B-B14F-4D97-AF65-F5344CB8AC3E}">
        <p14:creationId xmlns:p14="http://schemas.microsoft.com/office/powerpoint/2010/main" val="1708806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id="{4201892D-EE54-4783-81D0-086674F4CCBC}"/>
              </a:ext>
            </a:extLst>
          </p:cNvPr>
          <p:cNvSpPr txBox="1"/>
          <p:nvPr/>
        </p:nvSpPr>
        <p:spPr>
          <a:xfrm>
            <a:off x="1252980" y="2058518"/>
            <a:ext cx="2943434" cy="369332"/>
          </a:xfrm>
          <a:prstGeom prst="rect">
            <a:avLst/>
          </a:prstGeom>
          <a:noFill/>
        </p:spPr>
        <p:txBody>
          <a:bodyPr wrap="none" rtlCol="0">
            <a:spAutoFit/>
          </a:bodyPr>
          <a:lstStyle/>
          <a:p>
            <a:pPr marL="342900" indent="-342900" algn="l">
              <a:buFont typeface="Arial" panose="020B0604020202020204" pitchFamily="34" charset="0"/>
              <a:buChar char="•"/>
            </a:pPr>
            <a:r>
              <a:rPr lang="en-US" altLang="zh-CN" b="1" dirty="0">
                <a:solidFill>
                  <a:schemeClr val="bg1"/>
                </a:solidFill>
                <a:latin typeface="微软雅黑 Light" panose="020B0502040204020203" pitchFamily="34" charset="-122"/>
                <a:ea typeface="微软雅黑 Light" panose="020B0502040204020203" pitchFamily="34" charset="-122"/>
                <a:cs typeface="+mn-ea"/>
                <a:sym typeface="+mn-lt"/>
              </a:rPr>
              <a:t>BI</a:t>
            </a:r>
            <a:r>
              <a:rPr lang="zh-CN" altLang="en-US" b="1" dirty="0">
                <a:solidFill>
                  <a:schemeClr val="bg1"/>
                </a:solidFill>
                <a:latin typeface="微软雅黑 Light" panose="020B0502040204020203" pitchFamily="34" charset="-122"/>
                <a:ea typeface="微软雅黑 Light" panose="020B0502040204020203" pitchFamily="34" charset="-122"/>
                <a:cs typeface="+mn-ea"/>
                <a:sym typeface="+mn-lt"/>
              </a:rPr>
              <a:t>工程师入门群</a:t>
            </a:r>
            <a:r>
              <a:rPr lang="en-US" altLang="zh-CN" b="1" dirty="0">
                <a:solidFill>
                  <a:schemeClr val="bg1"/>
                </a:solidFill>
                <a:latin typeface="微软雅黑 Light" panose="020B0502040204020203" pitchFamily="34" charset="-122"/>
                <a:ea typeface="微软雅黑 Light" panose="020B0502040204020203" pitchFamily="34" charset="-122"/>
                <a:cs typeface="+mn-ea"/>
                <a:sym typeface="+mn-lt"/>
              </a:rPr>
              <a:t>(</a:t>
            </a:r>
            <a:r>
              <a:rPr lang="zh-CN" altLang="en-US" b="1" dirty="0">
                <a:solidFill>
                  <a:schemeClr val="bg1"/>
                </a:solidFill>
                <a:latin typeface="微软雅黑 Light" panose="020B0502040204020203" pitchFamily="34" charset="-122"/>
                <a:ea typeface="微软雅黑 Light" panose="020B0502040204020203" pitchFamily="34" charset="-122"/>
                <a:cs typeface="+mn-ea"/>
                <a:sym typeface="+mn-lt"/>
              </a:rPr>
              <a:t>第四期</a:t>
            </a:r>
            <a:r>
              <a:rPr lang="en-US" altLang="zh-CN" b="1" dirty="0">
                <a:solidFill>
                  <a:schemeClr val="bg1"/>
                </a:solidFill>
                <a:latin typeface="微软雅黑 Light" panose="020B0502040204020203" pitchFamily="34" charset="-122"/>
                <a:ea typeface="微软雅黑 Light" panose="020B0502040204020203" pitchFamily="34" charset="-122"/>
                <a:cs typeface="+mn-ea"/>
                <a:sym typeface="+mn-lt"/>
              </a:rPr>
              <a:t>)</a:t>
            </a:r>
            <a:endParaRPr lang="zh-CN" altLang="en-US" b="1"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sp>
        <p:nvSpPr>
          <p:cNvPr id="46" name="文本框 45">
            <a:extLst>
              <a:ext uri="{FF2B5EF4-FFF2-40B4-BE49-F238E27FC236}">
                <a16:creationId xmlns:a16="http://schemas.microsoft.com/office/drawing/2014/main" id="{79680A8D-74C7-4DD3-BFBF-EEF5599D918C}"/>
              </a:ext>
            </a:extLst>
          </p:cNvPr>
          <p:cNvSpPr txBox="1"/>
          <p:nvPr/>
        </p:nvSpPr>
        <p:spPr>
          <a:xfrm>
            <a:off x="1252980" y="614596"/>
            <a:ext cx="3318537" cy="646331"/>
          </a:xfrm>
          <a:prstGeom prst="rect">
            <a:avLst/>
          </a:prstGeom>
          <a:noFill/>
        </p:spPr>
        <p:txBody>
          <a:bodyPr wrap="none" rtlCol="0">
            <a:spAutoFit/>
          </a:bodyPr>
          <a:lstStyle/>
          <a:p>
            <a:r>
              <a:rPr lang="en-US" altLang="zh-CN" sz="3600" b="1" dirty="0">
                <a:solidFill>
                  <a:schemeClr val="bg1"/>
                </a:solidFill>
                <a:latin typeface="微软雅黑 Light" panose="020B0502040204020203" pitchFamily="34" charset="-122"/>
                <a:ea typeface="微软雅黑 Light" panose="020B0502040204020203" pitchFamily="34" charset="-122"/>
                <a:cs typeface="+mn-ea"/>
                <a:sym typeface="+mn-lt"/>
              </a:rPr>
              <a:t>WeChat Group</a:t>
            </a:r>
            <a:endParaRPr lang="zh-CN" altLang="en-US" sz="3600" b="1"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cxnSp>
        <p:nvCxnSpPr>
          <p:cNvPr id="47" name="直接连接符 46">
            <a:extLst>
              <a:ext uri="{FF2B5EF4-FFF2-40B4-BE49-F238E27FC236}">
                <a16:creationId xmlns:a16="http://schemas.microsoft.com/office/drawing/2014/main" id="{8B8176DE-493E-44B0-8CBE-A44020F8FEA5}"/>
              </a:ext>
            </a:extLst>
          </p:cNvPr>
          <p:cNvCxnSpPr/>
          <p:nvPr/>
        </p:nvCxnSpPr>
        <p:spPr>
          <a:xfrm>
            <a:off x="1363919" y="1693888"/>
            <a:ext cx="43975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a:extLst>
              <a:ext uri="{FF2B5EF4-FFF2-40B4-BE49-F238E27FC236}">
                <a16:creationId xmlns:a16="http://schemas.microsoft.com/office/drawing/2014/main" id="{66268CEB-87CD-4EC6-9AB0-0639EC762671}"/>
              </a:ext>
            </a:extLst>
          </p:cNvPr>
          <p:cNvPicPr>
            <a:picLocks noChangeAspect="1"/>
          </p:cNvPicPr>
          <p:nvPr/>
        </p:nvPicPr>
        <p:blipFill>
          <a:blip r:embed="rId3"/>
          <a:stretch>
            <a:fillRect/>
          </a:stretch>
        </p:blipFill>
        <p:spPr>
          <a:xfrm>
            <a:off x="1363919" y="2792478"/>
            <a:ext cx="2696353" cy="2642155"/>
          </a:xfrm>
          <a:prstGeom prst="rect">
            <a:avLst/>
          </a:prstGeom>
        </p:spPr>
      </p:pic>
      <p:sp>
        <p:nvSpPr>
          <p:cNvPr id="3" name="矩形 2">
            <a:extLst>
              <a:ext uri="{FF2B5EF4-FFF2-40B4-BE49-F238E27FC236}">
                <a16:creationId xmlns:a16="http://schemas.microsoft.com/office/drawing/2014/main" id="{79B8AF00-44ED-4A36-8ABC-A6A0FE0C6CAD}"/>
              </a:ext>
            </a:extLst>
          </p:cNvPr>
          <p:cNvSpPr/>
          <p:nvPr/>
        </p:nvSpPr>
        <p:spPr>
          <a:xfrm>
            <a:off x="6979640" y="776533"/>
            <a:ext cx="3959380" cy="5632311"/>
          </a:xfrm>
          <a:prstGeom prst="rect">
            <a:avLst/>
          </a:prstGeom>
        </p:spPr>
        <p:txBody>
          <a:bodyPr wrap="square">
            <a:spAutoFit/>
          </a:bodyPr>
          <a:lstStyle/>
          <a:p>
            <a:pPr algn="just">
              <a:spcAft>
                <a:spcPts val="0"/>
              </a:spcAft>
            </a:pPr>
            <a:r>
              <a:rPr lang="en-US"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1</a:t>
            </a:r>
            <a:r>
              <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、本节课程讲解的财务分析内容，只是一个入门的课程，在我们的</a:t>
            </a:r>
            <a:r>
              <a:rPr lang="en-US" altLang="zh-CN" kern="100" dirty="0" err="1">
                <a:solidFill>
                  <a:schemeClr val="bg1"/>
                </a:solidFill>
                <a:latin typeface="等线" panose="02010600030101010101" pitchFamily="2" charset="-122"/>
                <a:ea typeface="等线" panose="02010600030101010101" pitchFamily="2" charset="-122"/>
                <a:cs typeface="Times New Roman" panose="02020603050405020304" pitchFamily="18" charset="0"/>
              </a:rPr>
              <a:t>FineBI</a:t>
            </a:r>
            <a:r>
              <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工程师培训班中都会有更深刻全面的讲解，</a:t>
            </a:r>
          </a:p>
          <a:p>
            <a:pPr algn="just">
              <a:spcAft>
                <a:spcPts val="0"/>
              </a:spcAft>
            </a:pPr>
            <a:r>
              <a:rPr lang="en-US"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 </a:t>
            </a:r>
            <a:endPar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2</a:t>
            </a:r>
            <a:r>
              <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、本月的</a:t>
            </a:r>
            <a:r>
              <a:rPr lang="en-US"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BI</a:t>
            </a:r>
            <a:r>
              <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学习班</a:t>
            </a:r>
            <a:r>
              <a:rPr lang="en-US"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6</a:t>
            </a:r>
            <a:r>
              <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月</a:t>
            </a:r>
            <a:r>
              <a:rPr lang="en-US"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24</a:t>
            </a:r>
            <a:r>
              <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日已经开班，老师特地给大家争取到了插班名额，报名通道将在直播结束后就开启（</a:t>
            </a:r>
            <a:r>
              <a:rPr lang="en-US"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http://bbs.fanruan.com/thread-123471-1-1.html</a:t>
            </a:r>
            <a:r>
              <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），报名截止到本周五晚</a:t>
            </a:r>
            <a:r>
              <a:rPr lang="en-US"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5</a:t>
            </a:r>
            <a:r>
              <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点，有任何课程问题可咨询课程班主任</a:t>
            </a:r>
            <a:r>
              <a:rPr lang="en-US" altLang="zh-CN" kern="100" dirty="0" err="1">
                <a:solidFill>
                  <a:schemeClr val="bg1"/>
                </a:solidFill>
                <a:latin typeface="等线" panose="02010600030101010101" pitchFamily="2" charset="-122"/>
                <a:ea typeface="等线" panose="02010600030101010101" pitchFamily="2" charset="-122"/>
                <a:cs typeface="Times New Roman" panose="02020603050405020304" pitchFamily="18" charset="0"/>
              </a:rPr>
              <a:t>suri</a:t>
            </a:r>
            <a:endPar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 </a:t>
            </a:r>
            <a:endPar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en-US"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3</a:t>
            </a:r>
            <a:r>
              <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、由于</a:t>
            </a:r>
            <a:r>
              <a:rPr lang="en-US"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BI</a:t>
            </a:r>
            <a:r>
              <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学习班是非常系统全面的学习，插班的同学可能会有一定压力，如果时间紧的同学也可以考虑下一期（预计</a:t>
            </a:r>
            <a:r>
              <a:rPr lang="en-US"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8</a:t>
            </a:r>
            <a:r>
              <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rPr>
              <a:t>月中旬），填写表单将享受早鸟优惠报名价格：</a:t>
            </a:r>
            <a:r>
              <a:rPr lang="en-US" altLang="zh-CN" u="sng" kern="100" dirty="0">
                <a:solidFill>
                  <a:schemeClr val="bg1"/>
                </a:solidFill>
                <a:latin typeface="等线" panose="02010600030101010101" pitchFamily="2" charset="-122"/>
                <a:ea typeface="等线" panose="02010600030101010101" pitchFamily="2" charset="-122"/>
                <a:cs typeface="Times New Roman" panose="02020603050405020304" pitchFamily="18" charset="0"/>
                <a:hlinkClick r:id="rId4">
                  <a:extLst>
                    <a:ext uri="{A12FA001-AC4F-418D-AE19-62706E023703}">
                      <ahyp:hlinkClr xmlns:ahyp="http://schemas.microsoft.com/office/drawing/2018/hyperlinkcolor" val="tx"/>
                    </a:ext>
                  </a:extLst>
                </a:hlinkClick>
              </a:rPr>
              <a:t>https://szuclqj9kp.jiandaoyun.com/f/5d13289307c31f6edeae358b</a:t>
            </a:r>
            <a:endParaRPr lang="zh-CN" altLang="zh-CN" kern="100" dirty="0">
              <a:solidFill>
                <a:schemeClr val="bg1"/>
              </a:solidFill>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95692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10945" y="2475230"/>
            <a:ext cx="5435601" cy="405130"/>
            <a:chOff x="549693" y="2524924"/>
            <a:chExt cx="4553362" cy="295839"/>
          </a:xfrm>
        </p:grpSpPr>
        <p:sp>
          <p:nvSpPr>
            <p:cNvPr id="4" name="文本框 3"/>
            <p:cNvSpPr txBox="1"/>
            <p:nvPr/>
          </p:nvSpPr>
          <p:spPr>
            <a:xfrm>
              <a:off x="549693" y="2524924"/>
              <a:ext cx="851535" cy="291203"/>
            </a:xfrm>
            <a:prstGeom prst="rect">
              <a:avLst/>
            </a:prstGeom>
            <a:noFill/>
          </p:spPr>
          <p:txBody>
            <a:bodyPr wrap="square" rtlCol="0">
              <a:spAutoFit/>
            </a:bodyPr>
            <a:lstStyle/>
            <a:p>
              <a:r>
                <a:rPr lang="en-US" altLang="zh-CN" sz="2000" b="1" dirty="0">
                  <a:solidFill>
                    <a:schemeClr val="bg1"/>
                  </a:solidFill>
                  <a:cs typeface="+mn-ea"/>
                  <a:sym typeface="+mn-lt"/>
                </a:rPr>
                <a:t>Sec 01</a:t>
              </a:r>
            </a:p>
          </p:txBody>
        </p:sp>
        <p:sp>
          <p:nvSpPr>
            <p:cNvPr id="5" name="文本框 4"/>
            <p:cNvSpPr txBox="1"/>
            <p:nvPr/>
          </p:nvSpPr>
          <p:spPr>
            <a:xfrm>
              <a:off x="2126175" y="2531416"/>
              <a:ext cx="2976880" cy="289347"/>
            </a:xfrm>
            <a:prstGeom prst="rect">
              <a:avLst/>
            </a:prstGeom>
            <a:noFill/>
          </p:spPr>
          <p:txBody>
            <a:bodyPr wrap="square" rtlCol="0">
              <a:spAutoFit/>
            </a:bodyPr>
            <a:lstStyle/>
            <a:p>
              <a:pPr algn="l"/>
              <a:r>
                <a:rPr lang="zh-CN" sz="2000" dirty="0">
                  <a:solidFill>
                    <a:schemeClr val="bg1"/>
                  </a:solidFill>
                  <a:cs typeface="+mn-ea"/>
                  <a:sym typeface="+mn-lt"/>
                </a:rPr>
                <a:t>财务背景知识</a:t>
              </a:r>
            </a:p>
          </p:txBody>
        </p:sp>
      </p:grpSp>
      <p:grpSp>
        <p:nvGrpSpPr>
          <p:cNvPr id="7" name="组合 6"/>
          <p:cNvGrpSpPr/>
          <p:nvPr/>
        </p:nvGrpSpPr>
        <p:grpSpPr>
          <a:xfrm>
            <a:off x="1210945" y="3602991"/>
            <a:ext cx="5797550" cy="398780"/>
            <a:chOff x="549693" y="2524924"/>
            <a:chExt cx="5438933" cy="291666"/>
          </a:xfrm>
        </p:grpSpPr>
        <p:sp>
          <p:nvSpPr>
            <p:cNvPr id="8" name="文本框 7"/>
            <p:cNvSpPr txBox="1"/>
            <p:nvPr/>
          </p:nvSpPr>
          <p:spPr>
            <a:xfrm>
              <a:off x="549693" y="2524924"/>
              <a:ext cx="851535" cy="291666"/>
            </a:xfrm>
            <a:prstGeom prst="rect">
              <a:avLst/>
            </a:prstGeom>
            <a:noFill/>
          </p:spPr>
          <p:txBody>
            <a:bodyPr wrap="square" rtlCol="0">
              <a:spAutoFit/>
            </a:bodyPr>
            <a:lstStyle/>
            <a:p>
              <a:r>
                <a:rPr lang="en-US" altLang="zh-CN" sz="2000" b="1" dirty="0">
                  <a:solidFill>
                    <a:schemeClr val="bg1"/>
                  </a:solidFill>
                  <a:cs typeface="+mn-ea"/>
                  <a:sym typeface="+mn-lt"/>
                </a:rPr>
                <a:t>Sec 02</a:t>
              </a:r>
            </a:p>
          </p:txBody>
        </p:sp>
        <p:sp>
          <p:nvSpPr>
            <p:cNvPr id="9" name="文本框 8"/>
            <p:cNvSpPr txBox="1"/>
            <p:nvPr/>
          </p:nvSpPr>
          <p:spPr>
            <a:xfrm>
              <a:off x="2301181" y="2524924"/>
              <a:ext cx="3687445" cy="291666"/>
            </a:xfrm>
            <a:prstGeom prst="rect">
              <a:avLst/>
            </a:prstGeom>
            <a:noFill/>
          </p:spPr>
          <p:txBody>
            <a:bodyPr wrap="square" rtlCol="0">
              <a:spAutoFit/>
            </a:bodyPr>
            <a:lstStyle/>
            <a:p>
              <a:pPr algn="l"/>
              <a:r>
                <a:rPr lang="zh-CN" altLang="en-US" sz="2000" dirty="0">
                  <a:solidFill>
                    <a:schemeClr val="bg1"/>
                  </a:solidFill>
                  <a:cs typeface="+mn-ea"/>
                  <a:sym typeface="+mn-lt"/>
                </a:rPr>
                <a:t>财务数据准备&amp;&amp;关联建模</a:t>
              </a:r>
            </a:p>
          </p:txBody>
        </p:sp>
      </p:grpSp>
      <p:grpSp>
        <p:nvGrpSpPr>
          <p:cNvPr id="11" name="组合 10"/>
          <p:cNvGrpSpPr/>
          <p:nvPr/>
        </p:nvGrpSpPr>
        <p:grpSpPr>
          <a:xfrm>
            <a:off x="1210945" y="4681221"/>
            <a:ext cx="5637529" cy="398780"/>
            <a:chOff x="549693" y="2524924"/>
            <a:chExt cx="4722871" cy="291202"/>
          </a:xfrm>
        </p:grpSpPr>
        <p:sp>
          <p:nvSpPr>
            <p:cNvPr id="12" name="文本框 11"/>
            <p:cNvSpPr txBox="1"/>
            <p:nvPr/>
          </p:nvSpPr>
          <p:spPr>
            <a:xfrm>
              <a:off x="549693" y="2524924"/>
              <a:ext cx="851535" cy="291202"/>
            </a:xfrm>
            <a:prstGeom prst="rect">
              <a:avLst/>
            </a:prstGeom>
            <a:noFill/>
          </p:spPr>
          <p:txBody>
            <a:bodyPr wrap="square" rtlCol="0">
              <a:spAutoFit/>
            </a:bodyPr>
            <a:lstStyle/>
            <a:p>
              <a:r>
                <a:rPr lang="en-US" altLang="zh-CN" sz="2000" b="1" dirty="0">
                  <a:solidFill>
                    <a:schemeClr val="bg1"/>
                  </a:solidFill>
                  <a:cs typeface="+mn-ea"/>
                  <a:sym typeface="+mn-lt"/>
                </a:rPr>
                <a:t>Sec 03</a:t>
              </a:r>
            </a:p>
          </p:txBody>
        </p:sp>
        <p:sp>
          <p:nvSpPr>
            <p:cNvPr id="13" name="文本框 12"/>
            <p:cNvSpPr txBox="1"/>
            <p:nvPr/>
          </p:nvSpPr>
          <p:spPr>
            <a:xfrm>
              <a:off x="2125934" y="2524924"/>
              <a:ext cx="3146630" cy="289347"/>
            </a:xfrm>
            <a:prstGeom prst="rect">
              <a:avLst/>
            </a:prstGeom>
            <a:noFill/>
          </p:spPr>
          <p:txBody>
            <a:bodyPr wrap="square" rtlCol="0">
              <a:spAutoFit/>
            </a:bodyPr>
            <a:lstStyle/>
            <a:p>
              <a:pPr algn="l"/>
              <a:r>
                <a:rPr lang="zh-CN" sz="2000" dirty="0">
                  <a:solidFill>
                    <a:schemeClr val="bg1"/>
                  </a:solidFill>
                  <a:cs typeface="+mn-ea"/>
                  <a:sym typeface="+mn-lt"/>
                </a:rPr>
                <a:t>利润总览分析与实战演练</a:t>
              </a:r>
            </a:p>
          </p:txBody>
        </p:sp>
      </p:grpSp>
      <p:pic>
        <p:nvPicPr>
          <p:cNvPr id="15" name="图片 14"/>
          <p:cNvPicPr>
            <a:picLocks noChangeAspect="1"/>
          </p:cNvPicPr>
          <p:nvPr/>
        </p:nvPicPr>
        <p:blipFill rotWithShape="1">
          <a:blip r:embed="rId2">
            <a:extLst>
              <a:ext uri="{28A0092B-C50C-407E-A947-70E740481C1C}">
                <a14:useLocalDpi xmlns:a14="http://schemas.microsoft.com/office/drawing/2010/main" val="0"/>
              </a:ext>
            </a:extLst>
          </a:blip>
          <a:srcRect l="49488"/>
          <a:stretch>
            <a:fillRect/>
          </a:stretch>
        </p:blipFill>
        <p:spPr>
          <a:xfrm>
            <a:off x="6995886" y="0"/>
            <a:ext cx="5196114" cy="6858000"/>
          </a:xfrm>
          <a:prstGeom prst="rect">
            <a:avLst/>
          </a:prstGeom>
        </p:spPr>
      </p:pic>
      <p:grpSp>
        <p:nvGrpSpPr>
          <p:cNvPr id="14" name="组合 13"/>
          <p:cNvGrpSpPr/>
          <p:nvPr/>
        </p:nvGrpSpPr>
        <p:grpSpPr>
          <a:xfrm>
            <a:off x="1210945" y="5812156"/>
            <a:ext cx="5645150" cy="398780"/>
            <a:chOff x="549693" y="2524924"/>
            <a:chExt cx="4729255" cy="291202"/>
          </a:xfrm>
        </p:grpSpPr>
        <p:sp>
          <p:nvSpPr>
            <p:cNvPr id="16" name="文本框 3"/>
            <p:cNvSpPr txBox="1"/>
            <p:nvPr/>
          </p:nvSpPr>
          <p:spPr>
            <a:xfrm>
              <a:off x="549693" y="2524924"/>
              <a:ext cx="851535" cy="291202"/>
            </a:xfrm>
            <a:prstGeom prst="rect">
              <a:avLst/>
            </a:prstGeom>
            <a:noFill/>
          </p:spPr>
          <p:txBody>
            <a:bodyPr wrap="square" rtlCol="0">
              <a:spAutoFit/>
            </a:bodyPr>
            <a:lstStyle/>
            <a:p>
              <a:r>
                <a:rPr lang="en-US" altLang="zh-CN" sz="2000" b="1" dirty="0">
                  <a:solidFill>
                    <a:schemeClr val="bg1"/>
                  </a:solidFill>
                  <a:cs typeface="+mn-ea"/>
                  <a:sym typeface="+mn-lt"/>
                </a:rPr>
                <a:t>Sec 04</a:t>
              </a:r>
            </a:p>
          </p:txBody>
        </p:sp>
        <p:sp>
          <p:nvSpPr>
            <p:cNvPr id="17" name="文本框 4"/>
            <p:cNvSpPr txBox="1"/>
            <p:nvPr/>
          </p:nvSpPr>
          <p:spPr>
            <a:xfrm>
              <a:off x="2125934" y="2524924"/>
              <a:ext cx="3153014" cy="289347"/>
            </a:xfrm>
            <a:prstGeom prst="rect">
              <a:avLst/>
            </a:prstGeom>
            <a:noFill/>
          </p:spPr>
          <p:txBody>
            <a:bodyPr wrap="square" rtlCol="0">
              <a:spAutoFit/>
            </a:bodyPr>
            <a:lstStyle/>
            <a:p>
              <a:pPr algn="l"/>
              <a:r>
                <a:rPr lang="zh-CN" sz="2000" dirty="0">
                  <a:solidFill>
                    <a:schemeClr val="bg1"/>
                  </a:solidFill>
                  <a:cs typeface="+mn-ea"/>
                  <a:sym typeface="+mn-lt"/>
                </a:rPr>
                <a:t>从收入到利润分析与实战演练</a:t>
              </a:r>
              <a:endParaRPr lang="zh-CN" altLang="en-US" sz="2000" dirty="0">
                <a:solidFill>
                  <a:schemeClr val="bg1"/>
                </a:solidFill>
                <a:cs typeface="+mn-ea"/>
                <a:sym typeface="+mn-lt"/>
              </a:endParaRPr>
            </a:p>
          </p:txBody>
        </p:sp>
      </p:grpSp>
      <p:sp>
        <p:nvSpPr>
          <p:cNvPr id="18" name="文本框 17">
            <a:extLst>
              <a:ext uri="{FF2B5EF4-FFF2-40B4-BE49-F238E27FC236}">
                <a16:creationId xmlns:a16="http://schemas.microsoft.com/office/drawing/2014/main" id="{9644248E-51E7-4779-8AFD-72E6A64E928C}"/>
              </a:ext>
            </a:extLst>
          </p:cNvPr>
          <p:cNvSpPr txBox="1"/>
          <p:nvPr/>
        </p:nvSpPr>
        <p:spPr>
          <a:xfrm>
            <a:off x="1252980" y="614596"/>
            <a:ext cx="2342308" cy="646331"/>
          </a:xfrm>
          <a:prstGeom prst="rect">
            <a:avLst/>
          </a:prstGeom>
          <a:noFill/>
        </p:spPr>
        <p:txBody>
          <a:bodyPr wrap="none" rtlCol="0">
            <a:spAutoFit/>
          </a:bodyPr>
          <a:lstStyle/>
          <a:p>
            <a:r>
              <a:rPr lang="en-US" altLang="zh-CN" sz="3600" b="1" dirty="0">
                <a:solidFill>
                  <a:schemeClr val="bg1"/>
                </a:solidFill>
                <a:latin typeface="微软雅黑 Light" panose="020B0502040204020203" pitchFamily="34" charset="-122"/>
                <a:ea typeface="微软雅黑 Light" panose="020B0502040204020203" pitchFamily="34" charset="-122"/>
                <a:cs typeface="+mn-ea"/>
                <a:sym typeface="+mn-lt"/>
              </a:rPr>
              <a:t>CONTENT</a:t>
            </a:r>
            <a:endParaRPr lang="zh-CN" altLang="en-US" sz="3600" b="1" dirty="0">
              <a:solidFill>
                <a:schemeClr val="bg1"/>
              </a:solidFill>
              <a:latin typeface="微软雅黑 Light" panose="020B0502040204020203" pitchFamily="34" charset="-122"/>
              <a:ea typeface="微软雅黑 Light" panose="020B0502040204020203" pitchFamily="34" charset="-122"/>
              <a:cs typeface="+mn-ea"/>
              <a:sym typeface="+mn-lt"/>
            </a:endParaRPr>
          </a:p>
        </p:txBody>
      </p:sp>
      <p:cxnSp>
        <p:nvCxnSpPr>
          <p:cNvPr id="20" name="直接连接符 19">
            <a:extLst>
              <a:ext uri="{FF2B5EF4-FFF2-40B4-BE49-F238E27FC236}">
                <a16:creationId xmlns:a16="http://schemas.microsoft.com/office/drawing/2014/main" id="{12830172-6DCB-4DFA-A449-A03BBB6613BD}"/>
              </a:ext>
            </a:extLst>
          </p:cNvPr>
          <p:cNvCxnSpPr/>
          <p:nvPr/>
        </p:nvCxnSpPr>
        <p:spPr>
          <a:xfrm>
            <a:off x="1363919" y="1693888"/>
            <a:ext cx="43975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254834" y="254832"/>
            <a:ext cx="2577465" cy="521970"/>
          </a:xfrm>
          <a:prstGeom prst="rect">
            <a:avLst/>
          </a:prstGeom>
          <a:noFill/>
        </p:spPr>
        <p:txBody>
          <a:bodyPr wrap="none" rtlCol="0">
            <a:spAutoFit/>
          </a:bodyPr>
          <a:lstStyle/>
          <a:p>
            <a:pPr algn="l"/>
            <a:r>
              <a:rPr lang="en-US" sz="2800" dirty="0">
                <a:solidFill>
                  <a:srgbClr val="007DD2"/>
                </a:solidFill>
                <a:cs typeface="+mn-ea"/>
                <a:sym typeface="+mn-lt"/>
              </a:rPr>
              <a:t>1 </a:t>
            </a:r>
            <a:r>
              <a:rPr lang="zh-CN" altLang="en-US" sz="2800" dirty="0">
                <a:solidFill>
                  <a:srgbClr val="007DD2"/>
                </a:solidFill>
                <a:cs typeface="+mn-ea"/>
                <a:sym typeface="+mn-lt"/>
              </a:rPr>
              <a:t>财务背景知识</a:t>
            </a:r>
            <a:endParaRPr sz="2800" dirty="0">
              <a:solidFill>
                <a:srgbClr val="007DD2"/>
              </a:solidFill>
              <a:cs typeface="+mn-ea"/>
              <a:sym typeface="+mn-lt"/>
            </a:endParaRPr>
          </a:p>
        </p:txBody>
      </p:sp>
      <p:sp>
        <p:nvSpPr>
          <p:cNvPr id="5" name="文本框 4"/>
          <p:cNvSpPr txBox="1"/>
          <p:nvPr/>
        </p:nvSpPr>
        <p:spPr>
          <a:xfrm>
            <a:off x="302260" y="1002030"/>
            <a:ext cx="9569450" cy="923330"/>
          </a:xfrm>
          <a:prstGeom prst="rect">
            <a:avLst/>
          </a:prstGeom>
          <a:noFill/>
        </p:spPr>
        <p:txBody>
          <a:bodyPr wrap="square" rtlCol="0" anchor="t">
            <a:spAutoFit/>
          </a:bodyPr>
          <a:lstStyle/>
          <a:p>
            <a:pPr marL="285750" indent="-285750" algn="l">
              <a:buFont typeface="Wingdings" charset="0"/>
              <a:buChar char="Ø"/>
            </a:pPr>
            <a:r>
              <a:rPr lang="zh-CN" altLang="en-US" dirty="0">
                <a:solidFill>
                  <a:srgbClr val="007DD2"/>
                </a:solidFill>
                <a:cs typeface="+mn-ea"/>
              </a:rPr>
              <a:t>财务知识思维导图梳理</a:t>
            </a:r>
            <a:endParaRPr lang="en-US" altLang="zh-CN" dirty="0">
              <a:solidFill>
                <a:srgbClr val="007DD2"/>
              </a:solidFill>
              <a:cs typeface="+mn-ea"/>
            </a:endParaRPr>
          </a:p>
          <a:p>
            <a:pPr marL="285750" indent="-285750" algn="l">
              <a:buFont typeface="Wingdings" charset="0"/>
              <a:buChar char="Ø"/>
            </a:pPr>
            <a:endParaRPr lang="zh-CN" dirty="0">
              <a:solidFill>
                <a:srgbClr val="007DD2"/>
              </a:solidFill>
              <a:cs typeface="+mn-ea"/>
            </a:endParaRPr>
          </a:p>
          <a:p>
            <a:pPr algn="l"/>
            <a:endParaRPr lang="zh-CN" dirty="0">
              <a:solidFill>
                <a:srgbClr val="007DD2"/>
              </a:solidFill>
              <a:cs typeface="+mn-ea"/>
            </a:endParaRPr>
          </a:p>
        </p:txBody>
      </p:sp>
      <p:sp>
        <p:nvSpPr>
          <p:cNvPr id="2" name="矩形 1">
            <a:extLst>
              <a:ext uri="{FF2B5EF4-FFF2-40B4-BE49-F238E27FC236}">
                <a16:creationId xmlns:a16="http://schemas.microsoft.com/office/drawing/2014/main" id="{5F844AE3-FA30-4BA1-A7F6-3E46C434766E}"/>
              </a:ext>
            </a:extLst>
          </p:cNvPr>
          <p:cNvSpPr/>
          <p:nvPr/>
        </p:nvSpPr>
        <p:spPr>
          <a:xfrm>
            <a:off x="302260" y="1602194"/>
            <a:ext cx="6096000" cy="646331"/>
          </a:xfrm>
          <a:prstGeom prst="rect">
            <a:avLst/>
          </a:prstGeom>
        </p:spPr>
        <p:txBody>
          <a:bodyPr>
            <a:spAutoFit/>
          </a:bodyPr>
          <a:lstStyle/>
          <a:p>
            <a:pPr marL="285750" indent="-285750">
              <a:buFont typeface="Wingdings" charset="0"/>
              <a:buChar char="p"/>
            </a:pPr>
            <a:r>
              <a:rPr lang="zh-CN" altLang="en-US" dirty="0">
                <a:solidFill>
                  <a:srgbClr val="007DD2"/>
                </a:solidFill>
                <a:cs typeface="+mn-ea"/>
                <a:hlinkClick r:id="rId3"/>
              </a:rPr>
              <a:t>http://naotu.baidu.com/file/ab766c69291e24691cc50064b6e63a81?token=dcf00f50ce4ee90c</a:t>
            </a:r>
            <a:endParaRPr lang="zh-CN" altLang="en-US" dirty="0">
              <a:solidFill>
                <a:srgbClr val="007DD2"/>
              </a:solidFill>
              <a:cs typeface="+mn-ea"/>
            </a:endParaRPr>
          </a:p>
        </p:txBody>
      </p:sp>
    </p:spTree>
    <p:extLst>
      <p:ext uri="{BB962C8B-B14F-4D97-AF65-F5344CB8AC3E}">
        <p14:creationId xmlns:p14="http://schemas.microsoft.com/office/powerpoint/2010/main" val="4069718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254834" y="254832"/>
            <a:ext cx="2577465" cy="521970"/>
          </a:xfrm>
          <a:prstGeom prst="rect">
            <a:avLst/>
          </a:prstGeom>
          <a:noFill/>
        </p:spPr>
        <p:txBody>
          <a:bodyPr wrap="none" rtlCol="0">
            <a:spAutoFit/>
          </a:bodyPr>
          <a:lstStyle/>
          <a:p>
            <a:pPr algn="l"/>
            <a:r>
              <a:rPr lang="en-US" sz="2800" dirty="0">
                <a:solidFill>
                  <a:srgbClr val="007DD2"/>
                </a:solidFill>
                <a:cs typeface="+mn-ea"/>
                <a:sym typeface="+mn-lt"/>
              </a:rPr>
              <a:t>1 </a:t>
            </a:r>
            <a:r>
              <a:rPr lang="zh-CN" altLang="en-US" sz="2800" dirty="0">
                <a:solidFill>
                  <a:srgbClr val="007DD2"/>
                </a:solidFill>
                <a:cs typeface="+mn-ea"/>
                <a:sym typeface="+mn-lt"/>
              </a:rPr>
              <a:t>财务背景知识</a:t>
            </a:r>
            <a:endParaRPr sz="2800" dirty="0">
              <a:solidFill>
                <a:srgbClr val="007DD2"/>
              </a:solidFill>
              <a:cs typeface="+mn-ea"/>
              <a:sym typeface="+mn-lt"/>
            </a:endParaRPr>
          </a:p>
        </p:txBody>
      </p:sp>
      <p:sp>
        <p:nvSpPr>
          <p:cNvPr id="5" name="文本框 4"/>
          <p:cNvSpPr txBox="1"/>
          <p:nvPr/>
        </p:nvSpPr>
        <p:spPr>
          <a:xfrm>
            <a:off x="302260" y="1002030"/>
            <a:ext cx="9569450" cy="914400"/>
          </a:xfrm>
          <a:prstGeom prst="rect">
            <a:avLst/>
          </a:prstGeom>
          <a:noFill/>
        </p:spPr>
        <p:txBody>
          <a:bodyPr wrap="square" rtlCol="0" anchor="t">
            <a:spAutoFit/>
          </a:bodyPr>
          <a:lstStyle/>
          <a:p>
            <a:pPr marL="285750" indent="-285750" algn="l">
              <a:buFont typeface="Wingdings" charset="0"/>
              <a:buChar char="Ø"/>
            </a:pPr>
            <a:r>
              <a:rPr lang="zh-CN" dirty="0">
                <a:solidFill>
                  <a:srgbClr val="007DD2"/>
                </a:solidFill>
                <a:cs typeface="+mn-ea"/>
              </a:rPr>
              <a:t>财务数据能够用来做什么？</a:t>
            </a:r>
          </a:p>
          <a:p>
            <a:pPr marL="285750" indent="-285750" algn="l">
              <a:buFont typeface="Wingdings" charset="0"/>
              <a:buChar char="Ø"/>
            </a:pPr>
            <a:endParaRPr lang="zh-CN" dirty="0">
              <a:solidFill>
                <a:srgbClr val="007DD2"/>
              </a:solidFill>
              <a:cs typeface="+mn-ea"/>
            </a:endParaRPr>
          </a:p>
          <a:p>
            <a:pPr marL="285750" indent="-285750" algn="l">
              <a:buFont typeface="Wingdings" charset="0"/>
              <a:buChar char="p"/>
            </a:pPr>
            <a:r>
              <a:rPr lang="zh-CN" dirty="0">
                <a:solidFill>
                  <a:srgbClr val="007DD2"/>
                </a:solidFill>
                <a:cs typeface="+mn-ea"/>
              </a:rPr>
              <a:t>财务数据是一门商业语言，用来讲述某个时间段内公司发生了什么事情。</a:t>
            </a:r>
          </a:p>
        </p:txBody>
      </p:sp>
      <p:pic>
        <p:nvPicPr>
          <p:cNvPr id="3" name="图片 2"/>
          <p:cNvPicPr>
            <a:picLocks noChangeAspect="1"/>
          </p:cNvPicPr>
          <p:nvPr/>
        </p:nvPicPr>
        <p:blipFill>
          <a:blip r:embed="rId3"/>
          <a:stretch>
            <a:fillRect/>
          </a:stretch>
        </p:blipFill>
        <p:spPr>
          <a:xfrm>
            <a:off x="1240790" y="2310765"/>
            <a:ext cx="8952230" cy="36576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330" y="992505"/>
            <a:ext cx="5320030" cy="553720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254834" y="254832"/>
            <a:ext cx="2577465" cy="521970"/>
          </a:xfrm>
          <a:prstGeom prst="rect">
            <a:avLst/>
          </a:prstGeom>
          <a:noFill/>
        </p:spPr>
        <p:txBody>
          <a:bodyPr wrap="none" rtlCol="0">
            <a:spAutoFit/>
          </a:bodyPr>
          <a:lstStyle/>
          <a:p>
            <a:pPr algn="l"/>
            <a:r>
              <a:rPr lang="en-US" sz="2800" dirty="0">
                <a:solidFill>
                  <a:srgbClr val="007DD2"/>
                </a:solidFill>
                <a:cs typeface="+mn-ea"/>
                <a:sym typeface="+mn-lt"/>
              </a:rPr>
              <a:t>1 </a:t>
            </a:r>
            <a:r>
              <a:rPr lang="zh-CN" altLang="en-US" sz="2800" dirty="0">
                <a:solidFill>
                  <a:srgbClr val="007DD2"/>
                </a:solidFill>
                <a:cs typeface="+mn-ea"/>
                <a:sym typeface="+mn-lt"/>
              </a:rPr>
              <a:t>财务背景知识</a:t>
            </a:r>
            <a:endParaRPr sz="2800" dirty="0">
              <a:solidFill>
                <a:srgbClr val="007DD2"/>
              </a:solidFill>
              <a:cs typeface="+mn-ea"/>
              <a:sym typeface="+mn-lt"/>
            </a:endParaRPr>
          </a:p>
        </p:txBody>
      </p:sp>
      <p:sp>
        <p:nvSpPr>
          <p:cNvPr id="5" name="文本框 4"/>
          <p:cNvSpPr txBox="1"/>
          <p:nvPr/>
        </p:nvSpPr>
        <p:spPr>
          <a:xfrm>
            <a:off x="371475" y="1315085"/>
            <a:ext cx="5455285" cy="4236720"/>
          </a:xfrm>
          <a:prstGeom prst="rect">
            <a:avLst/>
          </a:prstGeom>
          <a:noFill/>
        </p:spPr>
        <p:txBody>
          <a:bodyPr wrap="square" rtlCol="0" anchor="t">
            <a:spAutoFit/>
          </a:bodyPr>
          <a:lstStyle/>
          <a:p>
            <a:pPr marL="285750" indent="-285750" algn="l">
              <a:buFont typeface="Wingdings" charset="0"/>
              <a:buChar char="Ø"/>
            </a:pPr>
            <a:r>
              <a:rPr lang="zh-CN" dirty="0">
                <a:solidFill>
                  <a:srgbClr val="007DD2"/>
                </a:solidFill>
                <a:cs typeface="+mn-ea"/>
              </a:rPr>
              <a:t>财务三张基础表</a:t>
            </a:r>
          </a:p>
          <a:p>
            <a:pPr marL="285750" indent="-285750" algn="l">
              <a:buFont typeface="Wingdings" charset="0"/>
              <a:buChar char="Ø"/>
            </a:pPr>
            <a:endParaRPr lang="zh-CN" dirty="0">
              <a:solidFill>
                <a:srgbClr val="007DD2"/>
              </a:solidFill>
              <a:cs typeface="+mn-ea"/>
            </a:endParaRPr>
          </a:p>
          <a:p>
            <a:pPr marL="285750" indent="-285750" algn="l">
              <a:buFont typeface="Wingdings" charset="0"/>
              <a:buChar char="n"/>
            </a:pPr>
            <a:r>
              <a:rPr lang="en-US" altLang="zh-CN" sz="1600" dirty="0">
                <a:solidFill>
                  <a:srgbClr val="007DD2"/>
                </a:solidFill>
                <a:cs typeface="+mn-ea"/>
              </a:rPr>
              <a:t>1.</a:t>
            </a:r>
            <a:r>
              <a:rPr lang="zh-CN" altLang="en-US" sz="1600" dirty="0">
                <a:solidFill>
                  <a:srgbClr val="007DD2"/>
                </a:solidFill>
                <a:cs typeface="+mn-ea"/>
              </a:rPr>
              <a:t>资产负债表</a:t>
            </a:r>
          </a:p>
          <a:p>
            <a:pPr marL="285750" indent="-285750" algn="l">
              <a:buFont typeface="Wingdings" charset="0"/>
              <a:buChar char="n"/>
            </a:pPr>
            <a:endParaRPr lang="zh-CN" altLang="en-US" sz="1600" dirty="0">
              <a:solidFill>
                <a:srgbClr val="007DD2"/>
              </a:solidFill>
              <a:cs typeface="+mn-ea"/>
            </a:endParaRPr>
          </a:p>
          <a:p>
            <a:pPr marL="285750" indent="-285750" algn="l">
              <a:buFont typeface="Wingdings" charset="0"/>
              <a:buChar char="p"/>
            </a:pPr>
            <a:r>
              <a:rPr lang="zh-CN" sz="1200" dirty="0">
                <a:solidFill>
                  <a:srgbClr val="007DD2"/>
                </a:solidFill>
                <a:cs typeface="+mn-ea"/>
              </a:rPr>
              <a:t>资产负债表主要包含企业经营在每个会计期初和期末期间总的资产现金、总体负债情况以及股东等企业所有者的权益，通常用于反映企业资产结构、偿债能力、管理水平、利益归属等情况，类似于某个时间点用照相机给企业拍摄的一张企业经营总览照片。</a:t>
            </a:r>
          </a:p>
          <a:p>
            <a:pPr marL="285750" indent="-285750" algn="l">
              <a:buFont typeface="Wingdings" charset="0"/>
              <a:buChar char="n"/>
            </a:pPr>
            <a:endParaRPr sz="1600" dirty="0">
              <a:solidFill>
                <a:srgbClr val="007DD2"/>
              </a:solidFill>
              <a:cs typeface="+mn-ea"/>
            </a:endParaRPr>
          </a:p>
          <a:p>
            <a:pPr marL="285750" indent="-285750" algn="l">
              <a:buFont typeface="Wingdings" charset="0"/>
              <a:buChar char="n"/>
            </a:pPr>
            <a:r>
              <a:rPr sz="1600" dirty="0">
                <a:solidFill>
                  <a:srgbClr val="007DD2"/>
                </a:solidFill>
                <a:cs typeface="+mn-ea"/>
              </a:rPr>
              <a:t>主要关注的指标：</a:t>
            </a:r>
          </a:p>
          <a:p>
            <a:pPr marL="285750" indent="-285750" algn="l">
              <a:buFont typeface="Wingdings" charset="0"/>
              <a:buChar char="n"/>
            </a:pPr>
            <a:endParaRPr sz="1600" dirty="0">
              <a:solidFill>
                <a:srgbClr val="007DD2"/>
              </a:solidFill>
              <a:cs typeface="+mn-ea"/>
            </a:endParaRPr>
          </a:p>
          <a:p>
            <a:pPr marL="285750" indent="-285750" algn="l">
              <a:buFont typeface="Wingdings" charset="0"/>
              <a:buChar char="n"/>
            </a:pPr>
            <a:r>
              <a:rPr sz="1200" dirty="0">
                <a:solidFill>
                  <a:srgbClr val="007DD2"/>
                </a:solidFill>
                <a:cs typeface="+mn-ea"/>
                <a:sym typeface="+mn-ea"/>
              </a:rPr>
              <a:t>流动比率</a:t>
            </a:r>
            <a:endParaRPr sz="1200" dirty="0">
              <a:solidFill>
                <a:srgbClr val="007DD2"/>
              </a:solidFill>
              <a:cs typeface="+mn-ea"/>
            </a:endParaRPr>
          </a:p>
          <a:p>
            <a:pPr marL="285750" indent="-285750" algn="l">
              <a:buFont typeface="Wingdings" charset="0"/>
              <a:buChar char="n"/>
            </a:pPr>
            <a:endParaRPr sz="1200" dirty="0">
              <a:solidFill>
                <a:srgbClr val="007DD2"/>
              </a:solidFill>
              <a:cs typeface="+mn-ea"/>
            </a:endParaRPr>
          </a:p>
          <a:p>
            <a:pPr marL="285750" indent="-285750" algn="l">
              <a:buFont typeface="Wingdings" charset="0"/>
              <a:buChar char="n"/>
            </a:pPr>
            <a:r>
              <a:rPr lang="zh-CN" sz="1200" dirty="0">
                <a:solidFill>
                  <a:srgbClr val="007DD2"/>
                </a:solidFill>
                <a:cs typeface="+mn-ea"/>
                <a:sym typeface="+mn-ea"/>
              </a:rPr>
              <a:t>速动比率</a:t>
            </a:r>
            <a:endParaRPr lang="zh-CN" sz="1200" dirty="0">
              <a:solidFill>
                <a:srgbClr val="007DD2"/>
              </a:solidFill>
              <a:cs typeface="+mn-ea"/>
            </a:endParaRPr>
          </a:p>
          <a:p>
            <a:pPr marL="285750" indent="-285750" algn="l">
              <a:buFont typeface="Wingdings" charset="0"/>
              <a:buChar char="n"/>
            </a:pPr>
            <a:endParaRPr lang="zh-CN" sz="1200" dirty="0">
              <a:solidFill>
                <a:srgbClr val="007DD2"/>
              </a:solidFill>
              <a:cs typeface="+mn-ea"/>
            </a:endParaRPr>
          </a:p>
          <a:p>
            <a:pPr marL="285750" indent="-285750" algn="l">
              <a:buFont typeface="Wingdings" charset="0"/>
              <a:buChar char="n"/>
            </a:pPr>
            <a:r>
              <a:rPr sz="1200" dirty="0">
                <a:solidFill>
                  <a:srgbClr val="007DD2"/>
                </a:solidFill>
                <a:cs typeface="+mn-ea"/>
                <a:sym typeface="+mn-ea"/>
              </a:rPr>
              <a:t>资产负债率</a:t>
            </a:r>
            <a:endParaRPr sz="1200" dirty="0">
              <a:solidFill>
                <a:srgbClr val="007DD2"/>
              </a:solidFill>
              <a:cs typeface="+mn-ea"/>
            </a:endParaRPr>
          </a:p>
          <a:p>
            <a:pPr marL="285750" indent="-285750" algn="l">
              <a:buFont typeface="Wingdings" charset="0"/>
              <a:buChar char="n"/>
            </a:pPr>
            <a:endParaRPr sz="1200" dirty="0">
              <a:solidFill>
                <a:srgbClr val="007DD2"/>
              </a:solidFill>
              <a:cs typeface="+mn-ea"/>
            </a:endParaRPr>
          </a:p>
          <a:p>
            <a:pPr marL="285750" indent="-285750" algn="l">
              <a:buFont typeface="Wingdings" charset="0"/>
              <a:buChar char="n"/>
            </a:pPr>
            <a:r>
              <a:rPr sz="1200" dirty="0">
                <a:solidFill>
                  <a:srgbClr val="007DD2"/>
                </a:solidFill>
                <a:cs typeface="+mn-ea"/>
                <a:sym typeface="+mn-ea"/>
              </a:rPr>
              <a:t>各类周转天数</a:t>
            </a:r>
            <a:endParaRPr sz="1200" dirty="0">
              <a:solidFill>
                <a:srgbClr val="007DD2"/>
              </a:solidFill>
              <a:cs typeface="+mn-ea"/>
            </a:endParaRPr>
          </a:p>
          <a:p>
            <a:pPr marL="285750" indent="-285750" algn="l">
              <a:buFont typeface="Wingdings" charset="0"/>
              <a:buChar char="n"/>
            </a:pPr>
            <a:endParaRPr sz="1200" dirty="0">
              <a:solidFill>
                <a:srgbClr val="007DD2"/>
              </a:solidFill>
              <a:cs typeface="+mn-ea"/>
            </a:endParaRPr>
          </a:p>
          <a:p>
            <a:pPr marL="285750" indent="-285750" algn="l">
              <a:buFont typeface="Wingdings" charset="0"/>
              <a:buChar char="n"/>
            </a:pPr>
            <a:r>
              <a:rPr lang="en-US" sz="1200" dirty="0">
                <a:solidFill>
                  <a:srgbClr val="007DD2"/>
                </a:solidFill>
                <a:cs typeface="+mn-ea"/>
                <a:sym typeface="+mn-ea"/>
              </a:rPr>
              <a:t>......</a:t>
            </a:r>
            <a:endParaRPr lang="zh-CN" sz="1600" dirty="0">
              <a:solidFill>
                <a:srgbClr val="007DD2"/>
              </a:solidFill>
              <a:cs typeface="+mn-ea"/>
            </a:endParaRPr>
          </a:p>
        </p:txBody>
      </p:sp>
      <p:pic>
        <p:nvPicPr>
          <p:cNvPr id="2" name="图片 1"/>
          <p:cNvPicPr>
            <a:picLocks noChangeAspect="1"/>
          </p:cNvPicPr>
          <p:nvPr/>
        </p:nvPicPr>
        <p:blipFill>
          <a:blip r:embed="rId3"/>
          <a:stretch>
            <a:fillRect/>
          </a:stretch>
        </p:blipFill>
        <p:spPr>
          <a:xfrm>
            <a:off x="5845810" y="1027430"/>
            <a:ext cx="6216015" cy="490791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330" y="992505"/>
            <a:ext cx="5320030" cy="553720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254834" y="254832"/>
            <a:ext cx="2577465" cy="521970"/>
          </a:xfrm>
          <a:prstGeom prst="rect">
            <a:avLst/>
          </a:prstGeom>
          <a:noFill/>
        </p:spPr>
        <p:txBody>
          <a:bodyPr wrap="none" rtlCol="0">
            <a:spAutoFit/>
          </a:bodyPr>
          <a:lstStyle/>
          <a:p>
            <a:pPr algn="l"/>
            <a:r>
              <a:rPr lang="en-US" sz="2800" dirty="0">
                <a:solidFill>
                  <a:srgbClr val="007DD2"/>
                </a:solidFill>
                <a:cs typeface="+mn-ea"/>
                <a:sym typeface="+mn-lt"/>
              </a:rPr>
              <a:t>1 </a:t>
            </a:r>
            <a:r>
              <a:rPr lang="zh-CN" altLang="en-US" sz="2800" dirty="0">
                <a:solidFill>
                  <a:srgbClr val="007DD2"/>
                </a:solidFill>
                <a:cs typeface="+mn-ea"/>
                <a:sym typeface="+mn-lt"/>
              </a:rPr>
              <a:t>财务背景知识</a:t>
            </a:r>
            <a:endParaRPr sz="2800" dirty="0">
              <a:solidFill>
                <a:srgbClr val="007DD2"/>
              </a:solidFill>
              <a:cs typeface="+mn-ea"/>
              <a:sym typeface="+mn-lt"/>
            </a:endParaRPr>
          </a:p>
        </p:txBody>
      </p:sp>
      <p:sp>
        <p:nvSpPr>
          <p:cNvPr id="5" name="文本框 4"/>
          <p:cNvSpPr txBox="1"/>
          <p:nvPr/>
        </p:nvSpPr>
        <p:spPr>
          <a:xfrm>
            <a:off x="371475" y="1315085"/>
            <a:ext cx="5455285" cy="4846320"/>
          </a:xfrm>
          <a:prstGeom prst="rect">
            <a:avLst/>
          </a:prstGeom>
          <a:noFill/>
        </p:spPr>
        <p:txBody>
          <a:bodyPr wrap="square" rtlCol="0" anchor="t">
            <a:spAutoFit/>
          </a:bodyPr>
          <a:lstStyle/>
          <a:p>
            <a:pPr marL="285750" indent="-285750" algn="l">
              <a:buFont typeface="Wingdings" charset="0"/>
              <a:buChar char="Ø"/>
            </a:pPr>
            <a:r>
              <a:rPr lang="zh-CN" dirty="0">
                <a:solidFill>
                  <a:srgbClr val="007DD2"/>
                </a:solidFill>
                <a:cs typeface="+mn-ea"/>
              </a:rPr>
              <a:t>财务三张基础表</a:t>
            </a:r>
          </a:p>
          <a:p>
            <a:pPr marL="285750" indent="-285750" algn="l">
              <a:buFont typeface="Wingdings" charset="0"/>
              <a:buChar char="Ø"/>
            </a:pPr>
            <a:endParaRPr lang="zh-CN" dirty="0">
              <a:solidFill>
                <a:srgbClr val="007DD2"/>
              </a:solidFill>
              <a:cs typeface="+mn-ea"/>
            </a:endParaRPr>
          </a:p>
          <a:p>
            <a:pPr marL="285750" indent="-285750" algn="l">
              <a:buFont typeface="Wingdings" charset="0"/>
              <a:buChar char="n"/>
            </a:pPr>
            <a:r>
              <a:rPr lang="en-US" altLang="zh-CN" sz="1600" dirty="0">
                <a:solidFill>
                  <a:srgbClr val="007DD2"/>
                </a:solidFill>
                <a:cs typeface="+mn-ea"/>
              </a:rPr>
              <a:t>2.</a:t>
            </a:r>
            <a:r>
              <a:rPr lang="zh-CN" altLang="en-US" sz="1600" dirty="0">
                <a:solidFill>
                  <a:srgbClr val="007DD2"/>
                </a:solidFill>
                <a:cs typeface="+mn-ea"/>
              </a:rPr>
              <a:t>利润表</a:t>
            </a:r>
          </a:p>
          <a:p>
            <a:pPr marL="285750" indent="-285750" algn="l">
              <a:buFont typeface="Wingdings" charset="0"/>
              <a:buChar char="n"/>
            </a:pPr>
            <a:endParaRPr lang="zh-CN" altLang="en-US" sz="1600" dirty="0">
              <a:solidFill>
                <a:srgbClr val="007DD2"/>
              </a:solidFill>
              <a:cs typeface="+mn-ea"/>
            </a:endParaRPr>
          </a:p>
          <a:p>
            <a:pPr marL="285750" indent="-285750" algn="l">
              <a:buFont typeface="Wingdings" charset="0"/>
              <a:buChar char="p"/>
            </a:pPr>
            <a:r>
              <a:rPr lang="zh-CN" sz="1200" dirty="0">
                <a:solidFill>
                  <a:srgbClr val="007DD2"/>
                </a:solidFill>
                <a:cs typeface="+mn-ea"/>
              </a:rPr>
              <a:t>利润表主要包含企业经营在一段时期内的效益能力，如企业营业收入、营业成本、净利润等信息，通常用于反映企业的盈利能力和产品竞争力，类似于某段时间内用摄影机给企业拍摄的一段盈利能力视频。</a:t>
            </a:r>
          </a:p>
          <a:p>
            <a:pPr marL="285750" indent="-285750" algn="l">
              <a:buFont typeface="Wingdings" charset="0"/>
              <a:buChar char="p"/>
            </a:pPr>
            <a:endParaRPr lang="zh-CN" sz="1600" dirty="0">
              <a:solidFill>
                <a:srgbClr val="007DD2"/>
              </a:solidFill>
              <a:cs typeface="+mn-ea"/>
            </a:endParaRPr>
          </a:p>
          <a:p>
            <a:pPr marL="285750" indent="-285750" algn="l">
              <a:buFont typeface="Wingdings" charset="0"/>
              <a:buChar char="n"/>
            </a:pPr>
            <a:r>
              <a:rPr sz="1600" dirty="0">
                <a:solidFill>
                  <a:srgbClr val="007DD2"/>
                </a:solidFill>
                <a:cs typeface="+mn-ea"/>
              </a:rPr>
              <a:t>主要关注的指标：</a:t>
            </a:r>
          </a:p>
          <a:p>
            <a:pPr marL="285750" indent="-285750" algn="l">
              <a:buFont typeface="Wingdings" charset="0"/>
              <a:buChar char="n"/>
            </a:pPr>
            <a:endParaRPr sz="1600" dirty="0">
              <a:solidFill>
                <a:srgbClr val="007DD2"/>
              </a:solidFill>
              <a:cs typeface="+mn-ea"/>
            </a:endParaRPr>
          </a:p>
          <a:p>
            <a:pPr marL="285750" indent="-285750" algn="l">
              <a:buFont typeface="Wingdings" charset="0"/>
              <a:buChar char="n"/>
            </a:pPr>
            <a:r>
              <a:rPr sz="1200" dirty="0">
                <a:solidFill>
                  <a:srgbClr val="007DD2"/>
                </a:solidFill>
                <a:cs typeface="+mn-ea"/>
                <a:sym typeface="+mn-ea"/>
              </a:rPr>
              <a:t>增长率</a:t>
            </a:r>
            <a:endParaRPr sz="1200" dirty="0">
              <a:solidFill>
                <a:srgbClr val="007DD2"/>
              </a:solidFill>
              <a:cs typeface="+mn-ea"/>
            </a:endParaRPr>
          </a:p>
          <a:p>
            <a:pPr marL="285750" indent="-285750" algn="l">
              <a:buFont typeface="Wingdings" charset="0"/>
              <a:buChar char="n"/>
            </a:pPr>
            <a:endParaRPr sz="1200" dirty="0">
              <a:solidFill>
                <a:srgbClr val="007DD2"/>
              </a:solidFill>
              <a:cs typeface="+mn-ea"/>
            </a:endParaRPr>
          </a:p>
          <a:p>
            <a:pPr marL="285750" indent="-285750" algn="l">
              <a:buFont typeface="Wingdings" charset="0"/>
              <a:buChar char="n"/>
            </a:pPr>
            <a:r>
              <a:rPr sz="1200" dirty="0">
                <a:solidFill>
                  <a:srgbClr val="007DD2"/>
                </a:solidFill>
                <a:cs typeface="+mn-ea"/>
                <a:sym typeface="+mn-ea"/>
              </a:rPr>
              <a:t>毛利率</a:t>
            </a:r>
            <a:endParaRPr sz="1200" dirty="0">
              <a:solidFill>
                <a:srgbClr val="007DD2"/>
              </a:solidFill>
              <a:cs typeface="+mn-ea"/>
            </a:endParaRPr>
          </a:p>
          <a:p>
            <a:pPr marL="285750" indent="-285750" algn="l">
              <a:buFont typeface="Wingdings" charset="0"/>
              <a:buChar char="n"/>
            </a:pPr>
            <a:endParaRPr sz="1200" dirty="0">
              <a:solidFill>
                <a:srgbClr val="007DD2"/>
              </a:solidFill>
              <a:cs typeface="+mn-ea"/>
            </a:endParaRPr>
          </a:p>
          <a:p>
            <a:pPr marL="285750" indent="-285750" algn="l">
              <a:buFont typeface="Wingdings" charset="0"/>
              <a:buChar char="n"/>
            </a:pPr>
            <a:r>
              <a:rPr sz="1200" dirty="0">
                <a:solidFill>
                  <a:srgbClr val="007DD2"/>
                </a:solidFill>
                <a:cs typeface="+mn-ea"/>
                <a:sym typeface="+mn-ea"/>
              </a:rPr>
              <a:t>净利率</a:t>
            </a:r>
            <a:endParaRPr sz="1200" dirty="0">
              <a:solidFill>
                <a:srgbClr val="007DD2"/>
              </a:solidFill>
              <a:cs typeface="+mn-ea"/>
            </a:endParaRPr>
          </a:p>
          <a:p>
            <a:pPr marL="285750" indent="-285750" algn="l">
              <a:buFont typeface="Wingdings" charset="0"/>
              <a:buChar char="n"/>
            </a:pPr>
            <a:endParaRPr sz="1200" dirty="0">
              <a:solidFill>
                <a:srgbClr val="007DD2"/>
              </a:solidFill>
              <a:cs typeface="+mn-ea"/>
            </a:endParaRPr>
          </a:p>
          <a:p>
            <a:pPr marL="285750" indent="-285750" algn="l">
              <a:buFont typeface="Wingdings" charset="0"/>
              <a:buChar char="n"/>
            </a:pPr>
            <a:r>
              <a:rPr sz="1200" dirty="0">
                <a:solidFill>
                  <a:srgbClr val="007DD2"/>
                </a:solidFill>
                <a:cs typeface="+mn-ea"/>
                <a:sym typeface="+mn-ea"/>
              </a:rPr>
              <a:t>费用占比</a:t>
            </a:r>
            <a:endParaRPr sz="1200" dirty="0">
              <a:solidFill>
                <a:srgbClr val="007DD2"/>
              </a:solidFill>
              <a:cs typeface="+mn-ea"/>
            </a:endParaRPr>
          </a:p>
          <a:p>
            <a:pPr marL="285750" indent="-285750" algn="l">
              <a:buFont typeface="Wingdings" charset="0"/>
              <a:buChar char="n"/>
            </a:pPr>
            <a:endParaRPr sz="1200" dirty="0">
              <a:solidFill>
                <a:srgbClr val="007DD2"/>
              </a:solidFill>
              <a:cs typeface="+mn-ea"/>
            </a:endParaRPr>
          </a:p>
          <a:p>
            <a:pPr marL="285750" indent="-285750" algn="l">
              <a:buFont typeface="Wingdings" charset="0"/>
              <a:buChar char="n"/>
            </a:pPr>
            <a:r>
              <a:rPr lang="en-US" sz="1200" dirty="0">
                <a:solidFill>
                  <a:srgbClr val="007DD2"/>
                </a:solidFill>
                <a:cs typeface="+mn-ea"/>
                <a:sym typeface="+mn-ea"/>
              </a:rPr>
              <a:t>......</a:t>
            </a:r>
            <a:endParaRPr lang="en-US" sz="1200" dirty="0">
              <a:solidFill>
                <a:srgbClr val="007DD2"/>
              </a:solidFill>
              <a:cs typeface="+mn-ea"/>
            </a:endParaRPr>
          </a:p>
          <a:p>
            <a:pPr marL="285750" indent="-285750" algn="l">
              <a:buFont typeface="Wingdings" charset="0"/>
              <a:buChar char="n"/>
            </a:pPr>
            <a:endParaRPr lang="zh-CN" sz="1200" dirty="0">
              <a:solidFill>
                <a:srgbClr val="007DD2"/>
              </a:solidFill>
              <a:cs typeface="+mn-ea"/>
            </a:endParaRPr>
          </a:p>
          <a:p>
            <a:pPr marL="285750" indent="-285750" algn="l">
              <a:buFont typeface="Wingdings" charset="0"/>
              <a:buChar char="n"/>
            </a:pPr>
            <a:endParaRPr lang="en-US" sz="1200" dirty="0">
              <a:solidFill>
                <a:srgbClr val="007DD2"/>
              </a:solidFill>
              <a:cs typeface="+mn-ea"/>
            </a:endParaRPr>
          </a:p>
          <a:p>
            <a:pPr marL="285750" indent="-285750" algn="l">
              <a:buFont typeface="Wingdings" charset="0"/>
              <a:buChar char="n"/>
            </a:pPr>
            <a:endParaRPr lang="zh-CN" sz="1200" dirty="0">
              <a:solidFill>
                <a:srgbClr val="007DD2"/>
              </a:solidFill>
              <a:cs typeface="+mn-ea"/>
            </a:endParaRPr>
          </a:p>
          <a:p>
            <a:pPr marL="285750" indent="-285750" algn="l">
              <a:buFont typeface="Wingdings" charset="0"/>
              <a:buChar char="Ø"/>
            </a:pPr>
            <a:endParaRPr lang="zh-CN" sz="1600" dirty="0">
              <a:solidFill>
                <a:srgbClr val="007DD2"/>
              </a:solidFill>
              <a:cs typeface="+mn-ea"/>
            </a:endParaRPr>
          </a:p>
        </p:txBody>
      </p:sp>
      <p:pic>
        <p:nvPicPr>
          <p:cNvPr id="4" name="图片 3"/>
          <p:cNvPicPr>
            <a:picLocks noChangeAspect="1"/>
          </p:cNvPicPr>
          <p:nvPr/>
        </p:nvPicPr>
        <p:blipFill>
          <a:blip r:embed="rId3"/>
          <a:srcRect r="40106"/>
          <a:stretch>
            <a:fillRect/>
          </a:stretch>
        </p:blipFill>
        <p:spPr>
          <a:xfrm>
            <a:off x="5718810" y="995045"/>
            <a:ext cx="6366510" cy="352933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330" y="992505"/>
            <a:ext cx="5320030" cy="553720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1" name="文本框 40"/>
          <p:cNvSpPr txBox="1"/>
          <p:nvPr/>
        </p:nvSpPr>
        <p:spPr>
          <a:xfrm>
            <a:off x="254834" y="254832"/>
            <a:ext cx="2577465" cy="521970"/>
          </a:xfrm>
          <a:prstGeom prst="rect">
            <a:avLst/>
          </a:prstGeom>
          <a:noFill/>
        </p:spPr>
        <p:txBody>
          <a:bodyPr wrap="none" rtlCol="0">
            <a:spAutoFit/>
          </a:bodyPr>
          <a:lstStyle/>
          <a:p>
            <a:pPr algn="l"/>
            <a:r>
              <a:rPr lang="en-US" sz="2800" dirty="0">
                <a:solidFill>
                  <a:srgbClr val="007DD2"/>
                </a:solidFill>
                <a:cs typeface="+mn-ea"/>
                <a:sym typeface="+mn-lt"/>
              </a:rPr>
              <a:t>1 </a:t>
            </a:r>
            <a:r>
              <a:rPr lang="zh-CN" altLang="en-US" sz="2800" dirty="0">
                <a:solidFill>
                  <a:srgbClr val="007DD2"/>
                </a:solidFill>
                <a:cs typeface="+mn-ea"/>
                <a:sym typeface="+mn-lt"/>
              </a:rPr>
              <a:t>财务背景知识</a:t>
            </a:r>
            <a:endParaRPr sz="2800" dirty="0">
              <a:solidFill>
                <a:srgbClr val="007DD2"/>
              </a:solidFill>
              <a:cs typeface="+mn-ea"/>
              <a:sym typeface="+mn-lt"/>
            </a:endParaRPr>
          </a:p>
        </p:txBody>
      </p:sp>
      <p:sp>
        <p:nvSpPr>
          <p:cNvPr id="5" name="文本框 4"/>
          <p:cNvSpPr txBox="1"/>
          <p:nvPr/>
        </p:nvSpPr>
        <p:spPr>
          <a:xfrm>
            <a:off x="371475" y="1315085"/>
            <a:ext cx="5455285" cy="4480560"/>
          </a:xfrm>
          <a:prstGeom prst="rect">
            <a:avLst/>
          </a:prstGeom>
          <a:noFill/>
        </p:spPr>
        <p:txBody>
          <a:bodyPr wrap="square" rtlCol="0" anchor="t">
            <a:spAutoFit/>
          </a:bodyPr>
          <a:lstStyle/>
          <a:p>
            <a:pPr marL="285750" indent="-285750" algn="l">
              <a:buFont typeface="Wingdings" charset="0"/>
              <a:buChar char="Ø"/>
            </a:pPr>
            <a:r>
              <a:rPr lang="zh-CN" dirty="0">
                <a:solidFill>
                  <a:srgbClr val="007DD2"/>
                </a:solidFill>
                <a:cs typeface="+mn-ea"/>
              </a:rPr>
              <a:t>财务三张基础表</a:t>
            </a:r>
          </a:p>
          <a:p>
            <a:pPr marL="285750" indent="-285750" algn="l">
              <a:buFont typeface="Wingdings" charset="0"/>
              <a:buChar char="Ø"/>
            </a:pPr>
            <a:endParaRPr lang="zh-CN" dirty="0">
              <a:solidFill>
                <a:srgbClr val="007DD2"/>
              </a:solidFill>
              <a:cs typeface="+mn-ea"/>
            </a:endParaRPr>
          </a:p>
          <a:p>
            <a:pPr marL="285750" indent="-285750" algn="l">
              <a:buFont typeface="Wingdings" charset="0"/>
              <a:buChar char="n"/>
            </a:pPr>
            <a:r>
              <a:rPr lang="en-US" altLang="zh-CN" sz="1600" dirty="0">
                <a:solidFill>
                  <a:srgbClr val="007DD2"/>
                </a:solidFill>
                <a:cs typeface="+mn-ea"/>
              </a:rPr>
              <a:t>3.</a:t>
            </a:r>
            <a:r>
              <a:rPr lang="zh-CN" altLang="en-US" sz="1600" dirty="0">
                <a:solidFill>
                  <a:srgbClr val="007DD2"/>
                </a:solidFill>
                <a:cs typeface="+mn-ea"/>
              </a:rPr>
              <a:t>现金流量表</a:t>
            </a:r>
          </a:p>
          <a:p>
            <a:pPr marL="285750" indent="-285750" algn="l">
              <a:buFont typeface="Wingdings" charset="0"/>
              <a:buChar char="n"/>
            </a:pPr>
            <a:endParaRPr lang="zh-CN" altLang="en-US" sz="1600" dirty="0">
              <a:solidFill>
                <a:srgbClr val="007DD2"/>
              </a:solidFill>
              <a:cs typeface="+mn-ea"/>
            </a:endParaRPr>
          </a:p>
          <a:p>
            <a:pPr marL="285750" indent="-285750" algn="l">
              <a:buFont typeface="Wingdings" charset="0"/>
              <a:buChar char="p"/>
            </a:pPr>
            <a:r>
              <a:rPr lang="zh-CN" sz="1200" dirty="0">
                <a:solidFill>
                  <a:srgbClr val="007DD2"/>
                </a:solidFill>
                <a:cs typeface="+mn-ea"/>
              </a:rPr>
              <a:t> 现金流量表主要包含企业经营在一段时间内生产经营、投资以及筹资活动中产生的现金流情况，通常用于反映企业的利润水平和企业健康情况，类似于某段时间内用摄影机给企业拍摄的一段现金流量周转视频。</a:t>
            </a:r>
          </a:p>
          <a:p>
            <a:pPr marL="285750" indent="-285750" algn="l">
              <a:buFont typeface="Wingdings" charset="0"/>
              <a:buChar char="n"/>
            </a:pPr>
            <a:endParaRPr sz="1600" dirty="0">
              <a:solidFill>
                <a:srgbClr val="007DD2"/>
              </a:solidFill>
              <a:cs typeface="+mn-ea"/>
            </a:endParaRPr>
          </a:p>
          <a:p>
            <a:pPr marL="285750" indent="-285750" algn="l">
              <a:buFont typeface="Wingdings" charset="0"/>
              <a:buChar char="n"/>
            </a:pPr>
            <a:r>
              <a:rPr sz="1600" dirty="0">
                <a:solidFill>
                  <a:srgbClr val="007DD2"/>
                </a:solidFill>
                <a:cs typeface="+mn-ea"/>
              </a:rPr>
              <a:t>主要关注的指标：</a:t>
            </a:r>
          </a:p>
          <a:p>
            <a:pPr marL="285750" indent="-285750" algn="l">
              <a:buFont typeface="Wingdings" charset="0"/>
              <a:buChar char="n"/>
            </a:pPr>
            <a:endParaRPr sz="1600" dirty="0">
              <a:solidFill>
                <a:srgbClr val="007DD2"/>
              </a:solidFill>
              <a:cs typeface="+mn-ea"/>
            </a:endParaRPr>
          </a:p>
          <a:p>
            <a:pPr marL="285750" indent="-285750" algn="l">
              <a:buFont typeface="Wingdings" charset="0"/>
              <a:buChar char="n"/>
            </a:pPr>
            <a:r>
              <a:rPr sz="1200" dirty="0">
                <a:solidFill>
                  <a:srgbClr val="007DD2"/>
                </a:solidFill>
                <a:cs typeface="+mn-ea"/>
              </a:rPr>
              <a:t>经营现金流</a:t>
            </a:r>
          </a:p>
          <a:p>
            <a:pPr marL="285750" indent="-285750" algn="l">
              <a:buFont typeface="Wingdings" charset="0"/>
              <a:buChar char="n"/>
            </a:pPr>
            <a:endParaRPr sz="1200" dirty="0">
              <a:solidFill>
                <a:srgbClr val="007DD2"/>
              </a:solidFill>
              <a:cs typeface="+mn-ea"/>
            </a:endParaRPr>
          </a:p>
          <a:p>
            <a:pPr marL="285750" indent="-285750" algn="l">
              <a:buFont typeface="Wingdings" charset="0"/>
              <a:buChar char="n"/>
            </a:pPr>
            <a:r>
              <a:rPr sz="1200" dirty="0">
                <a:solidFill>
                  <a:srgbClr val="007DD2"/>
                </a:solidFill>
                <a:cs typeface="+mn-ea"/>
              </a:rPr>
              <a:t>投资现金流</a:t>
            </a:r>
          </a:p>
          <a:p>
            <a:pPr marL="285750" indent="-285750" algn="l">
              <a:buFont typeface="Wingdings" charset="0"/>
              <a:buChar char="n"/>
            </a:pPr>
            <a:endParaRPr sz="1200" dirty="0">
              <a:solidFill>
                <a:srgbClr val="007DD2"/>
              </a:solidFill>
              <a:cs typeface="+mn-ea"/>
            </a:endParaRPr>
          </a:p>
          <a:p>
            <a:pPr marL="285750" indent="-285750" algn="l">
              <a:buFont typeface="Wingdings" charset="0"/>
              <a:buChar char="n"/>
            </a:pPr>
            <a:r>
              <a:rPr sz="1200" dirty="0">
                <a:solidFill>
                  <a:srgbClr val="007DD2"/>
                </a:solidFill>
                <a:cs typeface="+mn-ea"/>
              </a:rPr>
              <a:t>筹资现金流</a:t>
            </a:r>
          </a:p>
          <a:p>
            <a:pPr marL="285750" indent="-285750" algn="l">
              <a:buFont typeface="Wingdings" charset="0"/>
              <a:buChar char="n"/>
            </a:pPr>
            <a:endParaRPr sz="1200" dirty="0">
              <a:solidFill>
                <a:srgbClr val="007DD2"/>
              </a:solidFill>
              <a:cs typeface="+mn-ea"/>
            </a:endParaRPr>
          </a:p>
          <a:p>
            <a:pPr marL="285750" indent="-285750" algn="l">
              <a:buFont typeface="Wingdings" charset="0"/>
              <a:buChar char="n"/>
            </a:pPr>
            <a:r>
              <a:rPr sz="1200" dirty="0">
                <a:solidFill>
                  <a:srgbClr val="007DD2"/>
                </a:solidFill>
                <a:cs typeface="+mn-ea"/>
              </a:rPr>
              <a:t>现金流量净额</a:t>
            </a:r>
          </a:p>
          <a:p>
            <a:pPr marL="285750" indent="-285750" algn="l">
              <a:buFont typeface="Wingdings" charset="0"/>
              <a:buChar char="n"/>
            </a:pPr>
            <a:endParaRPr sz="1200" dirty="0">
              <a:solidFill>
                <a:srgbClr val="007DD2"/>
              </a:solidFill>
              <a:cs typeface="+mn-ea"/>
            </a:endParaRPr>
          </a:p>
          <a:p>
            <a:pPr marL="285750" indent="-285750" algn="l">
              <a:buFont typeface="Wingdings" charset="0"/>
              <a:buChar char="n"/>
            </a:pPr>
            <a:r>
              <a:rPr lang="en-US" sz="1200" dirty="0">
                <a:solidFill>
                  <a:srgbClr val="007DD2"/>
                </a:solidFill>
                <a:cs typeface="+mn-ea"/>
              </a:rPr>
              <a:t>......</a:t>
            </a:r>
          </a:p>
          <a:p>
            <a:pPr marL="285750" indent="-285750" algn="l">
              <a:buFont typeface="Wingdings" charset="0"/>
              <a:buChar char="n"/>
            </a:pPr>
            <a:endParaRPr lang="zh-CN" sz="1200" dirty="0">
              <a:solidFill>
                <a:srgbClr val="007DD2"/>
              </a:solidFill>
              <a:cs typeface="+mn-ea"/>
            </a:endParaRPr>
          </a:p>
          <a:p>
            <a:pPr marL="285750" indent="-285750" algn="l">
              <a:buFont typeface="Wingdings" charset="0"/>
              <a:buChar char="Ø"/>
            </a:pPr>
            <a:endParaRPr lang="zh-CN" sz="1600" dirty="0">
              <a:solidFill>
                <a:srgbClr val="007DD2"/>
              </a:solidFill>
              <a:cs typeface="+mn-ea"/>
            </a:endParaRPr>
          </a:p>
        </p:txBody>
      </p:sp>
      <p:pic>
        <p:nvPicPr>
          <p:cNvPr id="2" name="图片 1"/>
          <p:cNvPicPr>
            <a:picLocks noChangeAspect="1"/>
          </p:cNvPicPr>
          <p:nvPr/>
        </p:nvPicPr>
        <p:blipFill>
          <a:blip r:embed="rId3"/>
          <a:srcRect r="46846"/>
          <a:stretch>
            <a:fillRect/>
          </a:stretch>
        </p:blipFill>
        <p:spPr>
          <a:xfrm>
            <a:off x="5730240" y="1015365"/>
            <a:ext cx="6428740" cy="5191760"/>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TotalTime>
  <Words>1290</Words>
  <Application>Microsoft Office PowerPoint</Application>
  <PresentationFormat>宽屏</PresentationFormat>
  <Paragraphs>270</Paragraphs>
  <Slides>19</Slides>
  <Notes>17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等线</vt:lpstr>
      <vt:lpstr>微软雅黑</vt:lpstr>
      <vt:lpstr>微软雅黑 Light</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孙 赫然</cp:lastModifiedBy>
  <cp:revision>1261</cp:revision>
  <dcterms:created xsi:type="dcterms:W3CDTF">2015-05-05T08:02:00Z</dcterms:created>
  <dcterms:modified xsi:type="dcterms:W3CDTF">2019-06-26T10:46:20Z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2052-10.8.0.5562</vt:lpwstr>
  </property>
</Properties>
</file>