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2"/>
  </p:sldMasterIdLst>
  <p:notesMasterIdLst>
    <p:notesMasterId r:id="rId13"/>
  </p:notesMasterIdLst>
  <p:sldIdLst>
    <p:sldId id="256" r:id="rId3"/>
    <p:sldId id="257" r:id="rId4"/>
    <p:sldId id="4155" r:id="rId5"/>
    <p:sldId id="625" r:id="rId6"/>
    <p:sldId id="888" r:id="rId7"/>
    <p:sldId id="4158" r:id="rId8"/>
    <p:sldId id="4159" r:id="rId9"/>
    <p:sldId id="4160" r:id="rId10"/>
    <p:sldId id="4161" r:id="rId11"/>
    <p:sldId id="260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6" userDrawn="1">
          <p15:clr>
            <a:srgbClr val="A4A3A4"/>
          </p15:clr>
        </p15:guide>
        <p15:guide id="2" pos="7256" userDrawn="1">
          <p15:clr>
            <a:srgbClr val="A4A3A4"/>
          </p15:clr>
        </p15:guide>
        <p15:guide id="3" orient="horz" pos="648" userDrawn="1">
          <p15:clr>
            <a:srgbClr val="A4A3A4"/>
          </p15:clr>
        </p15:guide>
        <p15:guide id="4" orient="horz" pos="712" userDrawn="1">
          <p15:clr>
            <a:srgbClr val="A4A3A4"/>
          </p15:clr>
        </p15:guide>
        <p15:guide id="5" orient="horz" pos="3928" userDrawn="1">
          <p15:clr>
            <a:srgbClr val="A4A3A4"/>
          </p15:clr>
        </p15:guide>
        <p15:guide id="6" orient="horz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DD2"/>
    <a:srgbClr val="F25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1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172" y="28"/>
      </p:cViewPr>
      <p:guideLst>
        <p:guide pos="416"/>
        <p:guide pos="7256"/>
        <p:guide orient="horz" pos="648"/>
        <p:guide orient="horz" pos="712"/>
        <p:guide orient="horz" pos="3928"/>
        <p:guide orient="horz" pos="38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6C1F7-F467-4826-9921-EA720E325D7B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425EA-C14A-472F-B8EB-6A7279821A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9425EA-C14A-472F-B8EB-6A7279821A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169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3310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38"/>
          <a:stretch>
            <a:fillRect/>
          </a:stretch>
        </p:blipFill>
        <p:spPr>
          <a:xfrm>
            <a:off x="-38100" y="1"/>
            <a:ext cx="122936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989573" y="2660059"/>
            <a:ext cx="9753600" cy="979003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思源黑体 CN Medium" pitchFamily="34" charset="-122"/>
                <a:ea typeface="思源黑体 CN Medium" pitchFamily="34" charset="-122"/>
              </a:defRPr>
            </a:lvl1pPr>
          </a:lstStyle>
          <a:p>
            <a:r>
              <a:rPr lang="zh-CN" altLang="en-US" dirty="0"/>
              <a:t>这里是你的主标题思源黑体</a:t>
            </a:r>
            <a:r>
              <a:rPr lang="en-US" altLang="zh-CN" dirty="0"/>
              <a:t>40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989573" y="3891900"/>
            <a:ext cx="6883400" cy="45952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bg1"/>
                </a:solidFill>
                <a:latin typeface="思源黑体 CN Normal" pitchFamily="34" charset="-122"/>
                <a:ea typeface="思源黑体 CN Normal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这里是副标题思源黑体</a:t>
            </a:r>
            <a:r>
              <a:rPr lang="en-US" altLang="zh-CN" dirty="0"/>
              <a:t>24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90904-EF7A-4A64-ABC7-704499CB12B3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B484-942F-4E05-999B-4AA2CD1A3F8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573" y="1275697"/>
            <a:ext cx="4509527" cy="572900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73" y="1125705"/>
            <a:ext cx="1283727" cy="6418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345" y="850900"/>
            <a:ext cx="8488527" cy="70788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889000"/>
            <a:ext cx="10515600" cy="801688"/>
          </a:xfrm>
        </p:spPr>
        <p:txBody>
          <a:bodyPr/>
          <a:lstStyle>
            <a:lvl1pPr>
              <a:defRPr>
                <a:solidFill>
                  <a:srgbClr val="007DD2"/>
                </a:solidFill>
                <a:latin typeface="思源黑体 CN Normal" pitchFamily="34" charset="-122"/>
                <a:ea typeface="思源黑体 CN Normal" pitchFamily="34" charset="-122"/>
              </a:defRPr>
            </a:lvl1pPr>
          </a:lstStyle>
          <a:p>
            <a:r>
              <a:rPr lang="zh-CN" altLang="en-US" dirty="0"/>
              <a:t>目录 </a:t>
            </a:r>
            <a:r>
              <a:rPr lang="en-US" altLang="zh-CN" dirty="0"/>
              <a:t>CONTENT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90904-EF7A-4A64-ABC7-704499CB12B3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B484-942F-4E05-999B-4AA2CD1A3F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651" y="0"/>
            <a:ext cx="12184602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355600" y="855980"/>
            <a:ext cx="11468100" cy="36000"/>
          </a:xfrm>
          <a:prstGeom prst="rect">
            <a:avLst/>
          </a:prstGeom>
          <a:gradFill flip="none" rotWithShape="1">
            <a:gsLst>
              <a:gs pos="0">
                <a:srgbClr val="007DD2"/>
              </a:gs>
              <a:gs pos="100000">
                <a:srgbClr val="1EAAE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355600" y="6235700"/>
            <a:ext cx="1146810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05347" y="222250"/>
            <a:ext cx="1109056" cy="554528"/>
          </a:xfrm>
          <a:prstGeom prst="rect">
            <a:avLst/>
          </a:prstGeom>
        </p:spPr>
      </p:pic>
      <p:sp>
        <p:nvSpPr>
          <p:cNvPr id="15" name="文本框 14"/>
          <p:cNvSpPr txBox="1"/>
          <p:nvPr userDrawn="1"/>
        </p:nvSpPr>
        <p:spPr>
          <a:xfrm>
            <a:off x="9975438" y="6318251"/>
            <a:ext cx="1838965" cy="298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itchFamily="34" charset="-122"/>
                <a:ea typeface="思源黑体 CN Light" pitchFamily="34" charset="-122"/>
              </a:rPr>
              <a:t>©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itchFamily="34" charset="-122"/>
                <a:ea typeface="思源黑体 CN Light" pitchFamily="34" charset="-122"/>
              </a:rPr>
              <a:t>FanRuan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itchFamily="34" charset="-122"/>
                <a:ea typeface="思源黑体 CN Light" pitchFamily="34" charset="-122"/>
              </a:rPr>
              <a:t> Software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itchFamily="34" charset="-122"/>
                <a:ea typeface="思源黑体 CN Light" pitchFamily="34" charset="-122"/>
              </a:rPr>
              <a:t>CO.,Ltd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itchFamily="34" charset="-122"/>
                <a:ea typeface="思源黑体 CN Light" pitchFamily="34" charset="-122"/>
              </a:rPr>
              <a:t>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思源黑体 CN Light" pitchFamily="34" charset="-122"/>
              <a:ea typeface="思源黑体 CN Light" pitchFamily="34" charset="-122"/>
            </a:endParaRP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368300" y="6318251"/>
            <a:ext cx="1723549" cy="298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itchFamily="34" charset="-122"/>
                <a:ea typeface="思源黑体 CN Light" pitchFamily="34" charset="-122"/>
              </a:rPr>
              <a:t>帆软，让数据成为生产力！</a:t>
            </a:r>
          </a:p>
        </p:txBody>
      </p:sp>
      <p:sp>
        <p:nvSpPr>
          <p:cNvPr id="20" name="标题 17"/>
          <p:cNvSpPr>
            <a:spLocks noGrp="1"/>
          </p:cNvSpPr>
          <p:nvPr>
            <p:ph type="title"/>
          </p:nvPr>
        </p:nvSpPr>
        <p:spPr>
          <a:xfrm>
            <a:off x="388617" y="412585"/>
            <a:ext cx="9949183" cy="430531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7DD2"/>
                </a:solidFill>
                <a:latin typeface="思源黑体 CN Normal" pitchFamily="34" charset="-122"/>
                <a:ea typeface="思源黑体 CN Normal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38"/>
          <a:stretch>
            <a:fillRect/>
          </a:stretch>
        </p:blipFill>
        <p:spPr>
          <a:xfrm>
            <a:off x="-38100" y="1"/>
            <a:ext cx="122936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989573" y="2660059"/>
            <a:ext cx="9753600" cy="979003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思源黑体 CN Medium" pitchFamily="34" charset="-122"/>
                <a:ea typeface="思源黑体 CN Medium" pitchFamily="34" charset="-122"/>
              </a:defRPr>
            </a:lvl1pPr>
          </a:lstStyle>
          <a:p>
            <a:r>
              <a:rPr lang="zh-CN" altLang="en-US" dirty="0"/>
              <a:t>感谢您的聆听！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989573" y="3891900"/>
            <a:ext cx="6883400" cy="45952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思源黑体 CN Normal" pitchFamily="34" charset="-122"/>
                <a:ea typeface="思源黑体 CN Normal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THANK YOU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90904-EF7A-4A64-ABC7-704499CB12B3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B484-942F-4E05-999B-4AA2CD1A3F8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573" y="1275697"/>
            <a:ext cx="4509527" cy="572900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73" y="1125705"/>
            <a:ext cx="1283727" cy="6418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889000" y="1149350"/>
            <a:ext cx="10414000" cy="23241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889000" y="3536950"/>
            <a:ext cx="10414000" cy="79375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00"/>
            </a:lvl1pPr>
            <a:lvl2pPr marL="0" indent="114300" algn="ctr">
              <a:spcBef>
                <a:spcPts val="0"/>
              </a:spcBef>
              <a:buSzTx/>
              <a:buNone/>
              <a:defRPr sz="2200"/>
            </a:lvl2pPr>
            <a:lvl3pPr marL="0" indent="228600" algn="ctr">
              <a:spcBef>
                <a:spcPts val="0"/>
              </a:spcBef>
              <a:buSzTx/>
              <a:buNone/>
              <a:defRPr sz="2200"/>
            </a:lvl3pPr>
            <a:lvl4pPr marL="0" indent="342900" algn="ctr">
              <a:spcBef>
                <a:spcPts val="0"/>
              </a:spcBef>
              <a:buSzTx/>
              <a:buNone/>
              <a:defRPr sz="2200"/>
            </a:lvl4pPr>
            <a:lvl5pPr marL="0" indent="457200" algn="ctr">
              <a:spcBef>
                <a:spcPts val="0"/>
              </a:spcBef>
              <a:buSzTx/>
              <a:buNone/>
              <a:defRPr sz="22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911232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582990" y="552450"/>
            <a:ext cx="4762501" cy="5753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825500" y="552450"/>
            <a:ext cx="5111750" cy="2806700"/>
          </a:xfrm>
          <a:prstGeom prst="rect">
            <a:avLst/>
          </a:prstGeom>
        </p:spPr>
        <p:txBody>
          <a:bodyPr anchor="b"/>
          <a:lstStyle>
            <a:lvl1pPr>
              <a:defRPr sz="4200"/>
            </a:lvl1pPr>
          </a:lstStyle>
          <a:p>
            <a:r>
              <a:t>标题文本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825500" y="3422650"/>
            <a:ext cx="5111750" cy="2882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00"/>
            </a:lvl1pPr>
            <a:lvl2pPr marL="0" indent="114300" algn="ctr">
              <a:spcBef>
                <a:spcPts val="0"/>
              </a:spcBef>
              <a:buSzTx/>
              <a:buNone/>
              <a:defRPr sz="2200"/>
            </a:lvl2pPr>
            <a:lvl3pPr marL="0" indent="228600" algn="ctr">
              <a:spcBef>
                <a:spcPts val="0"/>
              </a:spcBef>
              <a:buSzTx/>
              <a:buNone/>
              <a:defRPr sz="2200"/>
            </a:lvl3pPr>
            <a:lvl4pPr marL="0" indent="342900" algn="ctr">
              <a:spcBef>
                <a:spcPts val="0"/>
              </a:spcBef>
              <a:buSzTx/>
              <a:buNone/>
              <a:defRPr sz="2200"/>
            </a:lvl4pPr>
            <a:lvl5pPr marL="0" indent="457200" algn="ctr">
              <a:spcBef>
                <a:spcPts val="0"/>
              </a:spcBef>
              <a:buSzTx/>
              <a:buNone/>
              <a:defRPr sz="22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774729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201713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6643493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584950" y="1619250"/>
            <a:ext cx="4762500" cy="46037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844550" y="1619250"/>
            <a:ext cx="5003800" cy="4603750"/>
          </a:xfrm>
          <a:prstGeom prst="rect">
            <a:avLst/>
          </a:prstGeom>
        </p:spPr>
        <p:txBody>
          <a:bodyPr/>
          <a:lstStyle>
            <a:lvl1pPr marL="279400" indent="-279400">
              <a:spcBef>
                <a:spcPts val="2250"/>
              </a:spcBef>
              <a:defRPr sz="2250"/>
            </a:lvl1pPr>
            <a:lvl2pPr marL="558800" indent="-279400">
              <a:spcBef>
                <a:spcPts val="2250"/>
              </a:spcBef>
              <a:defRPr sz="2250"/>
            </a:lvl2pPr>
            <a:lvl3pPr marL="838200" indent="-279400">
              <a:spcBef>
                <a:spcPts val="2250"/>
              </a:spcBef>
              <a:defRPr sz="2250"/>
            </a:lvl3pPr>
            <a:lvl4pPr marL="1117600" indent="-279400">
              <a:spcBef>
                <a:spcPts val="2250"/>
              </a:spcBef>
              <a:defRPr sz="2250"/>
            </a:lvl4pPr>
            <a:lvl5pPr marL="1397000" indent="-279400">
              <a:spcBef>
                <a:spcPts val="2250"/>
              </a:spcBef>
              <a:defRPr sz="225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30758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844550" y="889000"/>
            <a:ext cx="10502900" cy="5073650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3789902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7880350" y="3524250"/>
            <a:ext cx="3702050" cy="27749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7880350" y="565150"/>
            <a:ext cx="3702050" cy="27749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5"/>
          </p:nvPr>
        </p:nvSpPr>
        <p:spPr>
          <a:xfrm>
            <a:off x="603250" y="565150"/>
            <a:ext cx="7086600" cy="57340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607949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193800" y="4476750"/>
            <a:ext cx="9810750" cy="39498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9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193800" y="2987675"/>
            <a:ext cx="9810750" cy="51435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“在此键入引文。”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989919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74991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248567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幻灯片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3509963"/>
          </a:xfrm>
          <a:prstGeom prst="rect">
            <a:avLst/>
          </a:prstGeom>
        </p:spPr>
        <p:txBody>
          <a:bodyPr lIns="91439" tIns="91439" rIns="91439" bIns="91439" anchor="b"/>
          <a:lstStyle>
            <a:lvl1pPr defTabSz="914400">
              <a:lnSpc>
                <a:spcPct val="85000"/>
              </a:lnSpc>
              <a:defRPr sz="6000" spc="-120">
                <a:solidFill>
                  <a:srgbClr val="50B4C8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sz="half" idx="1"/>
          </p:nvPr>
        </p:nvSpPr>
        <p:spPr>
          <a:xfrm>
            <a:off x="1524000" y="3602037"/>
            <a:ext cx="9144000" cy="3255963"/>
          </a:xfrm>
          <a:prstGeom prst="rect">
            <a:avLst/>
          </a:prstGeom>
        </p:spPr>
        <p:txBody>
          <a:bodyPr lIns="91439" tIns="91439" rIns="91439" bIns="91439" anchor="t"/>
          <a:lstStyle>
            <a:lvl1pPr marL="0" indent="0" algn="ctr" defTabSz="914400">
              <a:lnSpc>
                <a:spcPct val="85000"/>
              </a:lnSpc>
              <a:spcBef>
                <a:spcPts val="1300"/>
              </a:spcBef>
              <a:buSzTx/>
              <a:buNone/>
              <a:defRPr sz="2400">
                <a:solidFill>
                  <a:srgbClr val="262626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indent="0" algn="ctr" defTabSz="914400">
              <a:lnSpc>
                <a:spcPct val="85000"/>
              </a:lnSpc>
              <a:spcBef>
                <a:spcPts val="1300"/>
              </a:spcBef>
              <a:buSzTx/>
              <a:buNone/>
              <a:defRPr sz="2400">
                <a:solidFill>
                  <a:srgbClr val="262626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indent="0" algn="ctr" defTabSz="914400">
              <a:lnSpc>
                <a:spcPct val="85000"/>
              </a:lnSpc>
              <a:spcBef>
                <a:spcPts val="1300"/>
              </a:spcBef>
              <a:buSzTx/>
              <a:buNone/>
              <a:defRPr sz="2400">
                <a:solidFill>
                  <a:srgbClr val="262626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indent="0" algn="ctr" defTabSz="914400">
              <a:lnSpc>
                <a:spcPct val="85000"/>
              </a:lnSpc>
              <a:spcBef>
                <a:spcPts val="1300"/>
              </a:spcBef>
              <a:buSzTx/>
              <a:buNone/>
              <a:defRPr sz="2400">
                <a:solidFill>
                  <a:srgbClr val="262626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indent="0" algn="ctr" defTabSz="914400">
              <a:lnSpc>
                <a:spcPct val="85000"/>
              </a:lnSpc>
              <a:spcBef>
                <a:spcPts val="1300"/>
              </a:spcBef>
              <a:buSzTx/>
              <a:buNone/>
              <a:defRPr sz="2400">
                <a:solidFill>
                  <a:srgbClr val="262626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9960048" y="5503739"/>
            <a:ext cx="1729959" cy="1769713"/>
          </a:xfrm>
          <a:prstGeom prst="rect">
            <a:avLst/>
          </a:prstGeom>
        </p:spPr>
        <p:txBody>
          <a:bodyPr lIns="91439" tIns="91439" rIns="91439" bIns="91439" anchor="b"/>
          <a:lstStyle>
            <a:lvl1pPr algn="r" defTabSz="914400">
              <a:defRPr sz="10300">
                <a:solidFill>
                  <a:srgbClr val="50B4C8">
                    <a:alpha val="25000"/>
                  </a:srgbClr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249849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与副标题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/>
          </p:cNvSpPr>
          <p:nvPr>
            <p:ph type="title"/>
          </p:nvPr>
        </p:nvSpPr>
        <p:spPr>
          <a:xfrm>
            <a:off x="1193800" y="1149350"/>
            <a:ext cx="9810750" cy="23241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标题文本</a:t>
            </a:r>
          </a:p>
        </p:txBody>
      </p:sp>
      <p:sp>
        <p:nvSpPr>
          <p:cNvPr id="127" name="Shape 127"/>
          <p:cNvSpPr>
            <a:spLocks noGrp="1"/>
          </p:cNvSpPr>
          <p:nvPr>
            <p:ph type="body" sz="quarter" idx="1"/>
          </p:nvPr>
        </p:nvSpPr>
        <p:spPr>
          <a:xfrm>
            <a:off x="1193800" y="3536950"/>
            <a:ext cx="9810750" cy="79375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</a:defRPr>
            </a:lvl1pPr>
            <a:lvl2pPr marL="0" indent="11430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</a:defRPr>
            </a:lvl2pPr>
            <a:lvl3pPr marL="0" indent="22860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</a:defRPr>
            </a:lvl3pPr>
            <a:lvl4pPr marL="0" indent="34290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</a:defRPr>
            </a:lvl4pPr>
            <a:lvl5pPr marL="0" indent="45720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8" name="Shape 128"/>
          <p:cNvSpPr>
            <a:spLocks noGrp="1"/>
          </p:cNvSpPr>
          <p:nvPr>
            <p:ph type="sldNum" sz="quarter" idx="2"/>
          </p:nvPr>
        </p:nvSpPr>
        <p:spPr>
          <a:xfrm>
            <a:off x="5977627" y="6502400"/>
            <a:ext cx="296556" cy="28725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283476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居中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/>
          </p:cNvSpPr>
          <p:nvPr>
            <p:ph type="title"/>
          </p:nvPr>
        </p:nvSpPr>
        <p:spPr>
          <a:xfrm>
            <a:off x="711200" y="2470150"/>
            <a:ext cx="10763250" cy="1911350"/>
          </a:xfrm>
          <a:prstGeom prst="rect">
            <a:avLst/>
          </a:prstGeom>
        </p:spPr>
        <p:txBody>
          <a:bodyPr/>
          <a:lstStyle>
            <a:lvl1pPr>
              <a:defRPr sz="4500" b="1">
                <a:solidFill>
                  <a:srgbClr val="FFFFFF"/>
                </a:solidFill>
                <a:effectLst>
                  <a:outerShdw blurRad="50800" dist="25400" dir="5400000" rotWithShape="0">
                    <a:srgbClr val="000000"/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标题文本</a:t>
            </a:r>
          </a:p>
        </p:txBody>
      </p:sp>
      <p:sp>
        <p:nvSpPr>
          <p:cNvPr id="136" name="Shape 136"/>
          <p:cNvSpPr>
            <a:spLocks noGrp="1"/>
          </p:cNvSpPr>
          <p:nvPr>
            <p:ph type="sldNum" sz="quarter" idx="2"/>
          </p:nvPr>
        </p:nvSpPr>
        <p:spPr>
          <a:xfrm>
            <a:off x="5977627" y="6505277"/>
            <a:ext cx="290144" cy="28725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EBEBE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5187128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651" y="0"/>
            <a:ext cx="12184602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355600" y="855980"/>
            <a:ext cx="11468100" cy="36000"/>
          </a:xfrm>
          <a:prstGeom prst="rect">
            <a:avLst/>
          </a:prstGeom>
          <a:gradFill flip="none" rotWithShape="1">
            <a:gsLst>
              <a:gs pos="0">
                <a:srgbClr val="007DD2"/>
              </a:gs>
              <a:gs pos="100000">
                <a:srgbClr val="1EAAE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000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355600" y="6235700"/>
            <a:ext cx="1146810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05347" y="222250"/>
            <a:ext cx="1109056" cy="554528"/>
          </a:xfrm>
          <a:prstGeom prst="rect">
            <a:avLst/>
          </a:prstGeom>
        </p:spPr>
      </p:pic>
      <p:sp>
        <p:nvSpPr>
          <p:cNvPr id="15" name="文本框 14"/>
          <p:cNvSpPr txBox="1"/>
          <p:nvPr userDrawn="1"/>
        </p:nvSpPr>
        <p:spPr>
          <a:xfrm>
            <a:off x="9928150" y="6318251"/>
            <a:ext cx="1933543" cy="295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©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FanRuan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Software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CO.,Ltd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368301" y="6318251"/>
            <a:ext cx="1723549" cy="295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帆软，让数据成为生产力！</a:t>
            </a:r>
          </a:p>
        </p:txBody>
      </p:sp>
      <p:sp>
        <p:nvSpPr>
          <p:cNvPr id="20" name="标题 17"/>
          <p:cNvSpPr>
            <a:spLocks noGrp="1"/>
          </p:cNvSpPr>
          <p:nvPr>
            <p:ph type="title"/>
          </p:nvPr>
        </p:nvSpPr>
        <p:spPr>
          <a:xfrm>
            <a:off x="388618" y="412586"/>
            <a:ext cx="9949183" cy="430531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7DD2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77497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C7E99-B30C-41BB-B200-271C870BE8A6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44550" y="476250"/>
            <a:ext cx="105029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44550" y="1619250"/>
            <a:ext cx="10502900" cy="4603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96556" cy="2872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491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p:transition spd="med"/>
  <p:txStyles>
    <p:title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143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286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3429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4572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5715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6858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8001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9144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3175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6350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9525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2700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15875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9050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22225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25400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8575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143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286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3429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4572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5715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6858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8001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9144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-标题 3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302255" y="2425686"/>
            <a:ext cx="5786326" cy="1765314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sz="6000" b="1" dirty="0">
                <a:cs typeface="+mn-ea"/>
                <a:sym typeface="+mn-lt"/>
              </a:rPr>
              <a:t>医药行业案例分享</a:t>
            </a:r>
            <a:br>
              <a:rPr lang="zh-CN" altLang="en-US" sz="6000" b="1" dirty="0">
                <a:cs typeface="+mn-ea"/>
                <a:sym typeface="+mn-lt"/>
              </a:rPr>
            </a:br>
            <a:r>
              <a:rPr lang="zh-CN" altLang="en-US" b="1" dirty="0">
                <a:cs typeface="+mn-ea"/>
                <a:sym typeface="+mn-lt"/>
              </a:rPr>
              <a:t>客户数量增长受阻分析</a:t>
            </a:r>
            <a:endParaRPr lang="zh-CN" altLang="en-US" dirty="0"/>
          </a:p>
        </p:txBody>
      </p:sp>
      <p:sp>
        <p:nvSpPr>
          <p:cNvPr id="6" name="Shape 147">
            <a:extLst>
              <a:ext uri="{FF2B5EF4-FFF2-40B4-BE49-F238E27FC236}">
                <a16:creationId xmlns:a16="http://schemas.microsoft.com/office/drawing/2014/main" id="{648F09EF-AE01-4AF0-9994-96A5F4EC52D7}"/>
              </a:ext>
            </a:extLst>
          </p:cNvPr>
          <p:cNvSpPr/>
          <p:nvPr/>
        </p:nvSpPr>
        <p:spPr>
          <a:xfrm>
            <a:off x="1564949" y="6011033"/>
            <a:ext cx="102657" cy="65659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7500">
                <a:solidFill>
                  <a:srgbClr val="FFFFFF"/>
                </a:solidFill>
                <a:latin typeface="冬青黑体简体中文 W3"/>
                <a:ea typeface="冬青黑体简体中文 W3"/>
                <a:cs typeface="冬青黑体简体中文 W3"/>
                <a:sym typeface="冬青黑体简体中文 W3"/>
              </a:defRPr>
            </a:lvl1pPr>
          </a:lstStyle>
          <a:p>
            <a:endParaRPr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感谢您的聆听</a:t>
            </a: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THANK YOU !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889000"/>
            <a:ext cx="10515600" cy="801688"/>
          </a:xfrm>
        </p:spPr>
        <p:txBody>
          <a:bodyPr>
            <a:normAutofit/>
          </a:bodyPr>
          <a:lstStyle/>
          <a:p>
            <a:r>
              <a:rPr lang="zh-CN" altLang="en-US" sz="4000" dirty="0"/>
              <a:t>目录  </a:t>
            </a:r>
            <a:r>
              <a:rPr lang="en-US" altLang="zh-CN" sz="4000" dirty="0"/>
              <a:t>CONTENT</a:t>
            </a:r>
            <a:endParaRPr lang="zh-CN" altLang="en-US" sz="4000" dirty="0"/>
          </a:p>
        </p:txBody>
      </p:sp>
      <p:grpSp>
        <p:nvGrpSpPr>
          <p:cNvPr id="9" name="组合 8"/>
          <p:cNvGrpSpPr/>
          <p:nvPr/>
        </p:nvGrpSpPr>
        <p:grpSpPr>
          <a:xfrm>
            <a:off x="1470891" y="2768297"/>
            <a:ext cx="3560747" cy="369332"/>
            <a:chOff x="1042736" y="2229853"/>
            <a:chExt cx="3560747" cy="369332"/>
          </a:xfrm>
        </p:grpSpPr>
        <p:sp>
          <p:nvSpPr>
            <p:cNvPr id="6" name="燕尾形 5"/>
            <p:cNvSpPr/>
            <p:nvPr/>
          </p:nvSpPr>
          <p:spPr>
            <a:xfrm>
              <a:off x="1042736" y="2261466"/>
              <a:ext cx="336885" cy="336885"/>
            </a:xfrm>
            <a:prstGeom prst="chevron">
              <a:avLst/>
            </a:prstGeom>
            <a:gradFill>
              <a:gsLst>
                <a:gs pos="0">
                  <a:srgbClr val="007DD2"/>
                </a:gs>
                <a:gs pos="100000">
                  <a:srgbClr val="1EAAE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DD2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379621" y="2229853"/>
              <a:ext cx="936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007DD2"/>
                  </a:solidFill>
                  <a:latin typeface="思源黑体 CN Medium" pitchFamily="34" charset="-122"/>
                  <a:ea typeface="思源黑体 CN Medium" pitchFamily="34" charset="-122"/>
                </a:rPr>
                <a:t>SEC 01</a:t>
              </a:r>
              <a:endParaRPr lang="zh-CN" altLang="en-US" dirty="0">
                <a:solidFill>
                  <a:srgbClr val="007DD2"/>
                </a:solidFill>
                <a:latin typeface="思源黑体 CN Medium" pitchFamily="34" charset="-122"/>
                <a:ea typeface="思源黑体 CN Medium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341325" y="2229853"/>
              <a:ext cx="22621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7DD2"/>
                  </a:solidFill>
                  <a:latin typeface="思源黑体 CN Light" pitchFamily="34" charset="-122"/>
                  <a:ea typeface="思源黑体 CN Light" pitchFamily="34" charset="-122"/>
                </a:rPr>
                <a:t>案例背景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677891" y="2736685"/>
            <a:ext cx="2727283" cy="384721"/>
            <a:chOff x="1042736" y="2229853"/>
            <a:chExt cx="2727283" cy="384721"/>
          </a:xfrm>
        </p:grpSpPr>
        <p:sp>
          <p:nvSpPr>
            <p:cNvPr id="11" name="燕尾形 10"/>
            <p:cNvSpPr/>
            <p:nvPr/>
          </p:nvSpPr>
          <p:spPr>
            <a:xfrm>
              <a:off x="1042736" y="2261466"/>
              <a:ext cx="336885" cy="336885"/>
            </a:xfrm>
            <a:prstGeom prst="chevron">
              <a:avLst/>
            </a:prstGeom>
            <a:gradFill>
              <a:gsLst>
                <a:gs pos="0">
                  <a:srgbClr val="007DD2"/>
                </a:gs>
                <a:gs pos="100000">
                  <a:srgbClr val="1EAAE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DD2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79621" y="2229853"/>
              <a:ext cx="23903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007DD2"/>
                  </a:solidFill>
                  <a:latin typeface="思源黑体 CN Medium" pitchFamily="34" charset="-122"/>
                  <a:ea typeface="思源黑体 CN Medium" pitchFamily="34" charset="-122"/>
                </a:rPr>
                <a:t>SEC 02 </a:t>
              </a:r>
              <a:r>
                <a:rPr lang="zh-CN" altLang="en-US" dirty="0">
                  <a:solidFill>
                    <a:srgbClr val="007DD2"/>
                  </a:solidFill>
                  <a:latin typeface="思源黑体 CN Medium" pitchFamily="34" charset="-122"/>
                  <a:ea typeface="思源黑体 CN Medium" pitchFamily="34" charset="-122"/>
                </a:rPr>
                <a:t>数据分析思路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388230" y="2245242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dirty="0">
                <a:solidFill>
                  <a:srgbClr val="007DD2"/>
                </a:solidFill>
                <a:latin typeface="思源黑体 CN Light" pitchFamily="34" charset="-122"/>
                <a:ea typeface="思源黑体 CN Light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420091" y="4408931"/>
            <a:ext cx="3093119" cy="372795"/>
            <a:chOff x="1042736" y="2229853"/>
            <a:chExt cx="3093119" cy="372795"/>
          </a:xfrm>
        </p:grpSpPr>
        <p:sp>
          <p:nvSpPr>
            <p:cNvPr id="15" name="燕尾形 14"/>
            <p:cNvSpPr/>
            <p:nvPr/>
          </p:nvSpPr>
          <p:spPr>
            <a:xfrm>
              <a:off x="1042736" y="2261466"/>
              <a:ext cx="336885" cy="336885"/>
            </a:xfrm>
            <a:prstGeom prst="chevron">
              <a:avLst/>
            </a:prstGeom>
            <a:gradFill>
              <a:gsLst>
                <a:gs pos="0">
                  <a:srgbClr val="007DD2"/>
                </a:gs>
                <a:gs pos="100000">
                  <a:srgbClr val="1EAAE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DD2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79621" y="2229853"/>
              <a:ext cx="936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007DD2"/>
                  </a:solidFill>
                  <a:latin typeface="思源黑体 CN Medium" pitchFamily="34" charset="-122"/>
                  <a:ea typeface="思源黑体 CN Medium" pitchFamily="34" charset="-122"/>
                </a:rPr>
                <a:t>SEC 03</a:t>
              </a:r>
              <a:endParaRPr lang="zh-CN" altLang="en-US" dirty="0">
                <a:solidFill>
                  <a:srgbClr val="007DD2"/>
                </a:solidFill>
                <a:latin typeface="思源黑体 CN Medium" pitchFamily="34" charset="-122"/>
                <a:ea typeface="思源黑体 CN Medium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57804" y="2233316"/>
              <a:ext cx="1778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>
                  <a:solidFill>
                    <a:srgbClr val="007DD2"/>
                  </a:solidFill>
                  <a:latin typeface="思源黑体 CN Light" pitchFamily="34" charset="-122"/>
                  <a:ea typeface="思源黑体 CN Light" pitchFamily="34" charset="-122"/>
                </a:rPr>
                <a:t>FineBI</a:t>
              </a:r>
              <a:r>
                <a:rPr lang="zh-CN" altLang="en-US" dirty="0">
                  <a:solidFill>
                    <a:srgbClr val="007DD2"/>
                  </a:solidFill>
                  <a:latin typeface="思源黑体 CN Light" pitchFamily="34" charset="-122"/>
                  <a:ea typeface="思源黑体 CN Light" pitchFamily="34" charset="-122"/>
                </a:rPr>
                <a:t>分析演示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713853" y="4312429"/>
            <a:ext cx="2657644" cy="465000"/>
            <a:chOff x="1042736" y="2134185"/>
            <a:chExt cx="2657644" cy="465000"/>
          </a:xfrm>
        </p:grpSpPr>
        <p:sp>
          <p:nvSpPr>
            <p:cNvPr id="19" name="燕尾形 18"/>
            <p:cNvSpPr/>
            <p:nvPr/>
          </p:nvSpPr>
          <p:spPr>
            <a:xfrm>
              <a:off x="1042736" y="2261466"/>
              <a:ext cx="336885" cy="336885"/>
            </a:xfrm>
            <a:prstGeom prst="chevron">
              <a:avLst/>
            </a:prstGeom>
            <a:gradFill>
              <a:gsLst>
                <a:gs pos="0">
                  <a:srgbClr val="007DD2"/>
                </a:gs>
                <a:gs pos="100000">
                  <a:srgbClr val="1EAAE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DD2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379621" y="2229853"/>
              <a:ext cx="936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007DD2"/>
                  </a:solidFill>
                  <a:latin typeface="思源黑体 CN Medium" pitchFamily="34" charset="-122"/>
                  <a:ea typeface="思源黑体 CN Medium" pitchFamily="34" charset="-122"/>
                </a:rPr>
                <a:t>SEC 04</a:t>
              </a:r>
              <a:endParaRPr lang="zh-CN" altLang="en-US" dirty="0">
                <a:solidFill>
                  <a:srgbClr val="007DD2"/>
                </a:solidFill>
                <a:latin typeface="思源黑体 CN Medium" pitchFamily="34" charset="-122"/>
                <a:ea typeface="思源黑体 CN Medium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361552" y="2134185"/>
              <a:ext cx="1338828" cy="464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007DD2"/>
                  </a:solidFill>
                  <a:ea typeface="思源黑体 CN Light" pitchFamily="34" charset="-122"/>
                  <a:sym typeface="+mn-lt"/>
                </a:rPr>
                <a:t>方案及成果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zh-CN" altLang="en-US" dirty="0"/>
              <a:t>案例背景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DCFC52D-B2A5-4D43-A933-EB5ABD0EC0E8}"/>
              </a:ext>
            </a:extLst>
          </p:cNvPr>
          <p:cNvSpPr/>
          <p:nvPr/>
        </p:nvSpPr>
        <p:spPr>
          <a:xfrm>
            <a:off x="1488213" y="1916600"/>
            <a:ext cx="8940577" cy="2484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dirty="0"/>
              <a:t>A</a:t>
            </a:r>
            <a:r>
              <a:rPr lang="zh-CN" altLang="en-US" dirty="0"/>
              <a:t>制药公司在</a:t>
            </a:r>
            <a:r>
              <a:rPr lang="en-US" altLang="zh-CN" dirty="0"/>
              <a:t>2012</a:t>
            </a:r>
            <a:r>
              <a:rPr lang="zh-CN" altLang="en-US" dirty="0"/>
              <a:t>年研发的产品</a:t>
            </a:r>
            <a:r>
              <a:rPr lang="en-US" altLang="zh-CN" dirty="0"/>
              <a:t>A</a:t>
            </a:r>
            <a:r>
              <a:rPr lang="zh-CN" altLang="en-US" dirty="0"/>
              <a:t>，已经进入北京市场</a:t>
            </a:r>
            <a:r>
              <a:rPr lang="en-US" altLang="zh-CN" dirty="0"/>
              <a:t>6</a:t>
            </a:r>
            <a:r>
              <a:rPr lang="zh-CN" altLang="en-US" dirty="0"/>
              <a:t>年，在北京市的客户数量增长很快，产品销售额随客户数量的增长稳步提升，市场份额占比也越来越大，但是最近一年北京市的客户数量增长受阻，</a:t>
            </a:r>
            <a:r>
              <a:rPr lang="zh-CN" altLang="en-US" dirty="0">
                <a:solidFill>
                  <a:srgbClr val="FF0000"/>
                </a:solidFill>
              </a:rPr>
              <a:t>客户数量年度同比增长由</a:t>
            </a:r>
            <a:r>
              <a:rPr lang="en-US" altLang="zh-CN" dirty="0">
                <a:solidFill>
                  <a:srgbClr val="FF0000"/>
                </a:solidFill>
              </a:rPr>
              <a:t>13.1%</a:t>
            </a:r>
            <a:r>
              <a:rPr lang="zh-CN" altLang="en-US" dirty="0">
                <a:solidFill>
                  <a:srgbClr val="FF0000"/>
                </a:solidFill>
              </a:rPr>
              <a:t>下滑到</a:t>
            </a:r>
            <a:r>
              <a:rPr lang="en-US" altLang="zh-CN" dirty="0">
                <a:solidFill>
                  <a:srgbClr val="FF0000"/>
                </a:solidFill>
              </a:rPr>
              <a:t>3%</a:t>
            </a:r>
            <a:r>
              <a:rPr lang="zh-CN" altLang="en-US" dirty="0"/>
              <a:t>，这引起了华北大区营销经理的关注，为什么客户数量增速下滑幅度如此大呢？</a:t>
            </a:r>
            <a:endParaRPr lang="en-US" altLang="zh-CN" dirty="0"/>
          </a:p>
          <a:p>
            <a:pPr>
              <a:lnSpc>
                <a:spcPct val="125000"/>
              </a:lnSpc>
            </a:pPr>
            <a:endParaRPr lang="en-US" altLang="zh-CN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5000"/>
              </a:lnSpc>
            </a:pP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为了探寻</a:t>
            </a:r>
            <a:r>
              <a:rPr lang="en-US" altLang="zh-CN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制药公司客户数量增长停滞的原因，并找到解决方法保持客户数量继续增长，他使用</a:t>
            </a:r>
            <a:r>
              <a:rPr lang="en-US" altLang="zh-CN" dirty="0" err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FineBI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进行了问题的溯源</a:t>
            </a:r>
            <a:r>
              <a:rPr lang="en-US" altLang="zh-CN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3278051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案例整体分析思路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F8AC434-100D-43CB-A855-EFE78D5A0191}"/>
              </a:ext>
            </a:extLst>
          </p:cNvPr>
          <p:cNvSpPr txBox="1"/>
          <p:nvPr/>
        </p:nvSpPr>
        <p:spPr>
          <a:xfrm>
            <a:off x="821802" y="353932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探索式分析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2E6AC2A-03D1-4DC1-8417-833B4BE58F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009" y="958890"/>
            <a:ext cx="7231791" cy="548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964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90230877-584D-4738-BB4A-D42C376960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298" y="897465"/>
            <a:ext cx="5889363" cy="55479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案例分析常用思路</a:t>
            </a:r>
            <a:endParaRPr lang="zh-CN" altLang="en-US" b="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B98E29F-7AFC-4693-A0B3-542CEAC172B1}"/>
              </a:ext>
            </a:extLst>
          </p:cNvPr>
          <p:cNvSpPr txBox="1"/>
          <p:nvPr/>
        </p:nvSpPr>
        <p:spPr>
          <a:xfrm>
            <a:off x="921379" y="3004591"/>
            <a:ext cx="3061920" cy="133369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目的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假设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箭头: 右 7">
            <a:extLst>
              <a:ext uri="{FF2B5EF4-FFF2-40B4-BE49-F238E27FC236}">
                <a16:creationId xmlns:a16="http://schemas.microsoft.com/office/drawing/2014/main" id="{AFA54670-27B2-43A3-A2A8-43BF326ED9BB}"/>
              </a:ext>
            </a:extLst>
          </p:cNvPr>
          <p:cNvSpPr/>
          <p:nvPr/>
        </p:nvSpPr>
        <p:spPr>
          <a:xfrm>
            <a:off x="2663741" y="3456174"/>
            <a:ext cx="748328" cy="430531"/>
          </a:xfrm>
          <a:prstGeom prst="rightArrow">
            <a:avLst/>
          </a:prstGeom>
          <a:solidFill>
            <a:srgbClr val="007DD2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463284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增长停滞问题定位</a:t>
            </a:r>
            <a:r>
              <a:rPr lang="en-US" altLang="zh-CN" dirty="0"/>
              <a:t>&amp;</a:t>
            </a:r>
            <a:r>
              <a:rPr lang="zh-CN" altLang="en-US" dirty="0"/>
              <a:t>流失客户洞察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972590A-4CA5-4D88-85C8-FF36C9320C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732" y="964944"/>
            <a:ext cx="10688355" cy="411941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5D65057E-587F-4C49-B5AC-408E38D66616}"/>
              </a:ext>
            </a:extLst>
          </p:cNvPr>
          <p:cNvSpPr/>
          <p:nvPr/>
        </p:nvSpPr>
        <p:spPr>
          <a:xfrm>
            <a:off x="787721" y="5206182"/>
            <a:ext cx="91202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1A1A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结论：</a:t>
            </a:r>
            <a:endParaRPr lang="zh-CN" altLang="en-US" sz="1400" dirty="0">
              <a:solidFill>
                <a:srgbClr val="1A1A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1.2018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年客户数量同比增长仅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3%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，远低于历史平均水平，主要是因为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年的流失客户数过多，需要重点关注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年的客户流失情况。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2.18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年客户流失的类型多分布在二级以下医院、零售、第三终端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流失客户数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类客户最多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应重点避免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类流失。</a:t>
            </a:r>
          </a:p>
        </p:txBody>
      </p:sp>
    </p:spTree>
    <p:extLst>
      <p:ext uri="{BB962C8B-B14F-4D97-AF65-F5344CB8AC3E}">
        <p14:creationId xmlns:p14="http://schemas.microsoft.com/office/powerpoint/2010/main" val="1796028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流失客户异常原因定位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51B905-2DE1-466A-A2AE-12FF88B21538}"/>
              </a:ext>
            </a:extLst>
          </p:cNvPr>
          <p:cNvSpPr/>
          <p:nvPr/>
        </p:nvSpPr>
        <p:spPr>
          <a:xfrm>
            <a:off x="5601056" y="4092411"/>
            <a:ext cx="461751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结论：</a:t>
            </a:r>
          </a:p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月的销售员工流失严重，出现了大批的离职，员工数也是两年最低水平。</a:t>
            </a:r>
          </a:p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年流失客户中，有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70.16%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的都是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月离职员工原有负责的客户，这是造成流失客户增长的主要原因。</a:t>
            </a:r>
          </a:p>
          <a:p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A3CA6E7-6D2B-4641-A1C5-34A7D6822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388" y="1028700"/>
            <a:ext cx="4308763" cy="24005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5A3F168-393B-4631-85C5-7CB95C2B11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1057" y="1189127"/>
            <a:ext cx="4617515" cy="223001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95DF5798-24E7-4421-883D-3B65AE9D55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912" y="3533775"/>
            <a:ext cx="4308763" cy="296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803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员工异常流失和客户流失的关系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513BA7B8-991D-496C-9681-F35CACE6BC4F}"/>
              </a:ext>
            </a:extLst>
          </p:cNvPr>
          <p:cNvSpPr/>
          <p:nvPr/>
        </p:nvSpPr>
        <p:spPr>
          <a:xfrm>
            <a:off x="660400" y="5294378"/>
            <a:ext cx="11101672" cy="763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结论：</a:t>
            </a:r>
          </a:p>
          <a:p>
            <a:pPr>
              <a:lnSpc>
                <a:spcPct val="125000"/>
              </a:lnSpc>
            </a:pPr>
            <a:r>
              <a:rPr lang="en-US" altLang="zh-CN" sz="12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、销售离职直接带走一小部分的客户，但更多的是在销售离职后</a:t>
            </a:r>
            <a:r>
              <a:rPr lang="en-US" altLang="zh-CN" sz="12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个月后仍有订单，然后才逐渐流失的，因此主要是对于交接的客户维护不到位导致客户流失严重。</a:t>
            </a:r>
          </a:p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因此应该加强离职员工交接后的客户的维护工作，提升客户的拜访频次，让客户重新与新的销售建立信任，从而降低客户流失。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C79D5AC-81B3-48EF-AA1E-97D34517C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48" y="959250"/>
            <a:ext cx="10988104" cy="433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388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方案及成果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0E59D3E-3F6C-407F-BC5A-986B5BE36456}"/>
              </a:ext>
            </a:extLst>
          </p:cNvPr>
          <p:cNvSpPr/>
          <p:nvPr/>
        </p:nvSpPr>
        <p:spPr>
          <a:xfrm>
            <a:off x="906684" y="2619378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、接下来半年，通过加大拜访力度，并给予老客户折扣优惠，重点对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年流失的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CD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类客户进行定向的挽回。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、交由人力资源部去优化原有的离职流程，规定离职原则上须提前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个月报备，并进行完所有客户三方交接后才能正式离职，防止再次出现短时间大面积的员工突然离职。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、为强调新老交接的客户维护工作，对新老员工进行了交接客户维护的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次主题培训，并将交接客户的维护效果列为员工重点绩效考核标准。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353F47B-A262-47C3-B911-C9B98B059F2A}"/>
              </a:ext>
            </a:extLst>
          </p:cNvPr>
          <p:cNvSpPr/>
          <p:nvPr/>
        </p:nvSpPr>
        <p:spPr>
          <a:xfrm>
            <a:off x="7774085" y="2619378"/>
            <a:ext cx="351123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、半年内挽回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年流失客户中的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57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个客户，挽回率达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46%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年一整年都未出现集中时间段的销售大批离职的现象。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年流失客户数仅为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41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人，同比下降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67%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年的员工离职交接的客户流失数仅占流失客户总数的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18%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，为历史最低水平。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62D3DD9-277B-4387-B85C-CD6041B4B374}"/>
              </a:ext>
            </a:extLst>
          </p:cNvPr>
          <p:cNvSpPr/>
          <p:nvPr/>
        </p:nvSpPr>
        <p:spPr>
          <a:xfrm>
            <a:off x="7774085" y="201666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D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成果：</a:t>
            </a:r>
            <a:endParaRPr lang="en-US" altLang="zh-CN" b="1" dirty="0">
              <a:solidFill>
                <a:srgbClr val="007DD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27E0EA8-8DE3-488C-8674-E02E630271A9}"/>
              </a:ext>
            </a:extLst>
          </p:cNvPr>
          <p:cNvSpPr/>
          <p:nvPr/>
        </p:nvSpPr>
        <p:spPr>
          <a:xfrm>
            <a:off x="753533" y="202824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7D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策略：</a:t>
            </a:r>
            <a:endParaRPr lang="en-US" altLang="zh-CN" b="1" dirty="0">
              <a:solidFill>
                <a:srgbClr val="007DD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29692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1609</TotalTime>
  <Words>619</Words>
  <Application>Microsoft Office PowerPoint</Application>
  <PresentationFormat>宽屏</PresentationFormat>
  <Paragraphs>48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Helvetica Light</vt:lpstr>
      <vt:lpstr>Helvetica Neue</vt:lpstr>
      <vt:lpstr>等线</vt:lpstr>
      <vt:lpstr>等线 Light</vt:lpstr>
      <vt:lpstr>冬青黑体简体中文 W3</vt:lpstr>
      <vt:lpstr>思源黑体 CN Light</vt:lpstr>
      <vt:lpstr>思源黑体 CN Medium</vt:lpstr>
      <vt:lpstr>思源黑体 CN Normal</vt:lpstr>
      <vt:lpstr>微软雅黑</vt:lpstr>
      <vt:lpstr>Arial</vt:lpstr>
      <vt:lpstr>Calibri Light</vt:lpstr>
      <vt:lpstr>Office 主题​​</vt:lpstr>
      <vt:lpstr>White</vt:lpstr>
      <vt:lpstr>医药行业案例分享 客户数量增长受阻分析</vt:lpstr>
      <vt:lpstr>目录  CONTENT</vt:lpstr>
      <vt:lpstr>案例背景</vt:lpstr>
      <vt:lpstr>案例整体分析思路</vt:lpstr>
      <vt:lpstr>案例分析常用思路</vt:lpstr>
      <vt:lpstr>增长停滞问题定位&amp;流失客户洞察</vt:lpstr>
      <vt:lpstr>流失客户异常原因定位</vt:lpstr>
      <vt:lpstr>员工异常流失和客户流失的关系</vt:lpstr>
      <vt:lpstr>方案及成果</vt:lpstr>
      <vt:lpstr>感谢您的聆听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让数据从业务中来，到业务中去</dc:title>
  <dc:creator>刘凯旋</dc:creator>
  <cp:lastModifiedBy>723789871@qq.com</cp:lastModifiedBy>
  <cp:revision>137</cp:revision>
  <dcterms:created xsi:type="dcterms:W3CDTF">1900-01-01T00:00:00Z</dcterms:created>
  <dcterms:modified xsi:type="dcterms:W3CDTF">2020-06-15T09:56:44Z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