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colors3.xml" ContentType="application/vnd.openxmlformats-officedocument.drawingml.diagramColors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drawing1.xml" ContentType="application/vnd.ms-office.drawingml.diagramDrawing+xml"/>
  <Override PartName="/ppt/diagrams/drawing2.xml" ContentType="application/vnd.ms-office.drawingml.diagramDrawing+xml"/>
  <Override PartName="/ppt/diagrams/drawing3.xml" ContentType="application/vnd.ms-office.drawingml.diagramDrawing+xml"/>
  <Override PartName="/ppt/diagrams/layout1.xml" ContentType="application/vnd.openxmlformats-officedocument.drawingml.diagram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quickStyle1.xml" ContentType="application/vnd.openxmlformats-officedocument.drawingml.diagramStyl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handoutMasters/handoutMaster1.xml" ContentType="application/vnd.openxmlformats-officedocument.presentationml.handoutMaster+xml"/>
  <Override PartName="/ppt/media/image1.svg" ContentType="image/svg+xml"/>
  <Override PartName="/ppt/media/image2.svg" ContentType="image/svg+xml"/>
  <Override PartName="/ppt/media/image3.svg" ContentType="image/svg+xml"/>
  <Override PartName="/ppt/media/image4.svg" ContentType="image/svg+xml"/>
  <Override PartName="/ppt/media/image5.svg" ContentType="image/svg+xml"/>
  <Override PartName="/ppt/media/image6.svg" ContentType="image/svg+xml"/>
  <Override PartName="/ppt/media/image7.svg" ContentType="image/svg+xml"/>
  <Override PartName="/ppt/media/image8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8"/>
  </p:handoutMasterIdLst>
  <p:sldIdLst>
    <p:sldId id="812" r:id="rId3"/>
    <p:sldId id="791" r:id="rId5"/>
    <p:sldId id="792" r:id="rId6"/>
    <p:sldId id="770" r:id="rId7"/>
    <p:sldId id="769" r:id="rId8"/>
    <p:sldId id="793" r:id="rId9"/>
    <p:sldId id="776" r:id="rId10"/>
    <p:sldId id="825" r:id="rId11"/>
    <p:sldId id="823" r:id="rId12"/>
    <p:sldId id="778" r:id="rId13"/>
    <p:sldId id="824" r:id="rId14"/>
    <p:sldId id="779" r:id="rId15"/>
    <p:sldId id="780" r:id="rId16"/>
    <p:sldId id="298" r:id="rId17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李彬申" initials="d" lastIdx="1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C0FE"/>
    <a:srgbClr val="0285EA"/>
    <a:srgbClr val="027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837" autoAdjust="0"/>
  </p:normalViewPr>
  <p:slideViewPr>
    <p:cSldViewPr snapToGrid="0">
      <p:cViewPr varScale="1">
        <p:scale>
          <a:sx n="43" d="100"/>
          <a:sy n="43" d="100"/>
        </p:scale>
        <p:origin x="128" y="288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commentAuthors" Target="commentAuthors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handoutMaster" Target="handoutMasters/handoutMaster1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svg"/><Relationship Id="rId7" Type="http://schemas.openxmlformats.org/officeDocument/2006/relationships/image" Target="../media/image25.png"/><Relationship Id="rId6" Type="http://schemas.openxmlformats.org/officeDocument/2006/relationships/image" Target="../media/image3.svg"/><Relationship Id="rId5" Type="http://schemas.openxmlformats.org/officeDocument/2006/relationships/image" Target="../media/image24.png"/><Relationship Id="rId4" Type="http://schemas.openxmlformats.org/officeDocument/2006/relationships/image" Target="../media/image2.svg"/><Relationship Id="rId3" Type="http://schemas.openxmlformats.org/officeDocument/2006/relationships/image" Target="../media/image23.png"/><Relationship Id="rId2" Type="http://schemas.openxmlformats.org/officeDocument/2006/relationships/image" Target="../media/image1.svg"/><Relationship Id="rId1" Type="http://schemas.openxmlformats.org/officeDocument/2006/relationships/image" Target="../media/image22.png"/></Relationships>
</file>

<file path=ppt/diagrams/_rels/data2.xml.rels><?xml version="1.0" encoding="UTF-8" standalone="yes"?>
<Relationships xmlns="http://schemas.openxmlformats.org/package/2006/relationships"><Relationship Id="rId6" Type="http://schemas.openxmlformats.org/officeDocument/2006/relationships/image" Target="../media/image7.svg"/><Relationship Id="rId5" Type="http://schemas.openxmlformats.org/officeDocument/2006/relationships/image" Target="../media/image28.png"/><Relationship Id="rId4" Type="http://schemas.openxmlformats.org/officeDocument/2006/relationships/image" Target="../media/image6.svg"/><Relationship Id="rId3" Type="http://schemas.openxmlformats.org/officeDocument/2006/relationships/image" Target="../media/image27.png"/><Relationship Id="rId2" Type="http://schemas.openxmlformats.org/officeDocument/2006/relationships/image" Target="../media/image5.svg"/><Relationship Id="rId1" Type="http://schemas.openxmlformats.org/officeDocument/2006/relationships/image" Target="../media/image26.png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svg"/><Relationship Id="rId1" Type="http://schemas.openxmlformats.org/officeDocument/2006/relationships/image" Target="../media/image29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svg"/><Relationship Id="rId7" Type="http://schemas.openxmlformats.org/officeDocument/2006/relationships/image" Target="../media/image25.png"/><Relationship Id="rId6" Type="http://schemas.openxmlformats.org/officeDocument/2006/relationships/image" Target="../media/image3.svg"/><Relationship Id="rId5" Type="http://schemas.openxmlformats.org/officeDocument/2006/relationships/image" Target="../media/image24.png"/><Relationship Id="rId4" Type="http://schemas.openxmlformats.org/officeDocument/2006/relationships/image" Target="../media/image2.svg"/><Relationship Id="rId3" Type="http://schemas.openxmlformats.org/officeDocument/2006/relationships/image" Target="../media/image23.png"/><Relationship Id="rId2" Type="http://schemas.openxmlformats.org/officeDocument/2006/relationships/image" Target="../media/image1.svg"/><Relationship Id="rId1" Type="http://schemas.openxmlformats.org/officeDocument/2006/relationships/image" Target="../media/image22.png"/></Relationships>
</file>

<file path=ppt/diagrams/_rels/drawing2.xml.rels><?xml version="1.0" encoding="UTF-8" standalone="yes"?>
<Relationships xmlns="http://schemas.openxmlformats.org/package/2006/relationships"><Relationship Id="rId6" Type="http://schemas.openxmlformats.org/officeDocument/2006/relationships/image" Target="../media/image7.svg"/><Relationship Id="rId5" Type="http://schemas.openxmlformats.org/officeDocument/2006/relationships/image" Target="../media/image28.png"/><Relationship Id="rId4" Type="http://schemas.openxmlformats.org/officeDocument/2006/relationships/image" Target="../media/image6.svg"/><Relationship Id="rId3" Type="http://schemas.openxmlformats.org/officeDocument/2006/relationships/image" Target="../media/image27.png"/><Relationship Id="rId2" Type="http://schemas.openxmlformats.org/officeDocument/2006/relationships/image" Target="../media/image5.svg"/><Relationship Id="rId1" Type="http://schemas.openxmlformats.org/officeDocument/2006/relationships/image" Target="../media/image26.png"/></Relationships>
</file>

<file path=ppt/diagrams/_rels/drawing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svg"/><Relationship Id="rId1" Type="http://schemas.openxmlformats.org/officeDocument/2006/relationships/image" Target="../media/image2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C1328C-BA4D-43EC-AD9D-0E03FADFAFAC}" type="doc">
      <dgm:prSet loTypeId="urn:microsoft.com/office/officeart/2008/layout/PictureAccentList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AAE990E5-065E-468E-B0BC-B1EE45C3034E}">
      <dgm:prSet phldrT="[文本]" custT="1"/>
      <dgm:spPr/>
      <dgm:t>
        <a:bodyPr/>
        <a:lstStyle/>
        <a:p>
          <a:r>
            <a:rPr lang="zh-CN" altLang="en-US" sz="4800" b="0" i="0" dirty="0"/>
            <a:t>制定出高价值潜在客户属性的标签，以此来提高寻找潜在目标客户的效率。</a:t>
          </a:r>
          <a:endParaRPr lang="zh-CN" altLang="en-US" sz="4800" dirty="0"/>
        </a:p>
      </dgm:t>
    </dgm:pt>
    <dgm:pt modelId="{B352C8DB-30F1-4FB3-979A-C9F49393E383}" cxnId="{6E729C20-F0FC-4EC3-A39C-48584605F34A}" type="parTrans">
      <dgm:prSet/>
      <dgm:spPr/>
      <dgm:t>
        <a:bodyPr/>
        <a:lstStyle/>
        <a:p>
          <a:endParaRPr lang="zh-CN" altLang="en-US"/>
        </a:p>
      </dgm:t>
    </dgm:pt>
    <dgm:pt modelId="{2A6AF273-F249-406E-B66F-DC6FA8B09582}" cxnId="{6E729C20-F0FC-4EC3-A39C-48584605F34A}" type="sibTrans">
      <dgm:prSet/>
      <dgm:spPr/>
      <dgm:t>
        <a:bodyPr/>
        <a:lstStyle/>
        <a:p>
          <a:endParaRPr lang="zh-CN" altLang="en-US"/>
        </a:p>
      </dgm:t>
    </dgm:pt>
    <dgm:pt modelId="{051DE3E0-9C47-4E44-A170-B0A5B06594E6}">
      <dgm:prSet phldrT="[文本]"/>
      <dgm:spPr/>
      <dgm:t>
        <a:bodyPr/>
        <a:lstStyle/>
        <a:p>
          <a:r>
            <a:rPr lang="zh-CN" altLang="en-US" b="0" i="0" dirty="0"/>
            <a:t>性别：男女比例平均。</a:t>
          </a:r>
          <a:endParaRPr lang="zh-CN" altLang="en-US" dirty="0"/>
        </a:p>
      </dgm:t>
    </dgm:pt>
    <dgm:pt modelId="{CC557CB8-E713-44E3-B15F-B78B78A41839}" cxnId="{BF7A0FC8-B845-4F4B-BF20-678B4D3EDCC8}" type="parTrans">
      <dgm:prSet/>
      <dgm:spPr/>
      <dgm:t>
        <a:bodyPr/>
        <a:lstStyle/>
        <a:p>
          <a:endParaRPr lang="zh-CN" altLang="en-US"/>
        </a:p>
      </dgm:t>
    </dgm:pt>
    <dgm:pt modelId="{EBF224E9-8824-4B17-A58F-783C86635CBD}" cxnId="{BF7A0FC8-B845-4F4B-BF20-678B4D3EDCC8}" type="sibTrans">
      <dgm:prSet/>
      <dgm:spPr/>
      <dgm:t>
        <a:bodyPr/>
        <a:lstStyle/>
        <a:p>
          <a:endParaRPr lang="zh-CN" altLang="en-US"/>
        </a:p>
      </dgm:t>
    </dgm:pt>
    <dgm:pt modelId="{0F06A406-2B1E-45D3-BE00-5D283DA7B468}">
      <dgm:prSet phldrT="[文本]"/>
      <dgm:spPr/>
      <dgm:t>
        <a:bodyPr/>
        <a:lstStyle/>
        <a:p>
          <a:r>
            <a:rPr lang="zh-CN" altLang="en-US" b="0" i="0" dirty="0"/>
            <a:t>年龄：</a:t>
          </a:r>
          <a:r>
            <a:rPr lang="en-US" altLang="zh-CN" b="0" i="0" dirty="0"/>
            <a:t>30-50</a:t>
          </a:r>
          <a:r>
            <a:rPr lang="zh-CN" altLang="en-US" b="0" i="0" dirty="0"/>
            <a:t>岁中青年用户占比较大。</a:t>
          </a:r>
          <a:endParaRPr lang="zh-CN" altLang="en-US" dirty="0"/>
        </a:p>
      </dgm:t>
    </dgm:pt>
    <dgm:pt modelId="{6739F39A-C975-45B3-8086-7CB20F725EAB}" cxnId="{71A2A63F-B97B-4ED7-B9ED-627E485E9870}" type="parTrans">
      <dgm:prSet/>
      <dgm:spPr/>
      <dgm:t>
        <a:bodyPr/>
        <a:lstStyle/>
        <a:p>
          <a:endParaRPr lang="zh-CN" altLang="en-US"/>
        </a:p>
      </dgm:t>
    </dgm:pt>
    <dgm:pt modelId="{E46302E9-2989-4A58-9040-86F35F6F5B29}" cxnId="{71A2A63F-B97B-4ED7-B9ED-627E485E9870}" type="sibTrans">
      <dgm:prSet/>
      <dgm:spPr/>
      <dgm:t>
        <a:bodyPr/>
        <a:lstStyle/>
        <a:p>
          <a:endParaRPr lang="zh-CN" altLang="en-US"/>
        </a:p>
      </dgm:t>
    </dgm:pt>
    <dgm:pt modelId="{F6F26ACB-310E-4318-BBFA-C56B56465684}">
      <dgm:prSet phldrT="[文本]"/>
      <dgm:spPr/>
      <dgm:t>
        <a:bodyPr/>
        <a:lstStyle/>
        <a:p>
          <a:r>
            <a:rPr lang="zh-CN" altLang="en-US" b="0" i="0" dirty="0"/>
            <a:t>学历：本科以上文化水平人数占比较高。</a:t>
          </a:r>
          <a:endParaRPr lang="zh-CN" altLang="en-US" dirty="0"/>
        </a:p>
      </dgm:t>
    </dgm:pt>
    <dgm:pt modelId="{6E92314E-99CB-4D1F-AAA3-228A93C3BA69}" cxnId="{40812061-2DD1-45B6-9D94-C8FEC280BEE1}" type="parTrans">
      <dgm:prSet/>
      <dgm:spPr/>
      <dgm:t>
        <a:bodyPr/>
        <a:lstStyle/>
        <a:p>
          <a:endParaRPr lang="zh-CN" altLang="en-US"/>
        </a:p>
      </dgm:t>
    </dgm:pt>
    <dgm:pt modelId="{887E5987-FA08-4A8B-9C35-55C6956556A0}" cxnId="{40812061-2DD1-45B6-9D94-C8FEC280BEE1}" type="sibTrans">
      <dgm:prSet/>
      <dgm:spPr/>
      <dgm:t>
        <a:bodyPr/>
        <a:lstStyle/>
        <a:p>
          <a:endParaRPr lang="zh-CN" altLang="en-US"/>
        </a:p>
      </dgm:t>
    </dgm:pt>
    <dgm:pt modelId="{2BE7EE8E-1DB3-450B-8ECA-520AC11883E2}">
      <dgm:prSet phldrT="[文本]"/>
      <dgm:spPr/>
      <dgm:t>
        <a:bodyPr/>
        <a:lstStyle/>
        <a:p>
          <a:r>
            <a:rPr lang="zh-CN" altLang="en-US" b="0" i="0" dirty="0"/>
            <a:t>家庭收入：家庭收入中等用户占比较大。</a:t>
          </a:r>
          <a:endParaRPr lang="zh-CN" altLang="en-US" dirty="0"/>
        </a:p>
      </dgm:t>
    </dgm:pt>
    <dgm:pt modelId="{9B0376D6-1FBE-4947-B5EE-767925909721}" cxnId="{80AEE794-FC40-4760-B154-D6B9A60ED5BA}" type="parTrans">
      <dgm:prSet/>
      <dgm:spPr/>
      <dgm:t>
        <a:bodyPr/>
        <a:lstStyle/>
        <a:p>
          <a:endParaRPr lang="zh-CN" altLang="en-US"/>
        </a:p>
      </dgm:t>
    </dgm:pt>
    <dgm:pt modelId="{94E7BE16-0DE2-4C72-A248-C32A43D8C492}" cxnId="{80AEE794-FC40-4760-B154-D6B9A60ED5BA}" type="sibTrans">
      <dgm:prSet/>
      <dgm:spPr/>
      <dgm:t>
        <a:bodyPr/>
        <a:lstStyle/>
        <a:p>
          <a:endParaRPr lang="zh-CN" altLang="en-US"/>
        </a:p>
      </dgm:t>
    </dgm:pt>
    <dgm:pt modelId="{B7792D99-E99F-4ECD-87E7-F424B95F7C43}" type="pres">
      <dgm:prSet presAssocID="{60C1328C-BA4D-43EC-AD9D-0E03FADFAFAC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</dgm:pt>
    <dgm:pt modelId="{993F4AF0-B951-4AB4-B66C-3DEE2D2E5855}" type="pres">
      <dgm:prSet presAssocID="{AAE990E5-065E-468E-B0BC-B1EE45C3034E}" presName="root" presStyleCnt="0">
        <dgm:presLayoutVars>
          <dgm:chMax/>
          <dgm:chPref val="4"/>
        </dgm:presLayoutVars>
      </dgm:prSet>
      <dgm:spPr/>
    </dgm:pt>
    <dgm:pt modelId="{7ED0DC76-48EB-4A60-B798-C9169EDF33B3}" type="pres">
      <dgm:prSet presAssocID="{AAE990E5-065E-468E-B0BC-B1EE45C3034E}" presName="rootComposite" presStyleCnt="0">
        <dgm:presLayoutVars/>
      </dgm:prSet>
      <dgm:spPr/>
    </dgm:pt>
    <dgm:pt modelId="{A68486CC-2062-4E11-9511-12E9D34BD392}" type="pres">
      <dgm:prSet presAssocID="{AAE990E5-065E-468E-B0BC-B1EE45C3034E}" presName="rootText" presStyleLbl="node0" presStyleIdx="0" presStyleCnt="1" custScaleX="142567" custScaleY="145642">
        <dgm:presLayoutVars>
          <dgm:chMax/>
          <dgm:chPref val="4"/>
        </dgm:presLayoutVars>
      </dgm:prSet>
      <dgm:spPr/>
    </dgm:pt>
    <dgm:pt modelId="{D9B51273-F5D4-4487-BA10-61843FF4547C}" type="pres">
      <dgm:prSet presAssocID="{AAE990E5-065E-468E-B0BC-B1EE45C3034E}" presName="childShape" presStyleCnt="0">
        <dgm:presLayoutVars>
          <dgm:chMax val="0"/>
          <dgm:chPref val="0"/>
        </dgm:presLayoutVars>
      </dgm:prSet>
      <dgm:spPr/>
    </dgm:pt>
    <dgm:pt modelId="{E9F2CCC6-CD2F-4DBA-9644-261B46366E32}" type="pres">
      <dgm:prSet presAssocID="{051DE3E0-9C47-4E44-A170-B0A5B06594E6}" presName="childComposite" presStyleCnt="0">
        <dgm:presLayoutVars>
          <dgm:chMax val="0"/>
          <dgm:chPref val="0"/>
        </dgm:presLayoutVars>
      </dgm:prSet>
      <dgm:spPr/>
    </dgm:pt>
    <dgm:pt modelId="{B45AD19F-95A7-4A58-B6B2-28B7B8865CE4}" type="pres">
      <dgm:prSet presAssocID="{051DE3E0-9C47-4E44-A170-B0A5B06594E6}" presName="Image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</dgm:pt>
    <dgm:pt modelId="{322C73ED-DFF0-4359-9741-6B4AE9EEF19E}" type="pres">
      <dgm:prSet presAssocID="{051DE3E0-9C47-4E44-A170-B0A5B06594E6}" presName="childText" presStyleLbl="lnNode1" presStyleIdx="0" presStyleCnt="4">
        <dgm:presLayoutVars>
          <dgm:chMax val="0"/>
          <dgm:chPref val="0"/>
          <dgm:bulletEnabled val="1"/>
        </dgm:presLayoutVars>
      </dgm:prSet>
      <dgm:spPr/>
    </dgm:pt>
    <dgm:pt modelId="{407BFB3B-5605-4E4B-BEBF-79DA47002C35}" type="pres">
      <dgm:prSet presAssocID="{0F06A406-2B1E-45D3-BE00-5D283DA7B468}" presName="childComposite" presStyleCnt="0">
        <dgm:presLayoutVars>
          <dgm:chMax val="0"/>
          <dgm:chPref val="0"/>
        </dgm:presLayoutVars>
      </dgm:prSet>
      <dgm:spPr/>
    </dgm:pt>
    <dgm:pt modelId="{78FF7D4B-85A5-4351-B3C8-C4AEB8EF495A}" type="pres">
      <dgm:prSet presAssocID="{0F06A406-2B1E-45D3-BE00-5D283DA7B468}" presName="Image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</dgm:pt>
    <dgm:pt modelId="{A471DAF8-C0AE-4337-9B8B-A2D782667017}" type="pres">
      <dgm:prSet presAssocID="{0F06A406-2B1E-45D3-BE00-5D283DA7B468}" presName="childText" presStyleLbl="lnNode1" presStyleIdx="1" presStyleCnt="4">
        <dgm:presLayoutVars>
          <dgm:chMax val="0"/>
          <dgm:chPref val="0"/>
          <dgm:bulletEnabled val="1"/>
        </dgm:presLayoutVars>
      </dgm:prSet>
      <dgm:spPr/>
    </dgm:pt>
    <dgm:pt modelId="{DC12CFFA-849A-4111-9978-7127A3503312}" type="pres">
      <dgm:prSet presAssocID="{2BE7EE8E-1DB3-450B-8ECA-520AC11883E2}" presName="childComposite" presStyleCnt="0">
        <dgm:presLayoutVars>
          <dgm:chMax val="0"/>
          <dgm:chPref val="0"/>
        </dgm:presLayoutVars>
      </dgm:prSet>
      <dgm:spPr/>
    </dgm:pt>
    <dgm:pt modelId="{D6157E16-866D-4922-A902-161E2FB37AF3}" type="pres">
      <dgm:prSet presAssocID="{2BE7EE8E-1DB3-450B-8ECA-520AC11883E2}" presName="Image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</dgm:pt>
    <dgm:pt modelId="{3EECC616-2828-4DBC-9317-1308C51D83A1}" type="pres">
      <dgm:prSet presAssocID="{2BE7EE8E-1DB3-450B-8ECA-520AC11883E2}" presName="childText" presStyleLbl="lnNode1" presStyleIdx="2" presStyleCnt="4">
        <dgm:presLayoutVars>
          <dgm:chMax val="0"/>
          <dgm:chPref val="0"/>
          <dgm:bulletEnabled val="1"/>
        </dgm:presLayoutVars>
      </dgm:prSet>
      <dgm:spPr/>
    </dgm:pt>
    <dgm:pt modelId="{DD7AD10B-8F3E-4E32-B76A-0363391734B0}" type="pres">
      <dgm:prSet presAssocID="{F6F26ACB-310E-4318-BBFA-C56B56465684}" presName="childComposite" presStyleCnt="0">
        <dgm:presLayoutVars>
          <dgm:chMax val="0"/>
          <dgm:chPref val="0"/>
        </dgm:presLayoutVars>
      </dgm:prSet>
      <dgm:spPr/>
    </dgm:pt>
    <dgm:pt modelId="{5194C64F-7DB1-45EE-9090-DE228380897D}" type="pres">
      <dgm:prSet presAssocID="{F6F26ACB-310E-4318-BBFA-C56B56465684}" presName="Image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</dgm:pt>
    <dgm:pt modelId="{3B4E88B9-EA31-411C-9E63-3532AC467DDE}" type="pres">
      <dgm:prSet presAssocID="{F6F26ACB-310E-4318-BBFA-C56B56465684}" presName="childText" presStyleLbl="ln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6E729C20-F0FC-4EC3-A39C-48584605F34A}" srcId="{60C1328C-BA4D-43EC-AD9D-0E03FADFAFAC}" destId="{AAE990E5-065E-468E-B0BC-B1EE45C3034E}" srcOrd="0" destOrd="0" parTransId="{B352C8DB-30F1-4FB3-979A-C9F49393E383}" sibTransId="{2A6AF273-F249-406E-B66F-DC6FA8B09582}"/>
    <dgm:cxn modelId="{71A2A63F-B97B-4ED7-B9ED-627E485E9870}" srcId="{AAE990E5-065E-468E-B0BC-B1EE45C3034E}" destId="{0F06A406-2B1E-45D3-BE00-5D283DA7B468}" srcOrd="1" destOrd="0" parTransId="{6739F39A-C975-45B3-8086-7CB20F725EAB}" sibTransId="{E46302E9-2989-4A58-9040-86F35F6F5B29}"/>
    <dgm:cxn modelId="{40812061-2DD1-45B6-9D94-C8FEC280BEE1}" srcId="{AAE990E5-065E-468E-B0BC-B1EE45C3034E}" destId="{F6F26ACB-310E-4318-BBFA-C56B56465684}" srcOrd="3" destOrd="0" parTransId="{6E92314E-99CB-4D1F-AAA3-228A93C3BA69}" sibTransId="{887E5987-FA08-4A8B-9C35-55C6956556A0}"/>
    <dgm:cxn modelId="{CEEC0E4B-563D-4335-8C35-97D899C7FD16}" type="presOf" srcId="{AAE990E5-065E-468E-B0BC-B1EE45C3034E}" destId="{A68486CC-2062-4E11-9511-12E9D34BD392}" srcOrd="0" destOrd="0" presId="urn:microsoft.com/office/officeart/2008/layout/PictureAccentList"/>
    <dgm:cxn modelId="{BD462391-B4B1-418F-A806-04C5D100239D}" type="presOf" srcId="{60C1328C-BA4D-43EC-AD9D-0E03FADFAFAC}" destId="{B7792D99-E99F-4ECD-87E7-F424B95F7C43}" srcOrd="0" destOrd="0" presId="urn:microsoft.com/office/officeart/2008/layout/PictureAccentList"/>
    <dgm:cxn modelId="{80AEE794-FC40-4760-B154-D6B9A60ED5BA}" srcId="{AAE990E5-065E-468E-B0BC-B1EE45C3034E}" destId="{2BE7EE8E-1DB3-450B-8ECA-520AC11883E2}" srcOrd="2" destOrd="0" parTransId="{9B0376D6-1FBE-4947-B5EE-767925909721}" sibTransId="{94E7BE16-0DE2-4C72-A248-C32A43D8C492}"/>
    <dgm:cxn modelId="{BF7A0FC8-B845-4F4B-BF20-678B4D3EDCC8}" srcId="{AAE990E5-065E-468E-B0BC-B1EE45C3034E}" destId="{051DE3E0-9C47-4E44-A170-B0A5B06594E6}" srcOrd="0" destOrd="0" parTransId="{CC557CB8-E713-44E3-B15F-B78B78A41839}" sibTransId="{EBF224E9-8824-4B17-A58F-783C86635CBD}"/>
    <dgm:cxn modelId="{11BCBBCF-4773-4A66-8A9C-D55C704A43C5}" type="presOf" srcId="{0F06A406-2B1E-45D3-BE00-5D283DA7B468}" destId="{A471DAF8-C0AE-4337-9B8B-A2D782667017}" srcOrd="0" destOrd="0" presId="urn:microsoft.com/office/officeart/2008/layout/PictureAccentList"/>
    <dgm:cxn modelId="{1AE685D2-BEAA-4FCB-8B6E-DB2186838D61}" type="presOf" srcId="{F6F26ACB-310E-4318-BBFA-C56B56465684}" destId="{3B4E88B9-EA31-411C-9E63-3532AC467DDE}" srcOrd="0" destOrd="0" presId="urn:microsoft.com/office/officeart/2008/layout/PictureAccentList"/>
    <dgm:cxn modelId="{44C2B0E7-BE5F-477B-BB4B-481CEBB91858}" type="presOf" srcId="{051DE3E0-9C47-4E44-A170-B0A5B06594E6}" destId="{322C73ED-DFF0-4359-9741-6B4AE9EEF19E}" srcOrd="0" destOrd="0" presId="urn:microsoft.com/office/officeart/2008/layout/PictureAccentList"/>
    <dgm:cxn modelId="{4B39B6FA-E047-4369-BC1D-7271A8EDF4EF}" type="presOf" srcId="{2BE7EE8E-1DB3-450B-8ECA-520AC11883E2}" destId="{3EECC616-2828-4DBC-9317-1308C51D83A1}" srcOrd="0" destOrd="0" presId="urn:microsoft.com/office/officeart/2008/layout/PictureAccentList"/>
    <dgm:cxn modelId="{CF4B4D11-1EC7-455D-AD04-E7D39432D738}" type="presParOf" srcId="{B7792D99-E99F-4ECD-87E7-F424B95F7C43}" destId="{993F4AF0-B951-4AB4-B66C-3DEE2D2E5855}" srcOrd="0" destOrd="0" presId="urn:microsoft.com/office/officeart/2008/layout/PictureAccentList"/>
    <dgm:cxn modelId="{D420EFE7-DFA5-40C1-90F2-3F4929D4C7BE}" type="presParOf" srcId="{993F4AF0-B951-4AB4-B66C-3DEE2D2E5855}" destId="{7ED0DC76-48EB-4A60-B798-C9169EDF33B3}" srcOrd="0" destOrd="0" presId="urn:microsoft.com/office/officeart/2008/layout/PictureAccentList"/>
    <dgm:cxn modelId="{B256DEB8-E6B8-49A1-804A-D005FD0436D5}" type="presParOf" srcId="{7ED0DC76-48EB-4A60-B798-C9169EDF33B3}" destId="{A68486CC-2062-4E11-9511-12E9D34BD392}" srcOrd="0" destOrd="0" presId="urn:microsoft.com/office/officeart/2008/layout/PictureAccentList"/>
    <dgm:cxn modelId="{55B54A74-4F26-4941-84DC-91E580369DE4}" type="presParOf" srcId="{993F4AF0-B951-4AB4-B66C-3DEE2D2E5855}" destId="{D9B51273-F5D4-4487-BA10-61843FF4547C}" srcOrd="1" destOrd="0" presId="urn:microsoft.com/office/officeart/2008/layout/PictureAccentList"/>
    <dgm:cxn modelId="{E303EE25-55C8-401C-A6F6-603422EF4985}" type="presParOf" srcId="{D9B51273-F5D4-4487-BA10-61843FF4547C}" destId="{E9F2CCC6-CD2F-4DBA-9644-261B46366E32}" srcOrd="0" destOrd="0" presId="urn:microsoft.com/office/officeart/2008/layout/PictureAccentList"/>
    <dgm:cxn modelId="{E19E9C91-B32E-4FF8-9495-A2A24C06CAEE}" type="presParOf" srcId="{E9F2CCC6-CD2F-4DBA-9644-261B46366E32}" destId="{B45AD19F-95A7-4A58-B6B2-28B7B8865CE4}" srcOrd="0" destOrd="0" presId="urn:microsoft.com/office/officeart/2008/layout/PictureAccentList"/>
    <dgm:cxn modelId="{C4340979-AA67-4C9E-87D3-BEE165FCECBC}" type="presParOf" srcId="{E9F2CCC6-CD2F-4DBA-9644-261B46366E32}" destId="{322C73ED-DFF0-4359-9741-6B4AE9EEF19E}" srcOrd="1" destOrd="0" presId="urn:microsoft.com/office/officeart/2008/layout/PictureAccentList"/>
    <dgm:cxn modelId="{A20F99CE-ECF9-4D25-ABA3-9A2E44FB1949}" type="presParOf" srcId="{D9B51273-F5D4-4487-BA10-61843FF4547C}" destId="{407BFB3B-5605-4E4B-BEBF-79DA47002C35}" srcOrd="1" destOrd="0" presId="urn:microsoft.com/office/officeart/2008/layout/PictureAccentList"/>
    <dgm:cxn modelId="{0F426104-8246-4509-874E-119108068FE7}" type="presParOf" srcId="{407BFB3B-5605-4E4B-BEBF-79DA47002C35}" destId="{78FF7D4B-85A5-4351-B3C8-C4AEB8EF495A}" srcOrd="0" destOrd="0" presId="urn:microsoft.com/office/officeart/2008/layout/PictureAccentList"/>
    <dgm:cxn modelId="{8B285806-0550-445F-8361-3DEFD1BD152C}" type="presParOf" srcId="{407BFB3B-5605-4E4B-BEBF-79DA47002C35}" destId="{A471DAF8-C0AE-4337-9B8B-A2D782667017}" srcOrd="1" destOrd="0" presId="urn:microsoft.com/office/officeart/2008/layout/PictureAccentList"/>
    <dgm:cxn modelId="{BB9AFEA5-6216-4FD5-B054-358F58C80C29}" type="presParOf" srcId="{D9B51273-F5D4-4487-BA10-61843FF4547C}" destId="{DC12CFFA-849A-4111-9978-7127A3503312}" srcOrd="2" destOrd="0" presId="urn:microsoft.com/office/officeart/2008/layout/PictureAccentList"/>
    <dgm:cxn modelId="{12464808-F6D5-44AA-971B-05A1BC051B74}" type="presParOf" srcId="{DC12CFFA-849A-4111-9978-7127A3503312}" destId="{D6157E16-866D-4922-A902-161E2FB37AF3}" srcOrd="0" destOrd="0" presId="urn:microsoft.com/office/officeart/2008/layout/PictureAccentList"/>
    <dgm:cxn modelId="{B1209A08-063D-4CAF-A228-D4677CB21E1E}" type="presParOf" srcId="{DC12CFFA-849A-4111-9978-7127A3503312}" destId="{3EECC616-2828-4DBC-9317-1308C51D83A1}" srcOrd="1" destOrd="0" presId="urn:microsoft.com/office/officeart/2008/layout/PictureAccentList"/>
    <dgm:cxn modelId="{E855794E-275B-4315-93BD-FC6D772A4C9C}" type="presParOf" srcId="{D9B51273-F5D4-4487-BA10-61843FF4547C}" destId="{DD7AD10B-8F3E-4E32-B76A-0363391734B0}" srcOrd="3" destOrd="0" presId="urn:microsoft.com/office/officeart/2008/layout/PictureAccentList"/>
    <dgm:cxn modelId="{361032E2-7994-425D-925F-BDF113614E73}" type="presParOf" srcId="{DD7AD10B-8F3E-4E32-B76A-0363391734B0}" destId="{5194C64F-7DB1-45EE-9090-DE228380897D}" srcOrd="0" destOrd="0" presId="urn:microsoft.com/office/officeart/2008/layout/PictureAccentList"/>
    <dgm:cxn modelId="{ACA5D324-00B2-4B83-92E6-5E2AEE935905}" type="presParOf" srcId="{DD7AD10B-8F3E-4E32-B76A-0363391734B0}" destId="{3B4E88B9-EA31-411C-9E63-3532AC467DDE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0C1328C-BA4D-43EC-AD9D-0E03FADFAFAC}" type="doc">
      <dgm:prSet loTypeId="urn:microsoft.com/office/officeart/2008/layout/PictureAccentList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AAE990E5-065E-468E-B0BC-B1EE45C3034E}">
      <dgm:prSet phldrT="[文本]" custT="1"/>
      <dgm:spPr/>
      <dgm:t>
        <a:bodyPr/>
        <a:lstStyle/>
        <a:p>
          <a:r>
            <a:rPr lang="zh-CN" altLang="en-US" sz="4800" b="0" i="0" dirty="0"/>
            <a:t>针对客户最感兴趣的产品，加强宣传，优先宣传。</a:t>
          </a:r>
          <a:endParaRPr lang="zh-CN" altLang="en-US" sz="4800" dirty="0"/>
        </a:p>
      </dgm:t>
    </dgm:pt>
    <dgm:pt modelId="{B352C8DB-30F1-4FB3-979A-C9F49393E383}" cxnId="{6E729C20-F0FC-4EC3-A39C-48584605F34A}" type="parTrans">
      <dgm:prSet/>
      <dgm:spPr/>
      <dgm:t>
        <a:bodyPr/>
        <a:lstStyle/>
        <a:p>
          <a:endParaRPr lang="zh-CN" altLang="en-US"/>
        </a:p>
      </dgm:t>
    </dgm:pt>
    <dgm:pt modelId="{2A6AF273-F249-406E-B66F-DC6FA8B09582}" cxnId="{6E729C20-F0FC-4EC3-A39C-48584605F34A}" type="sibTrans">
      <dgm:prSet/>
      <dgm:spPr/>
      <dgm:t>
        <a:bodyPr/>
        <a:lstStyle/>
        <a:p>
          <a:endParaRPr lang="zh-CN" altLang="en-US"/>
        </a:p>
      </dgm:t>
    </dgm:pt>
    <dgm:pt modelId="{051DE3E0-9C47-4E44-A170-B0A5B06594E6}">
      <dgm:prSet phldrT="[文本]"/>
      <dgm:spPr/>
      <dgm:t>
        <a:bodyPr/>
        <a:lstStyle/>
        <a:p>
          <a:r>
            <a:rPr lang="zh-CN" altLang="en-US" b="0" i="0" dirty="0"/>
            <a:t>购买金额多的是银行理财产品。</a:t>
          </a:r>
          <a:endParaRPr lang="zh-CN" altLang="en-US" dirty="0"/>
        </a:p>
      </dgm:t>
    </dgm:pt>
    <dgm:pt modelId="{CC557CB8-E713-44E3-B15F-B78B78A41839}" cxnId="{BF7A0FC8-B845-4F4B-BF20-678B4D3EDCC8}" type="parTrans">
      <dgm:prSet/>
      <dgm:spPr/>
      <dgm:t>
        <a:bodyPr/>
        <a:lstStyle/>
        <a:p>
          <a:endParaRPr lang="zh-CN" altLang="en-US"/>
        </a:p>
      </dgm:t>
    </dgm:pt>
    <dgm:pt modelId="{EBF224E9-8824-4B17-A58F-783C86635CBD}" cxnId="{BF7A0FC8-B845-4F4B-BF20-678B4D3EDCC8}" type="sibTrans">
      <dgm:prSet/>
      <dgm:spPr/>
      <dgm:t>
        <a:bodyPr/>
        <a:lstStyle/>
        <a:p>
          <a:endParaRPr lang="zh-CN" altLang="en-US"/>
        </a:p>
      </dgm:t>
    </dgm:pt>
    <dgm:pt modelId="{F6F26ACB-310E-4318-BBFA-C56B56465684}">
      <dgm:prSet phldrT="[文本]"/>
      <dgm:spPr/>
      <dgm:t>
        <a:bodyPr/>
        <a:lstStyle/>
        <a:p>
          <a:r>
            <a:rPr lang="zh-CN" altLang="en-US" b="0" i="0" dirty="0"/>
            <a:t>风险偏好喜欢中低风险的客户占比居多。</a:t>
          </a:r>
          <a:endParaRPr lang="zh-CN" altLang="en-US" dirty="0"/>
        </a:p>
      </dgm:t>
    </dgm:pt>
    <dgm:pt modelId="{6E92314E-99CB-4D1F-AAA3-228A93C3BA69}" cxnId="{40812061-2DD1-45B6-9D94-C8FEC280BEE1}" type="parTrans">
      <dgm:prSet/>
      <dgm:spPr/>
      <dgm:t>
        <a:bodyPr/>
        <a:lstStyle/>
        <a:p>
          <a:endParaRPr lang="zh-CN" altLang="en-US"/>
        </a:p>
      </dgm:t>
    </dgm:pt>
    <dgm:pt modelId="{887E5987-FA08-4A8B-9C35-55C6956556A0}" cxnId="{40812061-2DD1-45B6-9D94-C8FEC280BEE1}" type="sibTrans">
      <dgm:prSet/>
      <dgm:spPr/>
      <dgm:t>
        <a:bodyPr/>
        <a:lstStyle/>
        <a:p>
          <a:endParaRPr lang="zh-CN" altLang="en-US"/>
        </a:p>
      </dgm:t>
    </dgm:pt>
    <dgm:pt modelId="{2BE7EE8E-1DB3-450B-8ECA-520AC11883E2}">
      <dgm:prSet phldrT="[文本]"/>
      <dgm:spPr/>
      <dgm:t>
        <a:bodyPr/>
        <a:lstStyle/>
        <a:p>
          <a:r>
            <a:rPr lang="zh-CN" altLang="en-US" b="0" i="0" dirty="0"/>
            <a:t>收益率较高的是股票、基金、银行理财产品</a:t>
          </a:r>
          <a:endParaRPr lang="zh-CN" altLang="en-US" dirty="0"/>
        </a:p>
      </dgm:t>
    </dgm:pt>
    <dgm:pt modelId="{9B0376D6-1FBE-4947-B5EE-767925909721}" cxnId="{80AEE794-FC40-4760-B154-D6B9A60ED5BA}" type="parTrans">
      <dgm:prSet/>
      <dgm:spPr/>
      <dgm:t>
        <a:bodyPr/>
        <a:lstStyle/>
        <a:p>
          <a:endParaRPr lang="zh-CN" altLang="en-US"/>
        </a:p>
      </dgm:t>
    </dgm:pt>
    <dgm:pt modelId="{94E7BE16-0DE2-4C72-A248-C32A43D8C492}" cxnId="{80AEE794-FC40-4760-B154-D6B9A60ED5BA}" type="sibTrans">
      <dgm:prSet/>
      <dgm:spPr/>
      <dgm:t>
        <a:bodyPr/>
        <a:lstStyle/>
        <a:p>
          <a:endParaRPr lang="zh-CN" altLang="en-US"/>
        </a:p>
      </dgm:t>
    </dgm:pt>
    <dgm:pt modelId="{B7792D99-E99F-4ECD-87E7-F424B95F7C43}" type="pres">
      <dgm:prSet presAssocID="{60C1328C-BA4D-43EC-AD9D-0E03FADFAFAC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</dgm:pt>
    <dgm:pt modelId="{993F4AF0-B951-4AB4-B66C-3DEE2D2E5855}" type="pres">
      <dgm:prSet presAssocID="{AAE990E5-065E-468E-B0BC-B1EE45C3034E}" presName="root" presStyleCnt="0">
        <dgm:presLayoutVars>
          <dgm:chMax/>
          <dgm:chPref val="4"/>
        </dgm:presLayoutVars>
      </dgm:prSet>
      <dgm:spPr/>
    </dgm:pt>
    <dgm:pt modelId="{7ED0DC76-48EB-4A60-B798-C9169EDF33B3}" type="pres">
      <dgm:prSet presAssocID="{AAE990E5-065E-468E-B0BC-B1EE45C3034E}" presName="rootComposite" presStyleCnt="0">
        <dgm:presLayoutVars/>
      </dgm:prSet>
      <dgm:spPr/>
    </dgm:pt>
    <dgm:pt modelId="{A68486CC-2062-4E11-9511-12E9D34BD392}" type="pres">
      <dgm:prSet presAssocID="{AAE990E5-065E-468E-B0BC-B1EE45C3034E}" presName="rootText" presStyleLbl="node0" presStyleIdx="0" presStyleCnt="1" custScaleX="142567" custScaleY="125299">
        <dgm:presLayoutVars>
          <dgm:chMax/>
          <dgm:chPref val="4"/>
        </dgm:presLayoutVars>
      </dgm:prSet>
      <dgm:spPr/>
    </dgm:pt>
    <dgm:pt modelId="{D9B51273-F5D4-4487-BA10-61843FF4547C}" type="pres">
      <dgm:prSet presAssocID="{AAE990E5-065E-468E-B0BC-B1EE45C3034E}" presName="childShape" presStyleCnt="0">
        <dgm:presLayoutVars>
          <dgm:chMax val="0"/>
          <dgm:chPref val="0"/>
        </dgm:presLayoutVars>
      </dgm:prSet>
      <dgm:spPr/>
    </dgm:pt>
    <dgm:pt modelId="{E9F2CCC6-CD2F-4DBA-9644-261B46366E32}" type="pres">
      <dgm:prSet presAssocID="{051DE3E0-9C47-4E44-A170-B0A5B06594E6}" presName="childComposite" presStyleCnt="0">
        <dgm:presLayoutVars>
          <dgm:chMax val="0"/>
          <dgm:chPref val="0"/>
        </dgm:presLayoutVars>
      </dgm:prSet>
      <dgm:spPr/>
    </dgm:pt>
    <dgm:pt modelId="{B45AD19F-95A7-4A58-B6B2-28B7B8865CE4}" type="pres">
      <dgm:prSet presAssocID="{051DE3E0-9C47-4E44-A170-B0A5B06594E6}" presName="Image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</dgm:pt>
    <dgm:pt modelId="{322C73ED-DFF0-4359-9741-6B4AE9EEF19E}" type="pres">
      <dgm:prSet presAssocID="{051DE3E0-9C47-4E44-A170-B0A5B06594E6}" presName="childText" presStyleLbl="lnNode1" presStyleIdx="0" presStyleCnt="3">
        <dgm:presLayoutVars>
          <dgm:chMax val="0"/>
          <dgm:chPref val="0"/>
          <dgm:bulletEnabled val="1"/>
        </dgm:presLayoutVars>
      </dgm:prSet>
      <dgm:spPr/>
    </dgm:pt>
    <dgm:pt modelId="{DC12CFFA-849A-4111-9978-7127A3503312}" type="pres">
      <dgm:prSet presAssocID="{2BE7EE8E-1DB3-450B-8ECA-520AC11883E2}" presName="childComposite" presStyleCnt="0">
        <dgm:presLayoutVars>
          <dgm:chMax val="0"/>
          <dgm:chPref val="0"/>
        </dgm:presLayoutVars>
      </dgm:prSet>
      <dgm:spPr/>
    </dgm:pt>
    <dgm:pt modelId="{D6157E16-866D-4922-A902-161E2FB37AF3}" type="pres">
      <dgm:prSet presAssocID="{2BE7EE8E-1DB3-450B-8ECA-520AC11883E2}" presName="Image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</dgm:pt>
    <dgm:pt modelId="{3EECC616-2828-4DBC-9317-1308C51D83A1}" type="pres">
      <dgm:prSet presAssocID="{2BE7EE8E-1DB3-450B-8ECA-520AC11883E2}" presName="childText" presStyleLbl="lnNode1" presStyleIdx="1" presStyleCnt="3">
        <dgm:presLayoutVars>
          <dgm:chMax val="0"/>
          <dgm:chPref val="0"/>
          <dgm:bulletEnabled val="1"/>
        </dgm:presLayoutVars>
      </dgm:prSet>
      <dgm:spPr/>
    </dgm:pt>
    <dgm:pt modelId="{DD7AD10B-8F3E-4E32-B76A-0363391734B0}" type="pres">
      <dgm:prSet presAssocID="{F6F26ACB-310E-4318-BBFA-C56B56465684}" presName="childComposite" presStyleCnt="0">
        <dgm:presLayoutVars>
          <dgm:chMax val="0"/>
          <dgm:chPref val="0"/>
        </dgm:presLayoutVars>
      </dgm:prSet>
      <dgm:spPr/>
    </dgm:pt>
    <dgm:pt modelId="{5194C64F-7DB1-45EE-9090-DE228380897D}" type="pres">
      <dgm:prSet presAssocID="{F6F26ACB-310E-4318-BBFA-C56B56465684}" presName="Image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</dgm:pt>
    <dgm:pt modelId="{3B4E88B9-EA31-411C-9E63-3532AC467DDE}" type="pres">
      <dgm:prSet presAssocID="{F6F26ACB-310E-4318-BBFA-C56B56465684}" presName="childText" presStyleLbl="ln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6E729C20-F0FC-4EC3-A39C-48584605F34A}" srcId="{60C1328C-BA4D-43EC-AD9D-0E03FADFAFAC}" destId="{AAE990E5-065E-468E-B0BC-B1EE45C3034E}" srcOrd="0" destOrd="0" parTransId="{B352C8DB-30F1-4FB3-979A-C9F49393E383}" sibTransId="{2A6AF273-F249-406E-B66F-DC6FA8B09582}"/>
    <dgm:cxn modelId="{40812061-2DD1-45B6-9D94-C8FEC280BEE1}" srcId="{AAE990E5-065E-468E-B0BC-B1EE45C3034E}" destId="{F6F26ACB-310E-4318-BBFA-C56B56465684}" srcOrd="2" destOrd="0" parTransId="{6E92314E-99CB-4D1F-AAA3-228A93C3BA69}" sibTransId="{887E5987-FA08-4A8B-9C35-55C6956556A0}"/>
    <dgm:cxn modelId="{CEEC0E4B-563D-4335-8C35-97D899C7FD16}" type="presOf" srcId="{AAE990E5-065E-468E-B0BC-B1EE45C3034E}" destId="{A68486CC-2062-4E11-9511-12E9D34BD392}" srcOrd="0" destOrd="0" presId="urn:microsoft.com/office/officeart/2008/layout/PictureAccentList"/>
    <dgm:cxn modelId="{BD462391-B4B1-418F-A806-04C5D100239D}" type="presOf" srcId="{60C1328C-BA4D-43EC-AD9D-0E03FADFAFAC}" destId="{B7792D99-E99F-4ECD-87E7-F424B95F7C43}" srcOrd="0" destOrd="0" presId="urn:microsoft.com/office/officeart/2008/layout/PictureAccentList"/>
    <dgm:cxn modelId="{80AEE794-FC40-4760-B154-D6B9A60ED5BA}" srcId="{AAE990E5-065E-468E-B0BC-B1EE45C3034E}" destId="{2BE7EE8E-1DB3-450B-8ECA-520AC11883E2}" srcOrd="1" destOrd="0" parTransId="{9B0376D6-1FBE-4947-B5EE-767925909721}" sibTransId="{94E7BE16-0DE2-4C72-A248-C32A43D8C492}"/>
    <dgm:cxn modelId="{BF7A0FC8-B845-4F4B-BF20-678B4D3EDCC8}" srcId="{AAE990E5-065E-468E-B0BC-B1EE45C3034E}" destId="{051DE3E0-9C47-4E44-A170-B0A5B06594E6}" srcOrd="0" destOrd="0" parTransId="{CC557CB8-E713-44E3-B15F-B78B78A41839}" sibTransId="{EBF224E9-8824-4B17-A58F-783C86635CBD}"/>
    <dgm:cxn modelId="{1AE685D2-BEAA-4FCB-8B6E-DB2186838D61}" type="presOf" srcId="{F6F26ACB-310E-4318-BBFA-C56B56465684}" destId="{3B4E88B9-EA31-411C-9E63-3532AC467DDE}" srcOrd="0" destOrd="0" presId="urn:microsoft.com/office/officeart/2008/layout/PictureAccentList"/>
    <dgm:cxn modelId="{44C2B0E7-BE5F-477B-BB4B-481CEBB91858}" type="presOf" srcId="{051DE3E0-9C47-4E44-A170-B0A5B06594E6}" destId="{322C73ED-DFF0-4359-9741-6B4AE9EEF19E}" srcOrd="0" destOrd="0" presId="urn:microsoft.com/office/officeart/2008/layout/PictureAccentList"/>
    <dgm:cxn modelId="{4B39B6FA-E047-4369-BC1D-7271A8EDF4EF}" type="presOf" srcId="{2BE7EE8E-1DB3-450B-8ECA-520AC11883E2}" destId="{3EECC616-2828-4DBC-9317-1308C51D83A1}" srcOrd="0" destOrd="0" presId="urn:microsoft.com/office/officeart/2008/layout/PictureAccentList"/>
    <dgm:cxn modelId="{CF4B4D11-1EC7-455D-AD04-E7D39432D738}" type="presParOf" srcId="{B7792D99-E99F-4ECD-87E7-F424B95F7C43}" destId="{993F4AF0-B951-4AB4-B66C-3DEE2D2E5855}" srcOrd="0" destOrd="0" presId="urn:microsoft.com/office/officeart/2008/layout/PictureAccentList"/>
    <dgm:cxn modelId="{D420EFE7-DFA5-40C1-90F2-3F4929D4C7BE}" type="presParOf" srcId="{993F4AF0-B951-4AB4-B66C-3DEE2D2E5855}" destId="{7ED0DC76-48EB-4A60-B798-C9169EDF33B3}" srcOrd="0" destOrd="0" presId="urn:microsoft.com/office/officeart/2008/layout/PictureAccentList"/>
    <dgm:cxn modelId="{B256DEB8-E6B8-49A1-804A-D005FD0436D5}" type="presParOf" srcId="{7ED0DC76-48EB-4A60-B798-C9169EDF33B3}" destId="{A68486CC-2062-4E11-9511-12E9D34BD392}" srcOrd="0" destOrd="0" presId="urn:microsoft.com/office/officeart/2008/layout/PictureAccentList"/>
    <dgm:cxn modelId="{55B54A74-4F26-4941-84DC-91E580369DE4}" type="presParOf" srcId="{993F4AF0-B951-4AB4-B66C-3DEE2D2E5855}" destId="{D9B51273-F5D4-4487-BA10-61843FF4547C}" srcOrd="1" destOrd="0" presId="urn:microsoft.com/office/officeart/2008/layout/PictureAccentList"/>
    <dgm:cxn modelId="{E303EE25-55C8-401C-A6F6-603422EF4985}" type="presParOf" srcId="{D9B51273-F5D4-4487-BA10-61843FF4547C}" destId="{E9F2CCC6-CD2F-4DBA-9644-261B46366E32}" srcOrd="0" destOrd="0" presId="urn:microsoft.com/office/officeart/2008/layout/PictureAccentList"/>
    <dgm:cxn modelId="{E19E9C91-B32E-4FF8-9495-A2A24C06CAEE}" type="presParOf" srcId="{E9F2CCC6-CD2F-4DBA-9644-261B46366E32}" destId="{B45AD19F-95A7-4A58-B6B2-28B7B8865CE4}" srcOrd="0" destOrd="0" presId="urn:microsoft.com/office/officeart/2008/layout/PictureAccentList"/>
    <dgm:cxn modelId="{C4340979-AA67-4C9E-87D3-BEE165FCECBC}" type="presParOf" srcId="{E9F2CCC6-CD2F-4DBA-9644-261B46366E32}" destId="{322C73ED-DFF0-4359-9741-6B4AE9EEF19E}" srcOrd="1" destOrd="0" presId="urn:microsoft.com/office/officeart/2008/layout/PictureAccentList"/>
    <dgm:cxn modelId="{BB9AFEA5-6216-4FD5-B054-358F58C80C29}" type="presParOf" srcId="{D9B51273-F5D4-4487-BA10-61843FF4547C}" destId="{DC12CFFA-849A-4111-9978-7127A3503312}" srcOrd="1" destOrd="0" presId="urn:microsoft.com/office/officeart/2008/layout/PictureAccentList"/>
    <dgm:cxn modelId="{12464808-F6D5-44AA-971B-05A1BC051B74}" type="presParOf" srcId="{DC12CFFA-849A-4111-9978-7127A3503312}" destId="{D6157E16-866D-4922-A902-161E2FB37AF3}" srcOrd="0" destOrd="0" presId="urn:microsoft.com/office/officeart/2008/layout/PictureAccentList"/>
    <dgm:cxn modelId="{B1209A08-063D-4CAF-A228-D4677CB21E1E}" type="presParOf" srcId="{DC12CFFA-849A-4111-9978-7127A3503312}" destId="{3EECC616-2828-4DBC-9317-1308C51D83A1}" srcOrd="1" destOrd="0" presId="urn:microsoft.com/office/officeart/2008/layout/PictureAccentList"/>
    <dgm:cxn modelId="{E855794E-275B-4315-93BD-FC6D772A4C9C}" type="presParOf" srcId="{D9B51273-F5D4-4487-BA10-61843FF4547C}" destId="{DD7AD10B-8F3E-4E32-B76A-0363391734B0}" srcOrd="2" destOrd="0" presId="urn:microsoft.com/office/officeart/2008/layout/PictureAccentList"/>
    <dgm:cxn modelId="{361032E2-7994-425D-925F-BDF113614E73}" type="presParOf" srcId="{DD7AD10B-8F3E-4E32-B76A-0363391734B0}" destId="{5194C64F-7DB1-45EE-9090-DE228380897D}" srcOrd="0" destOrd="0" presId="urn:microsoft.com/office/officeart/2008/layout/PictureAccentList"/>
    <dgm:cxn modelId="{ACA5D324-00B2-4B83-92E6-5E2AEE935905}" type="presParOf" srcId="{DD7AD10B-8F3E-4E32-B76A-0363391734B0}" destId="{3B4E88B9-EA31-411C-9E63-3532AC467DDE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0C1328C-BA4D-43EC-AD9D-0E03FADFAFAC}" type="doc">
      <dgm:prSet loTypeId="urn:microsoft.com/office/officeart/2008/layout/PictureAccentList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AAE990E5-065E-468E-B0BC-B1EE45C3034E}">
      <dgm:prSet phldrT="[文本]" custT="1"/>
      <dgm:spPr/>
      <dgm:t>
        <a:bodyPr/>
        <a:lstStyle/>
        <a:p>
          <a:r>
            <a:rPr lang="zh-CN" altLang="en-US" sz="4800" b="0" i="0" dirty="0"/>
            <a:t>针对头部客户，重点在于提升服务质量，</a:t>
          </a:r>
          <a:endParaRPr lang="en-US" altLang="zh-CN" sz="4800" b="0" i="0" dirty="0"/>
        </a:p>
        <a:p>
          <a:r>
            <a:rPr lang="zh-CN" altLang="en-US" sz="4800" b="0" i="0" dirty="0"/>
            <a:t>提高用户的服务体验。</a:t>
          </a:r>
          <a:endParaRPr lang="zh-CN" altLang="en-US" sz="4800" dirty="0"/>
        </a:p>
      </dgm:t>
    </dgm:pt>
    <dgm:pt modelId="{B352C8DB-30F1-4FB3-979A-C9F49393E383}" cxnId="{6E729C20-F0FC-4EC3-A39C-48584605F34A}" type="parTrans">
      <dgm:prSet/>
      <dgm:spPr/>
      <dgm:t>
        <a:bodyPr/>
        <a:lstStyle/>
        <a:p>
          <a:endParaRPr lang="zh-CN" altLang="en-US"/>
        </a:p>
      </dgm:t>
    </dgm:pt>
    <dgm:pt modelId="{2A6AF273-F249-406E-B66F-DC6FA8B09582}" cxnId="{6E729C20-F0FC-4EC3-A39C-48584605F34A}" type="sibTrans">
      <dgm:prSet/>
      <dgm:spPr/>
      <dgm:t>
        <a:bodyPr/>
        <a:lstStyle/>
        <a:p>
          <a:endParaRPr lang="zh-CN" altLang="en-US"/>
        </a:p>
      </dgm:t>
    </dgm:pt>
    <dgm:pt modelId="{051DE3E0-9C47-4E44-A170-B0A5B06594E6}">
      <dgm:prSet phldrT="[文本]"/>
      <dgm:spPr/>
      <dgm:t>
        <a:bodyPr/>
        <a:lstStyle/>
        <a:p>
          <a:r>
            <a:rPr lang="zh-CN" altLang="en-US" b="0" i="0" dirty="0"/>
            <a:t>头部客户选择本行的原因多为认可本行的服务质量。</a:t>
          </a:r>
          <a:endParaRPr lang="zh-CN" altLang="en-US" dirty="0"/>
        </a:p>
      </dgm:t>
    </dgm:pt>
    <dgm:pt modelId="{CC557CB8-E713-44E3-B15F-B78B78A41839}" cxnId="{BF7A0FC8-B845-4F4B-BF20-678B4D3EDCC8}" type="parTrans">
      <dgm:prSet/>
      <dgm:spPr/>
      <dgm:t>
        <a:bodyPr/>
        <a:lstStyle/>
        <a:p>
          <a:endParaRPr lang="zh-CN" altLang="en-US"/>
        </a:p>
      </dgm:t>
    </dgm:pt>
    <dgm:pt modelId="{EBF224E9-8824-4B17-A58F-783C86635CBD}" cxnId="{BF7A0FC8-B845-4F4B-BF20-678B4D3EDCC8}" type="sibTrans">
      <dgm:prSet/>
      <dgm:spPr/>
      <dgm:t>
        <a:bodyPr/>
        <a:lstStyle/>
        <a:p>
          <a:endParaRPr lang="zh-CN" altLang="en-US"/>
        </a:p>
      </dgm:t>
    </dgm:pt>
    <dgm:pt modelId="{B7792D99-E99F-4ECD-87E7-F424B95F7C43}" type="pres">
      <dgm:prSet presAssocID="{60C1328C-BA4D-43EC-AD9D-0E03FADFAFAC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</dgm:pt>
    <dgm:pt modelId="{993F4AF0-B951-4AB4-B66C-3DEE2D2E5855}" type="pres">
      <dgm:prSet presAssocID="{AAE990E5-065E-468E-B0BC-B1EE45C3034E}" presName="root" presStyleCnt="0">
        <dgm:presLayoutVars>
          <dgm:chMax/>
          <dgm:chPref val="4"/>
        </dgm:presLayoutVars>
      </dgm:prSet>
      <dgm:spPr/>
    </dgm:pt>
    <dgm:pt modelId="{7ED0DC76-48EB-4A60-B798-C9169EDF33B3}" type="pres">
      <dgm:prSet presAssocID="{AAE990E5-065E-468E-B0BC-B1EE45C3034E}" presName="rootComposite" presStyleCnt="0">
        <dgm:presLayoutVars/>
      </dgm:prSet>
      <dgm:spPr/>
    </dgm:pt>
    <dgm:pt modelId="{A68486CC-2062-4E11-9511-12E9D34BD392}" type="pres">
      <dgm:prSet presAssocID="{AAE990E5-065E-468E-B0BC-B1EE45C3034E}" presName="rootText" presStyleLbl="node0" presStyleIdx="0" presStyleCnt="1" custScaleX="142567" custScaleY="145642">
        <dgm:presLayoutVars>
          <dgm:chMax/>
          <dgm:chPref val="4"/>
        </dgm:presLayoutVars>
      </dgm:prSet>
      <dgm:spPr/>
    </dgm:pt>
    <dgm:pt modelId="{D9B51273-F5D4-4487-BA10-61843FF4547C}" type="pres">
      <dgm:prSet presAssocID="{AAE990E5-065E-468E-B0BC-B1EE45C3034E}" presName="childShape" presStyleCnt="0">
        <dgm:presLayoutVars>
          <dgm:chMax val="0"/>
          <dgm:chPref val="0"/>
        </dgm:presLayoutVars>
      </dgm:prSet>
      <dgm:spPr/>
    </dgm:pt>
    <dgm:pt modelId="{E9F2CCC6-CD2F-4DBA-9644-261B46366E32}" type="pres">
      <dgm:prSet presAssocID="{051DE3E0-9C47-4E44-A170-B0A5B06594E6}" presName="childComposite" presStyleCnt="0">
        <dgm:presLayoutVars>
          <dgm:chMax val="0"/>
          <dgm:chPref val="0"/>
        </dgm:presLayoutVars>
      </dgm:prSet>
      <dgm:spPr/>
    </dgm:pt>
    <dgm:pt modelId="{B45AD19F-95A7-4A58-B6B2-28B7B8865CE4}" type="pres">
      <dgm:prSet presAssocID="{051DE3E0-9C47-4E44-A170-B0A5B06594E6}" presName="Image" presStyleLbl="node1" presStyleIdx="0" presStyleCnt="1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</dgm:pt>
    <dgm:pt modelId="{322C73ED-DFF0-4359-9741-6B4AE9EEF19E}" type="pres">
      <dgm:prSet presAssocID="{051DE3E0-9C47-4E44-A170-B0A5B06594E6}" presName="childText" presStyleLbl="lnNode1" presStyleIdx="0" presStyleCnt="1">
        <dgm:presLayoutVars>
          <dgm:chMax val="0"/>
          <dgm:chPref val="0"/>
          <dgm:bulletEnabled val="1"/>
        </dgm:presLayoutVars>
      </dgm:prSet>
      <dgm:spPr/>
    </dgm:pt>
  </dgm:ptLst>
  <dgm:cxnLst>
    <dgm:cxn modelId="{6E729C20-F0FC-4EC3-A39C-48584605F34A}" srcId="{60C1328C-BA4D-43EC-AD9D-0E03FADFAFAC}" destId="{AAE990E5-065E-468E-B0BC-B1EE45C3034E}" srcOrd="0" destOrd="0" parTransId="{B352C8DB-30F1-4FB3-979A-C9F49393E383}" sibTransId="{2A6AF273-F249-406E-B66F-DC6FA8B09582}"/>
    <dgm:cxn modelId="{CEEC0E4B-563D-4335-8C35-97D899C7FD16}" type="presOf" srcId="{AAE990E5-065E-468E-B0BC-B1EE45C3034E}" destId="{A68486CC-2062-4E11-9511-12E9D34BD392}" srcOrd="0" destOrd="0" presId="urn:microsoft.com/office/officeart/2008/layout/PictureAccentList"/>
    <dgm:cxn modelId="{BD462391-B4B1-418F-A806-04C5D100239D}" type="presOf" srcId="{60C1328C-BA4D-43EC-AD9D-0E03FADFAFAC}" destId="{B7792D99-E99F-4ECD-87E7-F424B95F7C43}" srcOrd="0" destOrd="0" presId="urn:microsoft.com/office/officeart/2008/layout/PictureAccentList"/>
    <dgm:cxn modelId="{BF7A0FC8-B845-4F4B-BF20-678B4D3EDCC8}" srcId="{AAE990E5-065E-468E-B0BC-B1EE45C3034E}" destId="{051DE3E0-9C47-4E44-A170-B0A5B06594E6}" srcOrd="0" destOrd="0" parTransId="{CC557CB8-E713-44E3-B15F-B78B78A41839}" sibTransId="{EBF224E9-8824-4B17-A58F-783C86635CBD}"/>
    <dgm:cxn modelId="{44C2B0E7-BE5F-477B-BB4B-481CEBB91858}" type="presOf" srcId="{051DE3E0-9C47-4E44-A170-B0A5B06594E6}" destId="{322C73ED-DFF0-4359-9741-6B4AE9EEF19E}" srcOrd="0" destOrd="0" presId="urn:microsoft.com/office/officeart/2008/layout/PictureAccentList"/>
    <dgm:cxn modelId="{CF4B4D11-1EC7-455D-AD04-E7D39432D738}" type="presParOf" srcId="{B7792D99-E99F-4ECD-87E7-F424B95F7C43}" destId="{993F4AF0-B951-4AB4-B66C-3DEE2D2E5855}" srcOrd="0" destOrd="0" presId="urn:microsoft.com/office/officeart/2008/layout/PictureAccentList"/>
    <dgm:cxn modelId="{D420EFE7-DFA5-40C1-90F2-3F4929D4C7BE}" type="presParOf" srcId="{993F4AF0-B951-4AB4-B66C-3DEE2D2E5855}" destId="{7ED0DC76-48EB-4A60-B798-C9169EDF33B3}" srcOrd="0" destOrd="0" presId="urn:microsoft.com/office/officeart/2008/layout/PictureAccentList"/>
    <dgm:cxn modelId="{B256DEB8-E6B8-49A1-804A-D005FD0436D5}" type="presParOf" srcId="{7ED0DC76-48EB-4A60-B798-C9169EDF33B3}" destId="{A68486CC-2062-4E11-9511-12E9D34BD392}" srcOrd="0" destOrd="0" presId="urn:microsoft.com/office/officeart/2008/layout/PictureAccentList"/>
    <dgm:cxn modelId="{55B54A74-4F26-4941-84DC-91E580369DE4}" type="presParOf" srcId="{993F4AF0-B951-4AB4-B66C-3DEE2D2E5855}" destId="{D9B51273-F5D4-4487-BA10-61843FF4547C}" srcOrd="1" destOrd="0" presId="urn:microsoft.com/office/officeart/2008/layout/PictureAccentList"/>
    <dgm:cxn modelId="{E303EE25-55C8-401C-A6F6-603422EF4985}" type="presParOf" srcId="{D9B51273-F5D4-4487-BA10-61843FF4547C}" destId="{E9F2CCC6-CD2F-4DBA-9644-261B46366E32}" srcOrd="0" destOrd="0" presId="urn:microsoft.com/office/officeart/2008/layout/PictureAccentList"/>
    <dgm:cxn modelId="{E19E9C91-B32E-4FF8-9495-A2A24C06CAEE}" type="presParOf" srcId="{E9F2CCC6-CD2F-4DBA-9644-261B46366E32}" destId="{B45AD19F-95A7-4A58-B6B2-28B7B8865CE4}" srcOrd="0" destOrd="0" presId="urn:microsoft.com/office/officeart/2008/layout/PictureAccentList"/>
    <dgm:cxn modelId="{C4340979-AA67-4C9E-87D3-BEE165FCECBC}" type="presParOf" srcId="{E9F2CCC6-CD2F-4DBA-9644-261B46366E32}" destId="{322C73ED-DFF0-4359-9741-6B4AE9EEF19E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8486CC-2062-4E11-9511-12E9D34BD392}">
      <dsp:nvSpPr>
        <dsp:cNvPr id="0" name=""/>
        <dsp:cNvSpPr/>
      </dsp:nvSpPr>
      <dsp:spPr>
        <a:xfrm>
          <a:off x="389549" y="528"/>
          <a:ext cx="15091991" cy="23612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60960" rIns="91440" bIns="6096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4800" b="0" i="0" kern="1200" dirty="0"/>
            <a:t>制定出高价值潜在客户属性的标签，以此来提高寻找潜在目标客户的效率。</a:t>
          </a:r>
          <a:endParaRPr lang="zh-CN" altLang="en-US" sz="4800" kern="1200" dirty="0"/>
        </a:p>
      </dsp:txBody>
      <dsp:txXfrm>
        <a:off x="458708" y="69687"/>
        <a:ext cx="14953673" cy="2222949"/>
      </dsp:txXfrm>
    </dsp:sp>
    <dsp:sp modelId="{B45AD19F-95A7-4A58-B6B2-28B7B8865CE4}">
      <dsp:nvSpPr>
        <dsp:cNvPr id="0" name=""/>
        <dsp:cNvSpPr/>
      </dsp:nvSpPr>
      <dsp:spPr>
        <a:xfrm>
          <a:off x="2642598" y="2653626"/>
          <a:ext cx="1621281" cy="1621281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2C73ED-DFF0-4359-9741-6B4AE9EEF19E}">
      <dsp:nvSpPr>
        <dsp:cNvPr id="0" name=""/>
        <dsp:cNvSpPr/>
      </dsp:nvSpPr>
      <dsp:spPr>
        <a:xfrm>
          <a:off x="4361157" y="2653626"/>
          <a:ext cx="8867334" cy="1621281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3144" tIns="263144" rIns="263144" bIns="263144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3700" b="0" i="0" kern="1200" dirty="0"/>
            <a:t>性别：男女比例平均。</a:t>
          </a:r>
          <a:endParaRPr lang="zh-CN" altLang="en-US" sz="3700" kern="1200" dirty="0"/>
        </a:p>
      </dsp:txBody>
      <dsp:txXfrm>
        <a:off x="4440316" y="2732785"/>
        <a:ext cx="8709016" cy="1462963"/>
      </dsp:txXfrm>
    </dsp:sp>
    <dsp:sp modelId="{78FF7D4B-85A5-4351-B3C8-C4AEB8EF495A}">
      <dsp:nvSpPr>
        <dsp:cNvPr id="0" name=""/>
        <dsp:cNvSpPr/>
      </dsp:nvSpPr>
      <dsp:spPr>
        <a:xfrm>
          <a:off x="2642598" y="4469462"/>
          <a:ext cx="1621281" cy="1621281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71DAF8-C0AE-4337-9B8B-A2D782667017}">
      <dsp:nvSpPr>
        <dsp:cNvPr id="0" name=""/>
        <dsp:cNvSpPr/>
      </dsp:nvSpPr>
      <dsp:spPr>
        <a:xfrm>
          <a:off x="4361157" y="4469462"/>
          <a:ext cx="8867334" cy="1621281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3144" tIns="263144" rIns="263144" bIns="263144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3700" b="0" i="0" kern="1200" dirty="0"/>
            <a:t>年龄：</a:t>
          </a:r>
          <a:r>
            <a:rPr lang="en-US" altLang="zh-CN" sz="3700" b="0" i="0" kern="1200" dirty="0"/>
            <a:t>30-50</a:t>
          </a:r>
          <a:r>
            <a:rPr lang="zh-CN" altLang="en-US" sz="3700" b="0" i="0" kern="1200" dirty="0"/>
            <a:t>岁中青年用户占比较大。</a:t>
          </a:r>
          <a:endParaRPr lang="zh-CN" altLang="en-US" sz="3700" kern="1200" dirty="0"/>
        </a:p>
      </dsp:txBody>
      <dsp:txXfrm>
        <a:off x="4440316" y="4548621"/>
        <a:ext cx="8709016" cy="1462963"/>
      </dsp:txXfrm>
    </dsp:sp>
    <dsp:sp modelId="{D6157E16-866D-4922-A902-161E2FB37AF3}">
      <dsp:nvSpPr>
        <dsp:cNvPr id="0" name=""/>
        <dsp:cNvSpPr/>
      </dsp:nvSpPr>
      <dsp:spPr>
        <a:xfrm>
          <a:off x="2642598" y="6285297"/>
          <a:ext cx="1621281" cy="1621281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ECC616-2828-4DBC-9317-1308C51D83A1}">
      <dsp:nvSpPr>
        <dsp:cNvPr id="0" name=""/>
        <dsp:cNvSpPr/>
      </dsp:nvSpPr>
      <dsp:spPr>
        <a:xfrm>
          <a:off x="4361157" y="6285297"/>
          <a:ext cx="8867334" cy="1621281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3144" tIns="263144" rIns="263144" bIns="263144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3700" b="0" i="0" kern="1200" dirty="0"/>
            <a:t>家庭收入：家庭收入中等用户占比较大。</a:t>
          </a:r>
          <a:endParaRPr lang="zh-CN" altLang="en-US" sz="3700" kern="1200" dirty="0"/>
        </a:p>
      </dsp:txBody>
      <dsp:txXfrm>
        <a:off x="4440316" y="6364456"/>
        <a:ext cx="8709016" cy="1462963"/>
      </dsp:txXfrm>
    </dsp:sp>
    <dsp:sp modelId="{5194C64F-7DB1-45EE-9090-DE228380897D}">
      <dsp:nvSpPr>
        <dsp:cNvPr id="0" name=""/>
        <dsp:cNvSpPr/>
      </dsp:nvSpPr>
      <dsp:spPr>
        <a:xfrm>
          <a:off x="2642598" y="8101133"/>
          <a:ext cx="1621281" cy="1621281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4E88B9-EA31-411C-9E63-3532AC467DDE}">
      <dsp:nvSpPr>
        <dsp:cNvPr id="0" name=""/>
        <dsp:cNvSpPr/>
      </dsp:nvSpPr>
      <dsp:spPr>
        <a:xfrm>
          <a:off x="4361157" y="8101133"/>
          <a:ext cx="8867334" cy="1621281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3144" tIns="263144" rIns="263144" bIns="263144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3700" b="0" i="0" kern="1200" dirty="0"/>
            <a:t>学历：本科以上文化水平人数占比较高。</a:t>
          </a:r>
          <a:endParaRPr lang="zh-CN" altLang="en-US" sz="3700" kern="1200" dirty="0"/>
        </a:p>
      </dsp:txBody>
      <dsp:txXfrm>
        <a:off x="4440316" y="8180292"/>
        <a:ext cx="8709016" cy="14629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8486CC-2062-4E11-9511-12E9D34BD392}">
      <dsp:nvSpPr>
        <dsp:cNvPr id="0" name=""/>
        <dsp:cNvSpPr/>
      </dsp:nvSpPr>
      <dsp:spPr>
        <a:xfrm>
          <a:off x="2859" y="879234"/>
          <a:ext cx="15865372" cy="21355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60960" rIns="91440" bIns="6096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4800" b="0" i="0" kern="1200" dirty="0"/>
            <a:t>针对客户最感兴趣的产品，加强宣传，优先宣传。</a:t>
          </a:r>
          <a:endParaRPr lang="zh-CN" altLang="en-US" sz="4800" kern="1200" dirty="0"/>
        </a:p>
      </dsp:txBody>
      <dsp:txXfrm>
        <a:off x="65407" y="941782"/>
        <a:ext cx="15740276" cy="2010454"/>
      </dsp:txXfrm>
    </dsp:sp>
    <dsp:sp modelId="{B45AD19F-95A7-4A58-B6B2-28B7B8865CE4}">
      <dsp:nvSpPr>
        <dsp:cNvPr id="0" name=""/>
        <dsp:cNvSpPr/>
      </dsp:nvSpPr>
      <dsp:spPr>
        <a:xfrm>
          <a:off x="2371364" y="3321570"/>
          <a:ext cx="1704363" cy="1704363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2C73ED-DFF0-4359-9741-6B4AE9EEF19E}">
      <dsp:nvSpPr>
        <dsp:cNvPr id="0" name=""/>
        <dsp:cNvSpPr/>
      </dsp:nvSpPr>
      <dsp:spPr>
        <a:xfrm>
          <a:off x="4177989" y="3321570"/>
          <a:ext cx="9321737" cy="1704363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248920" rIns="248920" bIns="24892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3500" b="0" i="0" kern="1200" dirty="0"/>
            <a:t>购买金额多的是银行理财产品。</a:t>
          </a:r>
          <a:endParaRPr lang="zh-CN" altLang="en-US" sz="3500" kern="1200" dirty="0"/>
        </a:p>
      </dsp:txBody>
      <dsp:txXfrm>
        <a:off x="4261204" y="3404785"/>
        <a:ext cx="9155307" cy="1537933"/>
      </dsp:txXfrm>
    </dsp:sp>
    <dsp:sp modelId="{D6157E16-866D-4922-A902-161E2FB37AF3}">
      <dsp:nvSpPr>
        <dsp:cNvPr id="0" name=""/>
        <dsp:cNvSpPr/>
      </dsp:nvSpPr>
      <dsp:spPr>
        <a:xfrm>
          <a:off x="2371364" y="5230458"/>
          <a:ext cx="1704363" cy="1704363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ECC616-2828-4DBC-9317-1308C51D83A1}">
      <dsp:nvSpPr>
        <dsp:cNvPr id="0" name=""/>
        <dsp:cNvSpPr/>
      </dsp:nvSpPr>
      <dsp:spPr>
        <a:xfrm>
          <a:off x="4177989" y="5230458"/>
          <a:ext cx="9321737" cy="1704363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248920" rIns="248920" bIns="24892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3500" b="0" i="0" kern="1200" dirty="0"/>
            <a:t>收益率较高的是股票、基金、银行理财产品</a:t>
          </a:r>
          <a:endParaRPr lang="zh-CN" altLang="en-US" sz="3500" kern="1200" dirty="0"/>
        </a:p>
      </dsp:txBody>
      <dsp:txXfrm>
        <a:off x="4261204" y="5313673"/>
        <a:ext cx="9155307" cy="1537933"/>
      </dsp:txXfrm>
    </dsp:sp>
    <dsp:sp modelId="{5194C64F-7DB1-45EE-9090-DE228380897D}">
      <dsp:nvSpPr>
        <dsp:cNvPr id="0" name=""/>
        <dsp:cNvSpPr/>
      </dsp:nvSpPr>
      <dsp:spPr>
        <a:xfrm>
          <a:off x="2371364" y="7139345"/>
          <a:ext cx="1704363" cy="1704363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4E88B9-EA31-411C-9E63-3532AC467DDE}">
      <dsp:nvSpPr>
        <dsp:cNvPr id="0" name=""/>
        <dsp:cNvSpPr/>
      </dsp:nvSpPr>
      <dsp:spPr>
        <a:xfrm>
          <a:off x="4177989" y="7139345"/>
          <a:ext cx="9321737" cy="1704363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248920" rIns="248920" bIns="24892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3500" b="0" i="0" kern="1200" dirty="0"/>
            <a:t>风险偏好喜欢中低风险的客户占比居多。</a:t>
          </a:r>
          <a:endParaRPr lang="zh-CN" altLang="en-US" sz="3500" kern="1200" dirty="0"/>
        </a:p>
      </dsp:txBody>
      <dsp:txXfrm>
        <a:off x="4261204" y="7222560"/>
        <a:ext cx="9155307" cy="153793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8486CC-2062-4E11-9511-12E9D34BD392}">
      <dsp:nvSpPr>
        <dsp:cNvPr id="0" name=""/>
        <dsp:cNvSpPr/>
      </dsp:nvSpPr>
      <dsp:spPr>
        <a:xfrm>
          <a:off x="2859" y="2614762"/>
          <a:ext cx="15865372" cy="24822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60960" rIns="91440" bIns="6096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4800" b="0" i="0" kern="1200" dirty="0"/>
            <a:t>针对头部客户，重点在于提升服务质量，</a:t>
          </a:r>
          <a:endParaRPr lang="en-US" altLang="zh-CN" sz="4800" b="0" i="0" kern="1200" dirty="0"/>
        </a:p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4800" b="0" i="0" kern="1200" dirty="0"/>
            <a:t>提高用户的服务体验。</a:t>
          </a:r>
          <a:endParaRPr lang="zh-CN" altLang="en-US" sz="4800" kern="1200" dirty="0"/>
        </a:p>
      </dsp:txBody>
      <dsp:txXfrm>
        <a:off x="75562" y="2687465"/>
        <a:ext cx="15719966" cy="2336863"/>
      </dsp:txXfrm>
    </dsp:sp>
    <dsp:sp modelId="{B45AD19F-95A7-4A58-B6B2-28B7B8865CE4}">
      <dsp:nvSpPr>
        <dsp:cNvPr id="0" name=""/>
        <dsp:cNvSpPr/>
      </dsp:nvSpPr>
      <dsp:spPr>
        <a:xfrm>
          <a:off x="2371364" y="5403817"/>
          <a:ext cx="1704363" cy="1704363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2C73ED-DFF0-4359-9741-6B4AE9EEF19E}">
      <dsp:nvSpPr>
        <dsp:cNvPr id="0" name=""/>
        <dsp:cNvSpPr/>
      </dsp:nvSpPr>
      <dsp:spPr>
        <a:xfrm>
          <a:off x="4177989" y="5403817"/>
          <a:ext cx="9321737" cy="1704363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3100" b="0" i="0" kern="1200" dirty="0"/>
            <a:t>头部客户选择本行的原因多为认可本行的服务质量。</a:t>
          </a:r>
          <a:endParaRPr lang="zh-CN" altLang="en-US" sz="3100" kern="1200" dirty="0"/>
        </a:p>
      </dsp:txBody>
      <dsp:txXfrm>
        <a:off x="4261204" y="5487032"/>
        <a:ext cx="9155307" cy="15379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linDir" val="fromT"/>
              <dgm:param type="chAlign" val="r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linDir" val="fromT"/>
              <dgm:param type="chAlign" val="r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linDir" val="fromT"/>
              <dgm:param type="chAlign" val="r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143" name="Shape 14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/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9425EA-C14A-472F-B8EB-6A7279821A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291" name="Shape 29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defTabSz="457200" eaLnBrk="1" fontAlgn="auto" latinLnBrk="0" hangingPunct="1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291" name="Shape 29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defTabSz="457200" eaLnBrk="1" fontAlgn="auto" latinLnBrk="0" hangingPunct="1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291" name="Shape 29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defTabSz="457200" eaLnBrk="1" fontAlgn="auto" latinLnBrk="0" hangingPunct="1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291" name="Shape 29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defTabSz="457200" eaLnBrk="1" fontAlgn="auto" latinLnBrk="0" hangingPunct="1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291" name="Shape 29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defTabSz="457200" eaLnBrk="1" fontAlgn="auto" latinLnBrk="0" hangingPunct="1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sz="2200" b="0" i="0" dirty="0">
              <a:effectLst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291" name="Shape 29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defTabSz="457200" eaLnBrk="1" fontAlgn="auto" latinLnBrk="0" hangingPunct="1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sz="2200" b="0" i="0" dirty="0">
              <a:effectLst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291" name="Shape 29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defTabSz="457200" eaLnBrk="1" fontAlgn="auto" latinLnBrk="0" hangingPunct="1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sz="2200" b="0" i="0" dirty="0">
              <a:effectLst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291" name="Shape 29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defTabSz="457200" eaLnBrk="1" fontAlgn="auto" latinLnBrk="0" hangingPunct="1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291" name="Shape 29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defTabSz="457200" eaLnBrk="1" fontAlgn="auto" latinLnBrk="0" hangingPunct="1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sz="2200" b="0" i="0" dirty="0">
              <a:effectLst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291" name="Shape 29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defTabSz="457200" eaLnBrk="1" fontAlgn="auto" latinLnBrk="0" hangingPunct="1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291" name="Shape 29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defTabSz="457200" eaLnBrk="1" fontAlgn="auto" latinLnBrk="0" hangingPunct="1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291" name="Shape 29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defTabSz="457200" eaLnBrk="1" fontAlgn="auto" latinLnBrk="0" hangingPunct="1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与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 hasCustomPrompt="1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标题文本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 hasCustomPrompt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幻灯片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/>
          </p:cNvSpPr>
          <p:nvPr>
            <p:ph type="title" hasCustomPrompt="1"/>
          </p:nvPr>
        </p:nvSpPr>
        <p:spPr>
          <a:xfrm>
            <a:off x="3048000" y="0"/>
            <a:ext cx="18288000" cy="7019926"/>
          </a:xfrm>
          <a:prstGeom prst="rect">
            <a:avLst/>
          </a:prstGeom>
        </p:spPr>
        <p:txBody>
          <a:bodyPr lIns="91439" tIns="91439" rIns="91439" bIns="91439" anchor="b"/>
          <a:lstStyle>
            <a:lvl1pPr defTabSz="1828800">
              <a:lnSpc>
                <a:spcPct val="85000"/>
              </a:lnSpc>
              <a:defRPr sz="12000" spc="-240">
                <a:solidFill>
                  <a:srgbClr val="50B4C8"/>
                </a:solidFill>
                <a:latin typeface="Calibri Light" panose="020F0302020204030204"/>
                <a:ea typeface="Calibri Light" panose="020F0302020204030204"/>
                <a:cs typeface="Calibri Light" panose="020F0302020204030204"/>
                <a:sym typeface="Calibri Light" panose="020F0302020204030204"/>
              </a:defRPr>
            </a:lvl1pPr>
          </a:lstStyle>
          <a:p>
            <a:r>
              <a:t>标题文本</a:t>
            </a:r>
          </a:p>
        </p:txBody>
      </p:sp>
      <p:sp>
        <p:nvSpPr>
          <p:cNvPr id="118" name="Shape 118"/>
          <p:cNvSpPr>
            <a:spLocks noGrp="1"/>
          </p:cNvSpPr>
          <p:nvPr>
            <p:ph type="body" sz="half" idx="1" hasCustomPrompt="1"/>
          </p:nvPr>
        </p:nvSpPr>
        <p:spPr>
          <a:xfrm>
            <a:off x="3048000" y="7204074"/>
            <a:ext cx="18288000" cy="6511926"/>
          </a:xfrm>
          <a:prstGeom prst="rect">
            <a:avLst/>
          </a:prstGeom>
        </p:spPr>
        <p:txBody>
          <a:bodyPr lIns="91439" tIns="91439" rIns="91439" bIns="91439" anchor="t"/>
          <a:lstStyle>
            <a:lvl1pPr marL="0" indent="0" algn="ctr" defTabSz="1828800">
              <a:lnSpc>
                <a:spcPct val="85000"/>
              </a:lnSpc>
              <a:spcBef>
                <a:spcPts val="2600"/>
              </a:spcBef>
              <a:buSzTx/>
              <a:buNone/>
              <a:defRPr sz="4800">
                <a:solidFill>
                  <a:srgbClr val="262626"/>
                </a:solidFill>
                <a:latin typeface="Calibri Light" panose="020F0302020204030204"/>
                <a:ea typeface="Calibri Light" panose="020F0302020204030204"/>
                <a:cs typeface="Calibri Light" panose="020F0302020204030204"/>
                <a:sym typeface="Calibri Light" panose="020F0302020204030204"/>
              </a:defRPr>
            </a:lvl1pPr>
            <a:lvl2pPr marL="0" indent="0" algn="ctr" defTabSz="1828800">
              <a:lnSpc>
                <a:spcPct val="85000"/>
              </a:lnSpc>
              <a:spcBef>
                <a:spcPts val="2600"/>
              </a:spcBef>
              <a:buSzTx/>
              <a:buNone/>
              <a:defRPr sz="4800">
                <a:solidFill>
                  <a:srgbClr val="262626"/>
                </a:solidFill>
                <a:latin typeface="Calibri Light" panose="020F0302020204030204"/>
                <a:ea typeface="Calibri Light" panose="020F0302020204030204"/>
                <a:cs typeface="Calibri Light" panose="020F0302020204030204"/>
                <a:sym typeface="Calibri Light" panose="020F0302020204030204"/>
              </a:defRPr>
            </a:lvl2pPr>
            <a:lvl3pPr marL="0" indent="0" algn="ctr" defTabSz="1828800">
              <a:lnSpc>
                <a:spcPct val="85000"/>
              </a:lnSpc>
              <a:spcBef>
                <a:spcPts val="2600"/>
              </a:spcBef>
              <a:buSzTx/>
              <a:buNone/>
              <a:defRPr sz="4800">
                <a:solidFill>
                  <a:srgbClr val="262626"/>
                </a:solidFill>
                <a:latin typeface="Calibri Light" panose="020F0302020204030204"/>
                <a:ea typeface="Calibri Light" panose="020F0302020204030204"/>
                <a:cs typeface="Calibri Light" panose="020F0302020204030204"/>
                <a:sym typeface="Calibri Light" panose="020F0302020204030204"/>
              </a:defRPr>
            </a:lvl3pPr>
            <a:lvl4pPr marL="0" indent="0" algn="ctr" defTabSz="1828800">
              <a:lnSpc>
                <a:spcPct val="85000"/>
              </a:lnSpc>
              <a:spcBef>
                <a:spcPts val="2600"/>
              </a:spcBef>
              <a:buSzTx/>
              <a:buNone/>
              <a:defRPr sz="4800">
                <a:solidFill>
                  <a:srgbClr val="262626"/>
                </a:solidFill>
                <a:latin typeface="Calibri Light" panose="020F0302020204030204"/>
                <a:ea typeface="Calibri Light" panose="020F0302020204030204"/>
                <a:cs typeface="Calibri Light" panose="020F0302020204030204"/>
                <a:sym typeface="Calibri Light" panose="020F0302020204030204"/>
              </a:defRPr>
            </a:lvl4pPr>
            <a:lvl5pPr marL="0" indent="0" algn="ctr" defTabSz="1828800">
              <a:lnSpc>
                <a:spcPct val="85000"/>
              </a:lnSpc>
              <a:spcBef>
                <a:spcPts val="2600"/>
              </a:spcBef>
              <a:buSzTx/>
              <a:buNone/>
              <a:defRPr sz="4800">
                <a:solidFill>
                  <a:srgbClr val="262626"/>
                </a:solidFill>
                <a:latin typeface="Calibri Light" panose="020F0302020204030204"/>
                <a:ea typeface="Calibri Light" panose="020F0302020204030204"/>
                <a:cs typeface="Calibri Light" panose="020F0302020204030204"/>
                <a:sym typeface="Calibri Light" panose="020F0302020204030204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19" name="Shape 119"/>
          <p:cNvSpPr>
            <a:spLocks noGrp="1"/>
          </p:cNvSpPr>
          <p:nvPr>
            <p:ph type="sldNum" sz="quarter" idx="2"/>
          </p:nvPr>
        </p:nvSpPr>
        <p:spPr>
          <a:xfrm>
            <a:off x="20275217" y="11227121"/>
            <a:ext cx="3104795" cy="3319781"/>
          </a:xfrm>
          <a:prstGeom prst="rect">
            <a:avLst/>
          </a:prstGeom>
        </p:spPr>
        <p:txBody>
          <a:bodyPr lIns="91439" tIns="91439" rIns="91439" bIns="91439" anchor="b"/>
          <a:lstStyle>
            <a:lvl1pPr algn="r" defTabSz="1828800">
              <a:defRPr sz="20600">
                <a:solidFill>
                  <a:srgbClr val="50B4C8">
                    <a:alpha val="25000"/>
                  </a:srgbClr>
                </a:solidFill>
                <a:latin typeface="Calibri Light" panose="020F0302020204030204"/>
                <a:ea typeface="Calibri Light" panose="020F0302020204030204"/>
                <a:cs typeface="Calibri Light" panose="020F0302020204030204"/>
                <a:sym typeface="Calibri Light" panose="020F0302020204030204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副标题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>
            <a:spLocks noGrp="1"/>
          </p:cNvSpPr>
          <p:nvPr>
            <p:ph type="title" hasCustomPrompt="1"/>
          </p:nvPr>
        </p:nvSpPr>
        <p:spPr>
          <a:xfrm>
            <a:off x="2387600" y="2298700"/>
            <a:ext cx="19621500" cy="4648200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标题文本</a:t>
            </a:r>
          </a:p>
        </p:txBody>
      </p:sp>
      <p:sp>
        <p:nvSpPr>
          <p:cNvPr id="127" name="Shape 127"/>
          <p:cNvSpPr>
            <a:spLocks noGrp="1"/>
          </p:cNvSpPr>
          <p:nvPr>
            <p:ph type="body" sz="quarter" idx="1" hasCustomPrompt="1"/>
          </p:nvPr>
        </p:nvSpPr>
        <p:spPr>
          <a:xfrm>
            <a:off x="2387600" y="7073900"/>
            <a:ext cx="196215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>
                <a:solidFill>
                  <a:srgbClr val="FFFFFF"/>
                </a:solidFill>
              </a:defRPr>
            </a:lvl1pPr>
            <a:lvl2pPr marL="0" indent="228600" algn="ctr">
              <a:spcBef>
                <a:spcPts val="0"/>
              </a:spcBef>
              <a:buSzTx/>
              <a:buNone/>
              <a:defRPr sz="4400">
                <a:solidFill>
                  <a:srgbClr val="FFFFFF"/>
                </a:solidFill>
              </a:defRPr>
            </a:lvl2pPr>
            <a:lvl3pPr marL="0" indent="457200" algn="ctr">
              <a:spcBef>
                <a:spcPts val="0"/>
              </a:spcBef>
              <a:buSzTx/>
              <a:buNone/>
              <a:defRPr sz="4400">
                <a:solidFill>
                  <a:srgbClr val="FFFFFF"/>
                </a:solidFill>
              </a:defRPr>
            </a:lvl3pPr>
            <a:lvl4pPr marL="0" indent="685800" algn="ctr">
              <a:spcBef>
                <a:spcPts val="0"/>
              </a:spcBef>
              <a:buSzTx/>
              <a:buNone/>
              <a:defRPr sz="4400">
                <a:solidFill>
                  <a:srgbClr val="FFFFFF"/>
                </a:solidFill>
              </a:defRPr>
            </a:lvl4pPr>
            <a:lvl5pPr marL="0" indent="914400" algn="ctr">
              <a:spcBef>
                <a:spcPts val="0"/>
              </a:spcBef>
              <a:buSzTx/>
              <a:buNone/>
              <a:defRPr sz="4400">
                <a:solidFill>
                  <a:srgbClr val="FFFFFF"/>
                </a:solidFill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28" name="Shape 128"/>
          <p:cNvSpPr>
            <a:spLocks noGrp="1"/>
          </p:cNvSpPr>
          <p:nvPr>
            <p:ph type="sldNum" sz="quarter" idx="2"/>
          </p:nvPr>
        </p:nvSpPr>
        <p:spPr>
          <a:xfrm>
            <a:off x="11955253" y="13004800"/>
            <a:ext cx="453238" cy="4699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 - 居中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/>
          </p:cNvSpPr>
          <p:nvPr>
            <p:ph type="title" hasCustomPrompt="1"/>
          </p:nvPr>
        </p:nvSpPr>
        <p:spPr>
          <a:xfrm>
            <a:off x="1422400" y="4940300"/>
            <a:ext cx="21526500" cy="3822700"/>
          </a:xfrm>
          <a:prstGeom prst="rect">
            <a:avLst/>
          </a:prstGeom>
        </p:spPr>
        <p:txBody>
          <a:bodyPr/>
          <a:lstStyle>
            <a:lvl1pPr>
              <a:defRPr sz="9000" b="1">
                <a:solidFill>
                  <a:srgbClr val="FFFFFF"/>
                </a:solidFill>
                <a:effectLst>
                  <a:outerShdw blurRad="50800" dist="25400" dir="5400000" rotWithShape="0">
                    <a:srgbClr val="000000"/>
                  </a:outerShdw>
                </a:effectLst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标题文本</a:t>
            </a:r>
          </a:p>
        </p:txBody>
      </p:sp>
      <p:sp>
        <p:nvSpPr>
          <p:cNvPr id="136" name="Shape 136"/>
          <p:cNvSpPr>
            <a:spLocks noGrp="1"/>
          </p:cNvSpPr>
          <p:nvPr>
            <p:ph type="sldNum" sz="quarter" idx="2"/>
          </p:nvPr>
        </p:nvSpPr>
        <p:spPr>
          <a:xfrm>
            <a:off x="11955253" y="13010554"/>
            <a:ext cx="453238" cy="46136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EBEBE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498758"/>
            <a:ext cx="193964" cy="997528"/>
          </a:xfrm>
          <a:prstGeom prst="rect">
            <a:avLst/>
          </a:prstGeom>
          <a:solidFill>
            <a:srgbClr val="007DD2"/>
          </a:solidFill>
          <a:ln>
            <a:solidFill>
              <a:srgbClr val="007D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0"/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82912" y="12718472"/>
            <a:ext cx="1496680" cy="748340"/>
          </a:xfrm>
          <a:prstGeom prst="rect">
            <a:avLst/>
          </a:prstGeom>
        </p:spPr>
      </p:pic>
      <p:sp>
        <p:nvSpPr>
          <p:cNvPr id="8" name="标题 7"/>
          <p:cNvSpPr>
            <a:spLocks noGrp="1"/>
          </p:cNvSpPr>
          <p:nvPr>
            <p:ph type="title" hasCustomPrompt="1"/>
          </p:nvPr>
        </p:nvSpPr>
        <p:spPr>
          <a:xfrm>
            <a:off x="193964" y="498759"/>
            <a:ext cx="21031200" cy="997530"/>
          </a:xfrm>
        </p:spPr>
        <p:txBody>
          <a:bodyPr>
            <a:normAutofit/>
          </a:bodyPr>
          <a:lstStyle>
            <a:lvl1pPr>
              <a:defRPr sz="5600">
                <a:solidFill>
                  <a:srgbClr val="007DD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498758"/>
            <a:ext cx="193964" cy="997528"/>
          </a:xfrm>
          <a:prstGeom prst="rect">
            <a:avLst/>
          </a:prstGeom>
          <a:solidFill>
            <a:srgbClr val="007DD2"/>
          </a:solidFill>
          <a:ln>
            <a:solidFill>
              <a:srgbClr val="007D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0"/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82912" y="12718472"/>
            <a:ext cx="1496680" cy="74834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438"/>
          <a:stretch>
            <a:fillRect/>
          </a:stretch>
        </p:blipFill>
        <p:spPr>
          <a:xfrm>
            <a:off x="-76200" y="2"/>
            <a:ext cx="24587200" cy="13716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979146" y="5320118"/>
            <a:ext cx="19507200" cy="1958006"/>
          </a:xfrm>
        </p:spPr>
        <p:txBody>
          <a:bodyPr anchor="ctr">
            <a:normAutofit/>
          </a:bodyPr>
          <a:lstStyle>
            <a:lvl1pPr algn="l">
              <a:defRPr sz="8000">
                <a:solidFill>
                  <a:schemeClr val="bg1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defRPr>
            </a:lvl1pPr>
          </a:lstStyle>
          <a:p>
            <a:r>
              <a:rPr lang="zh-CN" altLang="en-US" dirty="0"/>
              <a:t>这里是你的主标题思源黑体</a:t>
            </a:r>
            <a:r>
              <a:rPr lang="en-US" altLang="zh-CN" dirty="0"/>
              <a:t>40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979146" y="7783800"/>
            <a:ext cx="13766800" cy="91905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>
                <a:solidFill>
                  <a:schemeClr val="bg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zh-CN" altLang="en-US" dirty="0"/>
              <a:t>这里是副标题思源黑体</a:t>
            </a:r>
            <a:r>
              <a:rPr lang="en-US" altLang="zh-CN" dirty="0"/>
              <a:t>24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1676400" y="12712700"/>
            <a:ext cx="5486400" cy="730250"/>
          </a:xfrm>
        </p:spPr>
        <p:txBody>
          <a:bodyPr/>
          <a:lstStyle/>
          <a:p>
            <a:fld id="{BDB90904-EF7A-4A64-ABC7-704499CB12B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8077200" y="12712700"/>
            <a:ext cx="8229600" cy="73025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9B484-942F-4E05-999B-4AA2CD1A3F86}" type="slidenum">
              <a:rPr lang="zh-CN" altLang="en-US" smtClean="0"/>
            </a:fld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49146" y="2551394"/>
            <a:ext cx="9019054" cy="1145801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146" y="2251410"/>
            <a:ext cx="2567454" cy="1283728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 - 居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 hasCustomPrompt="1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垂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pic" sz="half" idx="13"/>
          </p:nvPr>
        </p:nvSpPr>
        <p:spPr>
          <a:xfrm>
            <a:off x="13165980" y="1104900"/>
            <a:ext cx="9525001" cy="11506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39" name="Shape 39"/>
          <p:cNvSpPr>
            <a:spLocks noGrp="1"/>
          </p:cNvSpPr>
          <p:nvPr>
            <p:ph type="title" hasCustomPrompt="1"/>
          </p:nvPr>
        </p:nvSpPr>
        <p:spPr>
          <a:xfrm>
            <a:off x="1651000" y="1104900"/>
            <a:ext cx="10223500" cy="56134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标题文本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 hasCustomPrompt="1"/>
          </p:nvPr>
        </p:nvSpPr>
        <p:spPr>
          <a:xfrm>
            <a:off x="1651000" y="6845300"/>
            <a:ext cx="10223500" cy="5765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 - 顶部对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、项目符号与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sz="half" idx="13"/>
          </p:nvPr>
        </p:nvSpPr>
        <p:spPr>
          <a:xfrm>
            <a:off x="13169900" y="3238500"/>
            <a:ext cx="9525000" cy="9207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66" name="Shape 66"/>
          <p:cNvSpPr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67" name="Shape 67"/>
          <p:cNvSpPr>
            <a:spLocks noGrp="1"/>
          </p:cNvSpPr>
          <p:nvPr>
            <p:ph type="body" sz="half" idx="1" hasCustomPrompt="1"/>
          </p:nvPr>
        </p:nvSpPr>
        <p:spPr>
          <a:xfrm>
            <a:off x="1689100" y="3238500"/>
            <a:ext cx="10007600" cy="92075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4500"/>
            </a:lvl1pPr>
            <a:lvl2pPr marL="1117600" indent="-558800">
              <a:spcBef>
                <a:spcPts val="4500"/>
              </a:spcBef>
              <a:defRPr sz="4500"/>
            </a:lvl2pPr>
            <a:lvl3pPr marL="1676400" indent="-558800">
              <a:spcBef>
                <a:spcPts val="4500"/>
              </a:spcBef>
              <a:defRPr sz="4500"/>
            </a:lvl3pPr>
            <a:lvl4pPr marL="2235200" indent="-558800">
              <a:spcBef>
                <a:spcPts val="4500"/>
              </a:spcBef>
              <a:defRPr sz="4500"/>
            </a:lvl4pPr>
            <a:lvl5pPr marL="2794000" indent="-558800">
              <a:spcBef>
                <a:spcPts val="4500"/>
              </a:spcBef>
              <a:defRPr sz="45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body" idx="1" hasCustomPrompt="1"/>
          </p:nvPr>
        </p:nvSpPr>
        <p:spPr>
          <a:xfrm>
            <a:off x="1689100" y="1778000"/>
            <a:ext cx="21005800" cy="10147300"/>
          </a:xfrm>
          <a:prstGeom prst="rect">
            <a:avLst/>
          </a:prstGeom>
        </p:spPr>
        <p:txBody>
          <a:bodyPr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3 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pic" sz="quarter" idx="13"/>
          </p:nvPr>
        </p:nvSpPr>
        <p:spPr>
          <a:xfrm>
            <a:off x="15760700" y="70485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84" name="Shape 84"/>
          <p:cNvSpPr>
            <a:spLocks noGrp="1"/>
          </p:cNvSpPr>
          <p:nvPr>
            <p:ph type="pic" sz="quarter" idx="14"/>
          </p:nvPr>
        </p:nvSpPr>
        <p:spPr>
          <a:xfrm>
            <a:off x="15760700" y="11303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85" name="Shape 85"/>
          <p:cNvSpPr>
            <a:spLocks noGrp="1"/>
          </p:cNvSpPr>
          <p:nvPr>
            <p:ph type="pic" idx="15"/>
          </p:nvPr>
        </p:nvSpPr>
        <p:spPr>
          <a:xfrm>
            <a:off x="1206500" y="1130300"/>
            <a:ext cx="141732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引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sz="quarter" idx="13" hasCustomPrompt="1"/>
          </p:nvPr>
        </p:nvSpPr>
        <p:spPr>
          <a:xfrm>
            <a:off x="2387600" y="8953500"/>
            <a:ext cx="19621500" cy="6858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r>
              <a:t>–Johnny Appleseed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4" hasCustomPrompt="1"/>
          </p:nvPr>
        </p:nvSpPr>
        <p:spPr>
          <a:xfrm>
            <a:off x="2387600" y="5975349"/>
            <a:ext cx="19621500" cy="10287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</a:lvl1pPr>
          </a:lstStyle>
          <a:p>
            <a:r>
              <a:t>“在此键入引文。”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1689100" y="952500"/>
            <a:ext cx="21005800" cy="2286000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normAutofit/>
          </a:bodyPr>
          <a:lstStyle/>
          <a:p>
            <a:r>
              <a:t>标题文本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1689100" y="3238500"/>
            <a:ext cx="21005800" cy="9207500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normAutofit/>
          </a:bodyPr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99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/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381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444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508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571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0.xml"/><Relationship Id="rId8" Type="http://schemas.openxmlformats.org/officeDocument/2006/relationships/slideLayout" Target="../slideLayouts/slideLayout1.xml"/><Relationship Id="rId7" Type="http://schemas.microsoft.com/office/2007/relationships/diagramDrawing" Target="../diagrams/drawing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3" Type="http://schemas.openxmlformats.org/officeDocument/2006/relationships/diagramData" Target="../diagrams/data2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8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2.xml"/><Relationship Id="rId8" Type="http://schemas.openxmlformats.org/officeDocument/2006/relationships/slideLayout" Target="../slideLayouts/slideLayout1.xml"/><Relationship Id="rId7" Type="http://schemas.microsoft.com/office/2007/relationships/diagramDrawing" Target="../diagrams/drawing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3" Type="http://schemas.openxmlformats.org/officeDocument/2006/relationships/diagramData" Target="../diagrams/data3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7.png"/><Relationship Id="rId3" Type="http://schemas.openxmlformats.org/officeDocument/2006/relationships/image" Target="../media/image19.jpe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0.xml"/><Relationship Id="rId8" Type="http://schemas.openxmlformats.org/officeDocument/2006/relationships/tags" Target="../tags/tag9.xml"/><Relationship Id="rId7" Type="http://schemas.openxmlformats.org/officeDocument/2006/relationships/tags" Target="../tags/tag8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4" Type="http://schemas.openxmlformats.org/officeDocument/2006/relationships/notesSlide" Target="../notesSlides/notesSlide2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13.xml"/><Relationship Id="rId11" Type="http://schemas.openxmlformats.org/officeDocument/2006/relationships/tags" Target="../tags/tag12.xml"/><Relationship Id="rId10" Type="http://schemas.openxmlformats.org/officeDocument/2006/relationships/tags" Target="../tags/tag11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2.xml"/><Relationship Id="rId8" Type="http://schemas.openxmlformats.org/officeDocument/2006/relationships/tags" Target="../tags/tag21.xml"/><Relationship Id="rId7" Type="http://schemas.openxmlformats.org/officeDocument/2006/relationships/tags" Target="../tags/tag20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7" Type="http://schemas.openxmlformats.org/officeDocument/2006/relationships/notesSlide" Target="../notesSlides/notesSlide3.xml"/><Relationship Id="rId16" Type="http://schemas.openxmlformats.org/officeDocument/2006/relationships/slideLayout" Target="../slideLayouts/slideLayout1.xml"/><Relationship Id="rId15" Type="http://schemas.openxmlformats.org/officeDocument/2006/relationships/tags" Target="../tags/tag26.xml"/><Relationship Id="rId14" Type="http://schemas.openxmlformats.org/officeDocument/2006/relationships/image" Target="../media/image9.png"/><Relationship Id="rId13" Type="http://schemas.openxmlformats.org/officeDocument/2006/relationships/image" Target="../media/image8.png"/><Relationship Id="rId12" Type="http://schemas.openxmlformats.org/officeDocument/2006/relationships/tags" Target="../tags/tag25.xml"/><Relationship Id="rId11" Type="http://schemas.openxmlformats.org/officeDocument/2006/relationships/tags" Target="../tags/tag24.xml"/><Relationship Id="rId10" Type="http://schemas.openxmlformats.org/officeDocument/2006/relationships/tags" Target="../tags/tag23.xml"/><Relationship Id="rId1" Type="http://schemas.openxmlformats.org/officeDocument/2006/relationships/tags" Target="../tags/tag14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27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8.xml"/><Relationship Id="rId8" Type="http://schemas.openxmlformats.org/officeDocument/2006/relationships/slideLayout" Target="../slideLayouts/slideLayout1.xml"/><Relationship Id="rId7" Type="http://schemas.microsoft.com/office/2007/relationships/diagramDrawing" Target="../diagrams/drawing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3" Type="http://schemas.openxmlformats.org/officeDocument/2006/relationships/diagramData" Target="../diagrams/data1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9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-标题 3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6604510" y="4851372"/>
            <a:ext cx="11572652" cy="3530628"/>
          </a:xfrm>
        </p:spPr>
        <p:txBody>
          <a:bodyPr>
            <a:normAutofit fontScale="90000"/>
          </a:bodyPr>
          <a:lstStyle/>
          <a:p>
            <a:pPr algn="ctr"/>
            <a:r>
              <a:rPr lang="zh-CN" altLang="en-US" sz="12000" b="1" dirty="0">
                <a:cs typeface="+mn-ea"/>
                <a:sym typeface="+mn-lt"/>
              </a:rPr>
              <a:t>银行行业案例分享</a:t>
            </a:r>
            <a:br>
              <a:rPr lang="zh-CN" altLang="en-US" sz="12000" b="1" dirty="0">
                <a:cs typeface="+mn-ea"/>
                <a:sym typeface="+mn-lt"/>
              </a:rPr>
            </a:br>
            <a:r>
              <a:rPr lang="zh-CN" altLang="en-US" b="1" dirty="0">
                <a:cs typeface="+mn-ea"/>
                <a:sym typeface="+mn-lt"/>
              </a:rPr>
              <a:t>理财用户分</a:t>
            </a:r>
            <a:r>
              <a:rPr lang="zh-CN" altLang="en-US" b="1" dirty="0">
                <a:cs typeface="+mn-ea"/>
                <a:sym typeface="+mn-lt"/>
              </a:rPr>
              <a:t>析</a:t>
            </a:r>
            <a:endParaRPr lang="zh-CN" altLang="en-US" dirty="0"/>
          </a:p>
        </p:txBody>
      </p:sp>
      <p:sp>
        <p:nvSpPr>
          <p:cNvPr id="6" name="Shape 147"/>
          <p:cNvSpPr/>
          <p:nvPr/>
        </p:nvSpPr>
        <p:spPr>
          <a:xfrm>
            <a:off x="3129898" y="12023336"/>
            <a:ext cx="330200" cy="1310640"/>
          </a:xfrm>
          <a:prstGeom prst="rect">
            <a:avLst/>
          </a:prstGeom>
          <a:ln w="12700">
            <a:miter lim="400000"/>
          </a:ln>
        </p:spPr>
        <p:txBody>
          <a:bodyPr wrap="none" lIns="101600" tIns="101600" rIns="101600" bIns="101600" anchor="ctr">
            <a:spAutoFit/>
          </a:bodyPr>
          <a:lstStyle>
            <a:lvl1pPr algn="l">
              <a:defRPr sz="7500">
                <a:solidFill>
                  <a:srgbClr val="FFFFFF"/>
                </a:solidFill>
                <a:latin typeface="冬青黑体简体中文 W3"/>
                <a:ea typeface="冬青黑体简体中文 W3"/>
                <a:cs typeface="冬青黑体简体中文 W3"/>
                <a:sym typeface="冬青黑体简体中文 W3"/>
              </a:defRPr>
            </a:lvl1pPr>
          </a:lstStyle>
          <a:p>
            <a:endParaRPr sz="7200" dirty="0"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" name="pasted-image.pd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2922" y="648054"/>
            <a:ext cx="192342" cy="854848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274" name="pasted-image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66544" y="12570828"/>
            <a:ext cx="1829520" cy="899256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275" name="Shape 275"/>
          <p:cNvSpPr/>
          <p:nvPr/>
        </p:nvSpPr>
        <p:spPr>
          <a:xfrm>
            <a:off x="747234" y="601768"/>
            <a:ext cx="11626850" cy="94742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5500">
                <a:solidFill>
                  <a:srgbClr val="1074DE"/>
                </a:solidFill>
                <a:latin typeface="冬青黑体简体中文 W3"/>
                <a:ea typeface="冬青黑体简体中文 W3"/>
                <a:cs typeface="冬青黑体简体中文 W3"/>
                <a:sym typeface="冬青黑体简体中文 W3"/>
              </a:defRPr>
            </a:lvl1pPr>
          </a:lstStyle>
          <a:p>
            <a:pPr algn="l"/>
            <a:r>
              <a:rPr lang="zh-CN" altLang="en-US" dirty="0">
                <a:sym typeface="+mn-ea"/>
              </a:rPr>
              <a:t>主题二</a:t>
            </a:r>
            <a:r>
              <a:rPr lang="zh-CN" altLang="en-US" dirty="0">
                <a:sym typeface="+mn-ea"/>
              </a:rPr>
              <a:t>：提炼商业洞察</a:t>
            </a:r>
            <a:r>
              <a:rPr lang="en-US" altLang="zh-CN" dirty="0">
                <a:sym typeface="+mn-ea"/>
              </a:rPr>
              <a:t>&amp;产出商业决策</a:t>
            </a:r>
            <a:endParaRPr lang="zh-CN" altLang="en-US" dirty="0"/>
          </a:p>
        </p:txBody>
      </p:sp>
      <p:graphicFrame>
        <p:nvGraphicFramePr>
          <p:cNvPr id="4" name="图示 3"/>
          <p:cNvGraphicFramePr/>
          <p:nvPr/>
        </p:nvGraphicFramePr>
        <p:xfrm>
          <a:off x="3446585" y="2250831"/>
          <a:ext cx="15871091" cy="9722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" name="pasted-image.pd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2922" y="648054"/>
            <a:ext cx="192342" cy="854848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274" name="pasted-image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66544" y="12570828"/>
            <a:ext cx="1829520" cy="899256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275" name="Shape 275"/>
          <p:cNvSpPr/>
          <p:nvPr/>
        </p:nvSpPr>
        <p:spPr>
          <a:xfrm>
            <a:off x="747234" y="601768"/>
            <a:ext cx="7435850" cy="94742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5500">
                <a:solidFill>
                  <a:srgbClr val="1074DE"/>
                </a:solidFill>
                <a:latin typeface="冬青黑体简体中文 W3"/>
                <a:ea typeface="冬青黑体简体中文 W3"/>
                <a:cs typeface="冬青黑体简体中文 W3"/>
                <a:sym typeface="冬青黑体简体中文 W3"/>
              </a:defRPr>
            </a:lvl1pPr>
          </a:lstStyle>
          <a:p>
            <a:pPr algn="l"/>
            <a:r>
              <a:rPr lang="zh-CN" altLang="en-US" dirty="0"/>
              <a:t>主题三：头部</a:t>
            </a:r>
            <a:r>
              <a:rPr lang="en-US" altLang="zh-CN" dirty="0"/>
              <a:t>TOP10</a:t>
            </a:r>
            <a:r>
              <a:rPr lang="zh-CN" altLang="en-US" dirty="0"/>
              <a:t>客户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6250" y="2447290"/>
            <a:ext cx="20546060" cy="6545580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" name="pasted-image.pd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2922" y="648054"/>
            <a:ext cx="192342" cy="854848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274" name="pasted-image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66544" y="12570828"/>
            <a:ext cx="1829520" cy="899256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275" name="Shape 275"/>
          <p:cNvSpPr/>
          <p:nvPr/>
        </p:nvSpPr>
        <p:spPr>
          <a:xfrm>
            <a:off x="747234" y="601768"/>
            <a:ext cx="11626850" cy="94742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5500">
                <a:solidFill>
                  <a:srgbClr val="1074DE"/>
                </a:solidFill>
                <a:latin typeface="冬青黑体简体中文 W3"/>
                <a:ea typeface="冬青黑体简体中文 W3"/>
                <a:cs typeface="冬青黑体简体中文 W3"/>
                <a:sym typeface="冬青黑体简体中文 W3"/>
              </a:defRPr>
            </a:lvl1pPr>
          </a:lstStyle>
          <a:p>
            <a:pPr algn="l"/>
            <a:r>
              <a:rPr lang="zh-CN" altLang="en-US" dirty="0">
                <a:sym typeface="+mn-ea"/>
              </a:rPr>
              <a:t>主题三</a:t>
            </a:r>
            <a:r>
              <a:rPr lang="zh-CN" altLang="en-US" dirty="0">
                <a:sym typeface="+mn-ea"/>
              </a:rPr>
              <a:t>：提炼商业洞察</a:t>
            </a:r>
            <a:r>
              <a:rPr lang="en-US" altLang="zh-CN" dirty="0">
                <a:sym typeface="+mn-ea"/>
              </a:rPr>
              <a:t>&amp;产出商业决策</a:t>
            </a:r>
            <a:endParaRPr lang="zh-CN" altLang="en-US" dirty="0"/>
          </a:p>
        </p:txBody>
      </p:sp>
      <p:graphicFrame>
        <p:nvGraphicFramePr>
          <p:cNvPr id="4" name="图示 3"/>
          <p:cNvGraphicFramePr/>
          <p:nvPr/>
        </p:nvGraphicFramePr>
        <p:xfrm>
          <a:off x="3446585" y="2250831"/>
          <a:ext cx="15871091" cy="9722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" name="pasted-image.pd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2922" y="648054"/>
            <a:ext cx="192342" cy="854848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274" name="pasted-image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66544" y="12570828"/>
            <a:ext cx="1829520" cy="899256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275" name="Shape 275"/>
          <p:cNvSpPr/>
          <p:nvPr/>
        </p:nvSpPr>
        <p:spPr>
          <a:xfrm>
            <a:off x="747234" y="601768"/>
            <a:ext cx="4292600" cy="94742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5500">
                <a:solidFill>
                  <a:srgbClr val="1074DE"/>
                </a:solidFill>
                <a:latin typeface="冬青黑体简体中文 W3"/>
                <a:ea typeface="冬青黑体简体中文 W3"/>
                <a:cs typeface="冬青黑体简体中文 W3"/>
                <a:sym typeface="冬青黑体简体中文 W3"/>
              </a:defRPr>
            </a:lvl1pPr>
          </a:lstStyle>
          <a:p>
            <a:pPr algn="l"/>
            <a:r>
              <a:rPr lang="zh-CN" altLang="en-US" dirty="0"/>
              <a:t>验证决策效果</a:t>
            </a: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9813" y="4739093"/>
            <a:ext cx="10872185" cy="7248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iśľïḓé"/>
          <p:cNvSpPr txBox="1"/>
          <p:nvPr/>
        </p:nvSpPr>
        <p:spPr bwMode="auto">
          <a:xfrm>
            <a:off x="8130540" y="648335"/>
            <a:ext cx="15034260" cy="343090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tIns="91440" rIns="182880" bIns="9144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spcBef>
                <a:spcPct val="0"/>
              </a:spcBef>
            </a:pPr>
            <a:r>
              <a:rPr lang="zh-CN" altLang="en-US" sz="4800" dirty="0">
                <a:solidFill>
                  <a:srgbClr val="333333"/>
                </a:solidFill>
                <a:latin typeface="SourceSansPro"/>
              </a:rPr>
              <a:t>成功实现了理财用户数量同比增长</a:t>
            </a:r>
            <a:r>
              <a:rPr lang="en-US" altLang="zh-CN" sz="11500" dirty="0">
                <a:solidFill>
                  <a:srgbClr val="FF0000"/>
                </a:solidFill>
                <a:latin typeface="SourceSansPro"/>
              </a:rPr>
              <a:t>20%</a:t>
            </a:r>
            <a:r>
              <a:rPr lang="zh-CN" altLang="en-US" sz="4800" dirty="0">
                <a:solidFill>
                  <a:srgbClr val="333333"/>
                </a:solidFill>
                <a:latin typeface="SourceSansPro"/>
              </a:rPr>
              <a:t>的目标。</a:t>
            </a:r>
            <a:endParaRPr lang="zh-CN" altLang="en-US" sz="4800" dirty="0">
              <a:solidFill>
                <a:srgbClr val="333333"/>
              </a:solidFill>
              <a:latin typeface="SourceSansPro"/>
            </a:endParaRPr>
          </a:p>
        </p:txBody>
      </p:sp>
      <p:sp>
        <p:nvSpPr>
          <p:cNvPr id="9" name="菱形 8"/>
          <p:cNvSpPr/>
          <p:nvPr/>
        </p:nvSpPr>
        <p:spPr>
          <a:xfrm>
            <a:off x="302465" y="9673241"/>
            <a:ext cx="1201385" cy="1240972"/>
          </a:xfrm>
          <a:prstGeom prst="diamond">
            <a:avLst/>
          </a:prstGeom>
          <a:blipFill rotWithShape="1">
            <a:blip r:embed="rId4"/>
            <a:srcRect/>
            <a:tile tx="0" ty="0" sx="100000" sy="100000" flip="none" algn="tl"/>
          </a:blip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0" name="菱形 9"/>
          <p:cNvSpPr/>
          <p:nvPr/>
        </p:nvSpPr>
        <p:spPr>
          <a:xfrm>
            <a:off x="302466" y="7602625"/>
            <a:ext cx="1201385" cy="1240972"/>
          </a:xfrm>
          <a:prstGeom prst="diamond">
            <a:avLst/>
          </a:prstGeom>
          <a:blipFill rotWithShape="1">
            <a:blip r:embed="rId4"/>
            <a:srcRect/>
            <a:tile tx="0" ty="0" sx="100000" sy="100000" flip="none" algn="tl"/>
          </a:blip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90255" y="7446448"/>
            <a:ext cx="10501745" cy="1445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en-US" sz="4400" dirty="0"/>
              <a:t>调整了宣传视频的内容，增多了对于低风险产品的介绍。</a:t>
            </a:r>
            <a:endParaRPr lang="zh-CN" altLang="en-US" sz="4400" dirty="0"/>
          </a:p>
        </p:txBody>
      </p:sp>
      <p:sp>
        <p:nvSpPr>
          <p:cNvPr id="5" name="矩形 4"/>
          <p:cNvSpPr/>
          <p:nvPr/>
        </p:nvSpPr>
        <p:spPr>
          <a:xfrm>
            <a:off x="1690255" y="9463177"/>
            <a:ext cx="10501745" cy="1445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en-US" sz="4400" dirty="0"/>
              <a:t>重点关注头部客户，维护好了头部客户的关系，保证头部客户没有流失。</a:t>
            </a:r>
            <a:endParaRPr lang="zh-CN" altLang="en-US" sz="4400" dirty="0"/>
          </a:p>
        </p:txBody>
      </p:sp>
      <p:sp>
        <p:nvSpPr>
          <p:cNvPr id="2" name="菱形 1"/>
          <p:cNvSpPr/>
          <p:nvPr/>
        </p:nvSpPr>
        <p:spPr>
          <a:xfrm>
            <a:off x="386286" y="5607218"/>
            <a:ext cx="1201385" cy="1240972"/>
          </a:xfrm>
          <a:prstGeom prst="diamond">
            <a:avLst/>
          </a:prstGeom>
          <a:blipFill rotWithShape="1">
            <a:blip r:embed="rId4"/>
            <a:srcRect/>
            <a:tile tx="0" ty="0" sx="100000" sy="100000" flip="none" algn="tl"/>
          </a:blip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690369" y="5427037"/>
            <a:ext cx="10876396" cy="1445260"/>
          </a:xfrm>
          <a:prstGeom prst="rect">
            <a:avLst/>
          </a:prstGeom>
        </p:spPr>
        <p:txBody>
          <a:bodyPr wrap="square">
            <a:spAutoFit/>
          </a:bodyPr>
          <a:p>
            <a:pPr algn="l"/>
            <a:r>
              <a:rPr lang="zh-CN" altLang="en-US" sz="4400" dirty="0"/>
              <a:t>利用客户标签筛选出的客户中有</a:t>
            </a:r>
            <a:r>
              <a:rPr lang="en-US" altLang="zh-CN" sz="4400" b="1" dirty="0"/>
              <a:t>80%</a:t>
            </a:r>
            <a:r>
              <a:rPr lang="zh-CN" altLang="en-US" sz="4400" dirty="0"/>
              <a:t>都有理财的意向和需求。</a:t>
            </a:r>
            <a:endParaRPr lang="zh-CN" altLang="en-US" sz="4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3" name="pasted-image.pd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55" y="3405"/>
            <a:ext cx="24371890" cy="13709190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624" name="pasted-image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81787" y="12154799"/>
            <a:ext cx="2883096" cy="1441549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626" name="Shape 626"/>
          <p:cNvSpPr/>
          <p:nvPr/>
        </p:nvSpPr>
        <p:spPr>
          <a:xfrm>
            <a:off x="1717251" y="4222860"/>
            <a:ext cx="3949799" cy="872034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FFFFFF"/>
                </a:solidFill>
                <a:latin typeface="冬青黑体简体中文 W3"/>
                <a:ea typeface="冬青黑体简体中文 W3"/>
                <a:cs typeface="冬青黑体简体中文 W3"/>
                <a:sym typeface="冬青黑体简体中文 W3"/>
              </a:defRPr>
            </a:lvl1pPr>
          </a:lstStyle>
          <a:p>
            <a:r>
              <a:rPr dirty="0" err="1"/>
              <a:t>谢谢</a:t>
            </a:r>
            <a:r>
              <a:rPr lang="zh-CN" altLang="en-US" dirty="0"/>
              <a:t>大家观看</a:t>
            </a:r>
            <a:endParaRPr dirty="0"/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: 圆角 10"/>
          <p:cNvSpPr/>
          <p:nvPr>
            <p:custDataLst>
              <p:tags r:id="rId1"/>
            </p:custDataLst>
          </p:nvPr>
        </p:nvSpPr>
        <p:spPr>
          <a:xfrm>
            <a:off x="4871720" y="3536315"/>
            <a:ext cx="14640560" cy="6643370"/>
          </a:xfrm>
          <a:prstGeom prst="roundRect">
            <a:avLst>
              <a:gd name="adj" fmla="val 4249"/>
            </a:avLst>
          </a:prstGeom>
          <a:solidFill>
            <a:schemeClr val="bg1">
              <a:lumMod val="9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 sz="1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任意多边形: 形状 9"/>
          <p:cNvSpPr/>
          <p:nvPr>
            <p:custDataLst>
              <p:tags r:id="rId2"/>
            </p:custDataLst>
          </p:nvPr>
        </p:nvSpPr>
        <p:spPr>
          <a:xfrm>
            <a:off x="6062072" y="1643380"/>
            <a:ext cx="12096026" cy="775504"/>
          </a:xfrm>
          <a:custGeom>
            <a:avLst/>
            <a:gdLst>
              <a:gd name="connsiteX0" fmla="*/ 0 w 12096026"/>
              <a:gd name="connsiteY0" fmla="*/ 0 h 879200"/>
              <a:gd name="connsiteX1" fmla="*/ 12096026 w 12096026"/>
              <a:gd name="connsiteY1" fmla="*/ 0 h 879200"/>
              <a:gd name="connsiteX2" fmla="*/ 11987519 w 12096026"/>
              <a:gd name="connsiteY2" fmla="*/ 47063 h 879200"/>
              <a:gd name="connsiteX3" fmla="*/ 6048013 w 12096026"/>
              <a:gd name="connsiteY3" fmla="*/ 879200 h 879200"/>
              <a:gd name="connsiteX4" fmla="*/ 108507 w 12096026"/>
              <a:gd name="connsiteY4" fmla="*/ 47063 h 87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096026" h="879200">
                <a:moveTo>
                  <a:pt x="0" y="0"/>
                </a:moveTo>
                <a:lnTo>
                  <a:pt x="12096026" y="0"/>
                </a:lnTo>
                <a:lnTo>
                  <a:pt x="11987519" y="47063"/>
                </a:lnTo>
                <a:cubicBezTo>
                  <a:pt x="10700312" y="549115"/>
                  <a:pt x="8520454" y="879200"/>
                  <a:pt x="6048013" y="879200"/>
                </a:cubicBezTo>
                <a:cubicBezTo>
                  <a:pt x="3575573" y="879200"/>
                  <a:pt x="1395714" y="549115"/>
                  <a:pt x="108507" y="47063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 sz="1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矩形 3"/>
          <p:cNvSpPr/>
          <p:nvPr>
            <p:custDataLst>
              <p:tags r:id="rId3"/>
            </p:custDataLst>
          </p:nvPr>
        </p:nvSpPr>
        <p:spPr>
          <a:xfrm>
            <a:off x="7428959" y="2602693"/>
            <a:ext cx="9362251" cy="775504"/>
          </a:xfrm>
          <a:prstGeom prst="rect">
            <a:avLst/>
          </a:prstGeom>
        </p:spPr>
        <p:txBody>
          <a:bodyPr wrap="square" anchor="b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000" b="1" u="none" strike="noStrike" spc="30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Helvetica Light"/>
              </a:rPr>
              <a:t>商业数据分析流程</a:t>
            </a:r>
            <a:endParaRPr lang="zh-CN" altLang="en-US" sz="4000" b="1" u="none" strike="noStrike" spc="300" baseline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Helvetica Light"/>
            </a:endParaRPr>
          </a:p>
        </p:txBody>
      </p:sp>
      <p:sp>
        <p:nvSpPr>
          <p:cNvPr id="5" name="矩形 4"/>
          <p:cNvSpPr/>
          <p:nvPr>
            <p:custDataLst>
              <p:tags r:id="rId4"/>
            </p:custDataLst>
          </p:nvPr>
        </p:nvSpPr>
        <p:spPr>
          <a:xfrm>
            <a:off x="5524407" y="4089410"/>
            <a:ext cx="10111926" cy="3715094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0" indent="-40005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+mj-ea"/>
              <a:buAutoNum type="ea1JpnChsDbPeriod"/>
            </a:pPr>
            <a:r>
              <a:rPr lang="zh-CN" altLang="en-US" sz="3200" u="none" strike="noStrike" spc="15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Helvetica Light"/>
              </a:rPr>
              <a:t>洞悉业务背景</a:t>
            </a:r>
            <a:endParaRPr lang="zh-CN" altLang="en-US" sz="3200" u="none" strike="noStrike" spc="150" baseline="0">
              <a:solidFill>
                <a:schemeClr val="tx1">
                  <a:lumMod val="75000"/>
                  <a:lumOff val="2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Helvetica Light"/>
            </a:endParaRPr>
          </a:p>
          <a:p>
            <a:pPr marL="400050" lvl="0" indent="-40005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+mj-ea"/>
              <a:buAutoNum type="ea1JpnChsDbPeriod"/>
            </a:pPr>
            <a:r>
              <a:rPr lang="zh-CN" altLang="en-US" sz="3200" spc="15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Helvetica Light"/>
              </a:rPr>
              <a:t>制定分析计划</a:t>
            </a:r>
            <a:endParaRPr lang="zh-CN" altLang="en-US" sz="3200" spc="15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Helvetica Light"/>
            </a:endParaRPr>
          </a:p>
          <a:p>
            <a:pPr marL="400050" lvl="0" indent="-40005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+mj-ea"/>
              <a:buAutoNum type="ea1JpnChsDbPeriod"/>
            </a:pPr>
            <a:r>
              <a:rPr lang="zh-CN" altLang="en-US" sz="3200" spc="15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Helvetica Light"/>
              </a:rPr>
              <a:t>数据准备及建模</a:t>
            </a:r>
            <a:endParaRPr lang="zh-CN" altLang="en-US" sz="3200" spc="15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Helvetica Light"/>
            </a:endParaRPr>
          </a:p>
          <a:p>
            <a:pPr marL="400050" lvl="0" indent="-40005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+mj-ea"/>
              <a:buAutoNum type="ea1JpnChsDbPeriod"/>
            </a:pPr>
            <a:r>
              <a:rPr lang="zh-CN" altLang="en-US" sz="3200" spc="15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Helvetica Light"/>
              </a:rPr>
              <a:t>执行分析计划</a:t>
            </a:r>
            <a:endParaRPr lang="zh-CN" altLang="en-US" sz="3200" spc="15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Helvetica Light"/>
            </a:endParaRPr>
          </a:p>
          <a:p>
            <a:pPr marL="400050" lvl="0" indent="-40005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+mj-ea"/>
              <a:buAutoNum type="ea1JpnChsDbPeriod"/>
            </a:pPr>
            <a:r>
              <a:rPr lang="zh-CN" altLang="en-US" sz="3200" spc="15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Helvetica Light"/>
              </a:rPr>
              <a:t>提炼业务洞察</a:t>
            </a:r>
            <a:endParaRPr lang="zh-CN" altLang="en-US" sz="3200" spc="15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Helvetica Light"/>
            </a:endParaRPr>
          </a:p>
          <a:p>
            <a:pPr marL="400050" lvl="0" indent="-40005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+mj-ea"/>
              <a:buAutoNum type="ea1JpnChsDbPeriod"/>
            </a:pPr>
            <a:r>
              <a:rPr lang="zh-CN" altLang="en-US" sz="3200" spc="15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Helvetica Light"/>
              </a:rPr>
              <a:t>产出商业决策</a:t>
            </a:r>
            <a:endParaRPr lang="zh-CN" altLang="en-US" sz="3200" spc="15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Helvetica Light"/>
            </a:endParaRPr>
          </a:p>
          <a:p>
            <a:pPr marL="400050" lvl="0" indent="-40005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+mj-ea"/>
              <a:buAutoNum type="ea1JpnChsDbPeriod"/>
            </a:pPr>
            <a:r>
              <a:rPr lang="zh-CN" altLang="en-US" sz="3200" spc="15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Helvetica Light"/>
              </a:rPr>
              <a:t>验证决策效果</a:t>
            </a:r>
            <a:endParaRPr lang="zh-CN" altLang="en-US" sz="3200" spc="15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Helvetica Light"/>
            </a:endParaRPr>
          </a:p>
        </p:txBody>
      </p:sp>
      <p:sp>
        <p:nvSpPr>
          <p:cNvPr id="9" name="任意多边形: 形状 8"/>
          <p:cNvSpPr/>
          <p:nvPr>
            <p:custDataLst>
              <p:tags r:id="rId5"/>
            </p:custDataLst>
          </p:nvPr>
        </p:nvSpPr>
        <p:spPr>
          <a:xfrm>
            <a:off x="6062072" y="1643380"/>
            <a:ext cx="12096026" cy="630152"/>
          </a:xfrm>
          <a:custGeom>
            <a:avLst/>
            <a:gdLst>
              <a:gd name="connsiteX0" fmla="*/ 0 w 12096026"/>
              <a:gd name="connsiteY0" fmla="*/ 0 h 879200"/>
              <a:gd name="connsiteX1" fmla="*/ 12096026 w 12096026"/>
              <a:gd name="connsiteY1" fmla="*/ 0 h 879200"/>
              <a:gd name="connsiteX2" fmla="*/ 11987519 w 12096026"/>
              <a:gd name="connsiteY2" fmla="*/ 47063 h 879200"/>
              <a:gd name="connsiteX3" fmla="*/ 6048013 w 12096026"/>
              <a:gd name="connsiteY3" fmla="*/ 879200 h 879200"/>
              <a:gd name="connsiteX4" fmla="*/ 108507 w 12096026"/>
              <a:gd name="connsiteY4" fmla="*/ 47063 h 87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096026" h="879200">
                <a:moveTo>
                  <a:pt x="0" y="0"/>
                </a:moveTo>
                <a:lnTo>
                  <a:pt x="12096026" y="0"/>
                </a:lnTo>
                <a:lnTo>
                  <a:pt x="11987519" y="47063"/>
                </a:lnTo>
                <a:cubicBezTo>
                  <a:pt x="10700312" y="549115"/>
                  <a:pt x="8520454" y="879200"/>
                  <a:pt x="6048013" y="879200"/>
                </a:cubicBezTo>
                <a:cubicBezTo>
                  <a:pt x="3575573" y="879200"/>
                  <a:pt x="1395714" y="549115"/>
                  <a:pt x="108507" y="4706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 sz="1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2" name="组合 11"/>
          <p:cNvGrpSpPr/>
          <p:nvPr>
            <p:custDataLst>
              <p:tags r:id="rId6"/>
            </p:custDataLst>
          </p:nvPr>
        </p:nvGrpSpPr>
        <p:grpSpPr>
          <a:xfrm>
            <a:off x="16871035" y="2793999"/>
            <a:ext cx="590026" cy="392892"/>
            <a:chOff x="7077800" y="1423980"/>
            <a:chExt cx="720000" cy="479441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3" name="任意多边形: 形状 12"/>
            <p:cNvSpPr>
              <a:spLocks noChangeAspect="1"/>
            </p:cNvSpPr>
            <p:nvPr>
              <p:custDataLst>
                <p:tags r:id="rId7"/>
              </p:custDataLst>
            </p:nvPr>
          </p:nvSpPr>
          <p:spPr>
            <a:xfrm>
              <a:off x="7077800" y="1423980"/>
              <a:ext cx="311296" cy="479441"/>
            </a:xfrm>
            <a:custGeom>
              <a:avLst/>
              <a:gdLst>
                <a:gd name="connsiteX0" fmla="*/ 0 w 950118"/>
                <a:gd name="connsiteY0" fmla="*/ 0 h 1464467"/>
                <a:gd name="connsiteX1" fmla="*/ 950118 w 950118"/>
                <a:gd name="connsiteY1" fmla="*/ 0 h 1464467"/>
                <a:gd name="connsiteX2" fmla="*/ 950118 w 950118"/>
                <a:gd name="connsiteY2" fmla="*/ 950118 h 1464467"/>
                <a:gd name="connsiteX3" fmla="*/ 945895 w 950118"/>
                <a:gd name="connsiteY3" fmla="*/ 1007193 h 1464467"/>
                <a:gd name="connsiteX4" fmla="*/ 534143 w 950118"/>
                <a:gd name="connsiteY4" fmla="*/ 1464467 h 1464467"/>
                <a:gd name="connsiteX5" fmla="*/ 525809 w 950118"/>
                <a:gd name="connsiteY5" fmla="*/ 1463322 h 1464467"/>
                <a:gd name="connsiteX6" fmla="*/ 525809 w 950118"/>
                <a:gd name="connsiteY6" fmla="*/ 950118 h 1464467"/>
                <a:gd name="connsiteX7" fmla="*/ 0 w 950118"/>
                <a:gd name="connsiteY7" fmla="*/ 950118 h 1464467"/>
                <a:gd name="connsiteX0-1" fmla="*/ 0 w 950118"/>
                <a:gd name="connsiteY0-2" fmla="*/ 0 h 1464467"/>
                <a:gd name="connsiteX1-3" fmla="*/ 950118 w 950118"/>
                <a:gd name="connsiteY1-4" fmla="*/ 0 h 1464467"/>
                <a:gd name="connsiteX2-5" fmla="*/ 950118 w 950118"/>
                <a:gd name="connsiteY2-6" fmla="*/ 950118 h 1464467"/>
                <a:gd name="connsiteX3-7" fmla="*/ 534143 w 950118"/>
                <a:gd name="connsiteY3-8" fmla="*/ 1464467 h 1464467"/>
                <a:gd name="connsiteX4-9" fmla="*/ 525809 w 950118"/>
                <a:gd name="connsiteY4-10" fmla="*/ 1463322 h 1464467"/>
                <a:gd name="connsiteX5-11" fmla="*/ 525809 w 950118"/>
                <a:gd name="connsiteY5-12" fmla="*/ 950118 h 1464467"/>
                <a:gd name="connsiteX6-13" fmla="*/ 0 w 950118"/>
                <a:gd name="connsiteY6-14" fmla="*/ 950118 h 1464467"/>
                <a:gd name="connsiteX7-15" fmla="*/ 0 w 950118"/>
                <a:gd name="connsiteY7-16" fmla="*/ 0 h 1464467"/>
                <a:gd name="connsiteX0-17" fmla="*/ 0 w 950118"/>
                <a:gd name="connsiteY0-18" fmla="*/ 0 h 1464467"/>
                <a:gd name="connsiteX1-19" fmla="*/ 950118 w 950118"/>
                <a:gd name="connsiteY1-20" fmla="*/ 0 h 1464467"/>
                <a:gd name="connsiteX2-21" fmla="*/ 950118 w 950118"/>
                <a:gd name="connsiteY2-22" fmla="*/ 950118 h 1464467"/>
                <a:gd name="connsiteX3-23" fmla="*/ 534143 w 950118"/>
                <a:gd name="connsiteY3-24" fmla="*/ 1464467 h 1464467"/>
                <a:gd name="connsiteX4-25" fmla="*/ 525809 w 950118"/>
                <a:gd name="connsiteY4-26" fmla="*/ 1463322 h 1464467"/>
                <a:gd name="connsiteX5-27" fmla="*/ 525809 w 950118"/>
                <a:gd name="connsiteY5-28" fmla="*/ 950118 h 1464467"/>
                <a:gd name="connsiteX6-29" fmla="*/ 0 w 950118"/>
                <a:gd name="connsiteY6-30" fmla="*/ 950118 h 1464467"/>
                <a:gd name="connsiteX7-31" fmla="*/ 0 w 950118"/>
                <a:gd name="connsiteY7-32" fmla="*/ 0 h 1464467"/>
                <a:gd name="connsiteX0-33" fmla="*/ 0 w 950118"/>
                <a:gd name="connsiteY0-34" fmla="*/ 0 h 1463322"/>
                <a:gd name="connsiteX1-35" fmla="*/ 950118 w 950118"/>
                <a:gd name="connsiteY1-36" fmla="*/ 0 h 1463322"/>
                <a:gd name="connsiteX2-37" fmla="*/ 950118 w 950118"/>
                <a:gd name="connsiteY2-38" fmla="*/ 950118 h 1463322"/>
                <a:gd name="connsiteX3-39" fmla="*/ 525809 w 950118"/>
                <a:gd name="connsiteY3-40" fmla="*/ 1463322 h 1463322"/>
                <a:gd name="connsiteX4-41" fmla="*/ 525809 w 950118"/>
                <a:gd name="connsiteY4-42" fmla="*/ 950118 h 1463322"/>
                <a:gd name="connsiteX5-43" fmla="*/ 0 w 950118"/>
                <a:gd name="connsiteY5-44" fmla="*/ 950118 h 1463322"/>
                <a:gd name="connsiteX6-45" fmla="*/ 0 w 950118"/>
                <a:gd name="connsiteY6-46" fmla="*/ 0 h 1463322"/>
                <a:gd name="connsiteX0-47" fmla="*/ 0 w 950118"/>
                <a:gd name="connsiteY0-48" fmla="*/ 0 h 1463322"/>
                <a:gd name="connsiteX1-49" fmla="*/ 950118 w 950118"/>
                <a:gd name="connsiteY1-50" fmla="*/ 0 h 1463322"/>
                <a:gd name="connsiteX2-51" fmla="*/ 950118 w 950118"/>
                <a:gd name="connsiteY2-52" fmla="*/ 950118 h 1463322"/>
                <a:gd name="connsiteX3-53" fmla="*/ 525809 w 950118"/>
                <a:gd name="connsiteY3-54" fmla="*/ 1463322 h 1463322"/>
                <a:gd name="connsiteX4-55" fmla="*/ 525809 w 950118"/>
                <a:gd name="connsiteY4-56" fmla="*/ 950118 h 1463322"/>
                <a:gd name="connsiteX5-57" fmla="*/ 0 w 950118"/>
                <a:gd name="connsiteY5-58" fmla="*/ 950118 h 1463322"/>
                <a:gd name="connsiteX6-59" fmla="*/ 0 w 950118"/>
                <a:gd name="connsiteY6-60" fmla="*/ 0 h 1463322"/>
                <a:gd name="connsiteX0-61" fmla="*/ 0 w 950118"/>
                <a:gd name="connsiteY0-62" fmla="*/ 0 h 1463322"/>
                <a:gd name="connsiteX1-63" fmla="*/ 950118 w 950118"/>
                <a:gd name="connsiteY1-64" fmla="*/ 0 h 1463322"/>
                <a:gd name="connsiteX2-65" fmla="*/ 950118 w 950118"/>
                <a:gd name="connsiteY2-66" fmla="*/ 923925 h 1463322"/>
                <a:gd name="connsiteX3-67" fmla="*/ 525809 w 950118"/>
                <a:gd name="connsiteY3-68" fmla="*/ 1463322 h 1463322"/>
                <a:gd name="connsiteX4-69" fmla="*/ 525809 w 950118"/>
                <a:gd name="connsiteY4-70" fmla="*/ 950118 h 1463322"/>
                <a:gd name="connsiteX5-71" fmla="*/ 0 w 950118"/>
                <a:gd name="connsiteY5-72" fmla="*/ 950118 h 1463322"/>
                <a:gd name="connsiteX6-73" fmla="*/ 0 w 950118"/>
                <a:gd name="connsiteY6-74" fmla="*/ 0 h 1463322"/>
                <a:gd name="connsiteX0-75" fmla="*/ 0 w 950118"/>
                <a:gd name="connsiteY0-76" fmla="*/ 0 h 1463322"/>
                <a:gd name="connsiteX1-77" fmla="*/ 950118 w 950118"/>
                <a:gd name="connsiteY1-78" fmla="*/ 0 h 1463322"/>
                <a:gd name="connsiteX2-79" fmla="*/ 950118 w 950118"/>
                <a:gd name="connsiteY2-80" fmla="*/ 923925 h 1463322"/>
                <a:gd name="connsiteX3-81" fmla="*/ 525809 w 950118"/>
                <a:gd name="connsiteY3-82" fmla="*/ 1463322 h 1463322"/>
                <a:gd name="connsiteX4-83" fmla="*/ 525809 w 950118"/>
                <a:gd name="connsiteY4-84" fmla="*/ 950118 h 1463322"/>
                <a:gd name="connsiteX5-85" fmla="*/ 0 w 950118"/>
                <a:gd name="connsiteY5-86" fmla="*/ 950118 h 1463322"/>
                <a:gd name="connsiteX6-87" fmla="*/ 0 w 950118"/>
                <a:gd name="connsiteY6-88" fmla="*/ 0 h 1463322"/>
                <a:gd name="connsiteX0-89" fmla="*/ 0 w 950118"/>
                <a:gd name="connsiteY0-90" fmla="*/ 0 h 1463322"/>
                <a:gd name="connsiteX1-91" fmla="*/ 950118 w 950118"/>
                <a:gd name="connsiteY1-92" fmla="*/ 0 h 1463322"/>
                <a:gd name="connsiteX2-93" fmla="*/ 950118 w 950118"/>
                <a:gd name="connsiteY2-94" fmla="*/ 923925 h 1463322"/>
                <a:gd name="connsiteX3-95" fmla="*/ 525809 w 950118"/>
                <a:gd name="connsiteY3-96" fmla="*/ 1463322 h 1463322"/>
                <a:gd name="connsiteX4-97" fmla="*/ 525809 w 950118"/>
                <a:gd name="connsiteY4-98" fmla="*/ 950118 h 1463322"/>
                <a:gd name="connsiteX5-99" fmla="*/ 0 w 950118"/>
                <a:gd name="connsiteY5-100" fmla="*/ 950118 h 1463322"/>
                <a:gd name="connsiteX6-101" fmla="*/ 0 w 950118"/>
                <a:gd name="connsiteY6-102" fmla="*/ 0 h 1463322"/>
                <a:gd name="connsiteX0-103" fmla="*/ 0 w 950118"/>
                <a:gd name="connsiteY0-104" fmla="*/ 0 h 1463322"/>
                <a:gd name="connsiteX1-105" fmla="*/ 950118 w 950118"/>
                <a:gd name="connsiteY1-106" fmla="*/ 0 h 1463322"/>
                <a:gd name="connsiteX2-107" fmla="*/ 950118 w 950118"/>
                <a:gd name="connsiteY2-108" fmla="*/ 923925 h 1463322"/>
                <a:gd name="connsiteX3-109" fmla="*/ 525809 w 950118"/>
                <a:gd name="connsiteY3-110" fmla="*/ 1463322 h 1463322"/>
                <a:gd name="connsiteX4-111" fmla="*/ 525809 w 950118"/>
                <a:gd name="connsiteY4-112" fmla="*/ 950118 h 1463322"/>
                <a:gd name="connsiteX5-113" fmla="*/ 0 w 950118"/>
                <a:gd name="connsiteY5-114" fmla="*/ 950118 h 1463322"/>
                <a:gd name="connsiteX6-115" fmla="*/ 0 w 950118"/>
                <a:gd name="connsiteY6-116" fmla="*/ 0 h 14633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950118" h="1463322">
                  <a:moveTo>
                    <a:pt x="0" y="0"/>
                  </a:moveTo>
                  <a:lnTo>
                    <a:pt x="950118" y="0"/>
                  </a:lnTo>
                  <a:lnTo>
                    <a:pt x="950118" y="923925"/>
                  </a:lnTo>
                  <a:cubicBezTo>
                    <a:pt x="946074" y="1377362"/>
                    <a:pt x="596527" y="1463322"/>
                    <a:pt x="525809" y="1463322"/>
                  </a:cubicBezTo>
                  <a:lnTo>
                    <a:pt x="525809" y="950118"/>
                  </a:lnTo>
                  <a:lnTo>
                    <a:pt x="0" y="950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任意多边形: 形状 13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7486504" y="1423980"/>
              <a:ext cx="311296" cy="479441"/>
            </a:xfrm>
            <a:custGeom>
              <a:avLst/>
              <a:gdLst>
                <a:gd name="connsiteX0" fmla="*/ 0 w 950118"/>
                <a:gd name="connsiteY0" fmla="*/ 0 h 1464467"/>
                <a:gd name="connsiteX1" fmla="*/ 950118 w 950118"/>
                <a:gd name="connsiteY1" fmla="*/ 0 h 1464467"/>
                <a:gd name="connsiteX2" fmla="*/ 950118 w 950118"/>
                <a:gd name="connsiteY2" fmla="*/ 950118 h 1464467"/>
                <a:gd name="connsiteX3" fmla="*/ 945895 w 950118"/>
                <a:gd name="connsiteY3" fmla="*/ 1007193 h 1464467"/>
                <a:gd name="connsiteX4" fmla="*/ 534143 w 950118"/>
                <a:gd name="connsiteY4" fmla="*/ 1464467 h 1464467"/>
                <a:gd name="connsiteX5" fmla="*/ 525809 w 950118"/>
                <a:gd name="connsiteY5" fmla="*/ 1463322 h 1464467"/>
                <a:gd name="connsiteX6" fmla="*/ 525809 w 950118"/>
                <a:gd name="connsiteY6" fmla="*/ 950118 h 1464467"/>
                <a:gd name="connsiteX7" fmla="*/ 0 w 950118"/>
                <a:gd name="connsiteY7" fmla="*/ 950118 h 1464467"/>
                <a:gd name="connsiteX0-1" fmla="*/ 0 w 950118"/>
                <a:gd name="connsiteY0-2" fmla="*/ 0 h 1464467"/>
                <a:gd name="connsiteX1-3" fmla="*/ 950118 w 950118"/>
                <a:gd name="connsiteY1-4" fmla="*/ 0 h 1464467"/>
                <a:gd name="connsiteX2-5" fmla="*/ 950118 w 950118"/>
                <a:gd name="connsiteY2-6" fmla="*/ 950118 h 1464467"/>
                <a:gd name="connsiteX3-7" fmla="*/ 534143 w 950118"/>
                <a:gd name="connsiteY3-8" fmla="*/ 1464467 h 1464467"/>
                <a:gd name="connsiteX4-9" fmla="*/ 525809 w 950118"/>
                <a:gd name="connsiteY4-10" fmla="*/ 1463322 h 1464467"/>
                <a:gd name="connsiteX5-11" fmla="*/ 525809 w 950118"/>
                <a:gd name="connsiteY5-12" fmla="*/ 950118 h 1464467"/>
                <a:gd name="connsiteX6-13" fmla="*/ 0 w 950118"/>
                <a:gd name="connsiteY6-14" fmla="*/ 950118 h 1464467"/>
                <a:gd name="connsiteX7-15" fmla="*/ 0 w 950118"/>
                <a:gd name="connsiteY7-16" fmla="*/ 0 h 1464467"/>
                <a:gd name="connsiteX0-17" fmla="*/ 0 w 950118"/>
                <a:gd name="connsiteY0-18" fmla="*/ 0 h 1464467"/>
                <a:gd name="connsiteX1-19" fmla="*/ 950118 w 950118"/>
                <a:gd name="connsiteY1-20" fmla="*/ 0 h 1464467"/>
                <a:gd name="connsiteX2-21" fmla="*/ 950118 w 950118"/>
                <a:gd name="connsiteY2-22" fmla="*/ 950118 h 1464467"/>
                <a:gd name="connsiteX3-23" fmla="*/ 534143 w 950118"/>
                <a:gd name="connsiteY3-24" fmla="*/ 1464467 h 1464467"/>
                <a:gd name="connsiteX4-25" fmla="*/ 525809 w 950118"/>
                <a:gd name="connsiteY4-26" fmla="*/ 1463322 h 1464467"/>
                <a:gd name="connsiteX5-27" fmla="*/ 525809 w 950118"/>
                <a:gd name="connsiteY5-28" fmla="*/ 950118 h 1464467"/>
                <a:gd name="connsiteX6-29" fmla="*/ 0 w 950118"/>
                <a:gd name="connsiteY6-30" fmla="*/ 950118 h 1464467"/>
                <a:gd name="connsiteX7-31" fmla="*/ 0 w 950118"/>
                <a:gd name="connsiteY7-32" fmla="*/ 0 h 1464467"/>
                <a:gd name="connsiteX0-33" fmla="*/ 0 w 950118"/>
                <a:gd name="connsiteY0-34" fmla="*/ 0 h 1463322"/>
                <a:gd name="connsiteX1-35" fmla="*/ 950118 w 950118"/>
                <a:gd name="connsiteY1-36" fmla="*/ 0 h 1463322"/>
                <a:gd name="connsiteX2-37" fmla="*/ 950118 w 950118"/>
                <a:gd name="connsiteY2-38" fmla="*/ 950118 h 1463322"/>
                <a:gd name="connsiteX3-39" fmla="*/ 525809 w 950118"/>
                <a:gd name="connsiteY3-40" fmla="*/ 1463322 h 1463322"/>
                <a:gd name="connsiteX4-41" fmla="*/ 525809 w 950118"/>
                <a:gd name="connsiteY4-42" fmla="*/ 950118 h 1463322"/>
                <a:gd name="connsiteX5-43" fmla="*/ 0 w 950118"/>
                <a:gd name="connsiteY5-44" fmla="*/ 950118 h 1463322"/>
                <a:gd name="connsiteX6-45" fmla="*/ 0 w 950118"/>
                <a:gd name="connsiteY6-46" fmla="*/ 0 h 1463322"/>
                <a:gd name="connsiteX0-47" fmla="*/ 0 w 950118"/>
                <a:gd name="connsiteY0-48" fmla="*/ 0 h 1463322"/>
                <a:gd name="connsiteX1-49" fmla="*/ 950118 w 950118"/>
                <a:gd name="connsiteY1-50" fmla="*/ 0 h 1463322"/>
                <a:gd name="connsiteX2-51" fmla="*/ 950118 w 950118"/>
                <a:gd name="connsiteY2-52" fmla="*/ 950118 h 1463322"/>
                <a:gd name="connsiteX3-53" fmla="*/ 525809 w 950118"/>
                <a:gd name="connsiteY3-54" fmla="*/ 1463322 h 1463322"/>
                <a:gd name="connsiteX4-55" fmla="*/ 525809 w 950118"/>
                <a:gd name="connsiteY4-56" fmla="*/ 950118 h 1463322"/>
                <a:gd name="connsiteX5-57" fmla="*/ 0 w 950118"/>
                <a:gd name="connsiteY5-58" fmla="*/ 950118 h 1463322"/>
                <a:gd name="connsiteX6-59" fmla="*/ 0 w 950118"/>
                <a:gd name="connsiteY6-60" fmla="*/ 0 h 1463322"/>
                <a:gd name="connsiteX0-61" fmla="*/ 0 w 950118"/>
                <a:gd name="connsiteY0-62" fmla="*/ 0 h 1463322"/>
                <a:gd name="connsiteX1-63" fmla="*/ 950118 w 950118"/>
                <a:gd name="connsiteY1-64" fmla="*/ 0 h 1463322"/>
                <a:gd name="connsiteX2-65" fmla="*/ 950118 w 950118"/>
                <a:gd name="connsiteY2-66" fmla="*/ 923925 h 1463322"/>
                <a:gd name="connsiteX3-67" fmla="*/ 525809 w 950118"/>
                <a:gd name="connsiteY3-68" fmla="*/ 1463322 h 1463322"/>
                <a:gd name="connsiteX4-69" fmla="*/ 525809 w 950118"/>
                <a:gd name="connsiteY4-70" fmla="*/ 950118 h 1463322"/>
                <a:gd name="connsiteX5-71" fmla="*/ 0 w 950118"/>
                <a:gd name="connsiteY5-72" fmla="*/ 950118 h 1463322"/>
                <a:gd name="connsiteX6-73" fmla="*/ 0 w 950118"/>
                <a:gd name="connsiteY6-74" fmla="*/ 0 h 1463322"/>
                <a:gd name="connsiteX0-75" fmla="*/ 0 w 950118"/>
                <a:gd name="connsiteY0-76" fmla="*/ 0 h 1463322"/>
                <a:gd name="connsiteX1-77" fmla="*/ 950118 w 950118"/>
                <a:gd name="connsiteY1-78" fmla="*/ 0 h 1463322"/>
                <a:gd name="connsiteX2-79" fmla="*/ 950118 w 950118"/>
                <a:gd name="connsiteY2-80" fmla="*/ 923925 h 1463322"/>
                <a:gd name="connsiteX3-81" fmla="*/ 525809 w 950118"/>
                <a:gd name="connsiteY3-82" fmla="*/ 1463322 h 1463322"/>
                <a:gd name="connsiteX4-83" fmla="*/ 525809 w 950118"/>
                <a:gd name="connsiteY4-84" fmla="*/ 950118 h 1463322"/>
                <a:gd name="connsiteX5-85" fmla="*/ 0 w 950118"/>
                <a:gd name="connsiteY5-86" fmla="*/ 950118 h 1463322"/>
                <a:gd name="connsiteX6-87" fmla="*/ 0 w 950118"/>
                <a:gd name="connsiteY6-88" fmla="*/ 0 h 1463322"/>
                <a:gd name="connsiteX0-89" fmla="*/ 0 w 950118"/>
                <a:gd name="connsiteY0-90" fmla="*/ 0 h 1463322"/>
                <a:gd name="connsiteX1-91" fmla="*/ 950118 w 950118"/>
                <a:gd name="connsiteY1-92" fmla="*/ 0 h 1463322"/>
                <a:gd name="connsiteX2-93" fmla="*/ 950118 w 950118"/>
                <a:gd name="connsiteY2-94" fmla="*/ 923925 h 1463322"/>
                <a:gd name="connsiteX3-95" fmla="*/ 525809 w 950118"/>
                <a:gd name="connsiteY3-96" fmla="*/ 1463322 h 1463322"/>
                <a:gd name="connsiteX4-97" fmla="*/ 525809 w 950118"/>
                <a:gd name="connsiteY4-98" fmla="*/ 950118 h 1463322"/>
                <a:gd name="connsiteX5-99" fmla="*/ 0 w 950118"/>
                <a:gd name="connsiteY5-100" fmla="*/ 950118 h 1463322"/>
                <a:gd name="connsiteX6-101" fmla="*/ 0 w 950118"/>
                <a:gd name="connsiteY6-102" fmla="*/ 0 h 1463322"/>
                <a:gd name="connsiteX0-103" fmla="*/ 0 w 950118"/>
                <a:gd name="connsiteY0-104" fmla="*/ 0 h 1463322"/>
                <a:gd name="connsiteX1-105" fmla="*/ 950118 w 950118"/>
                <a:gd name="connsiteY1-106" fmla="*/ 0 h 1463322"/>
                <a:gd name="connsiteX2-107" fmla="*/ 950118 w 950118"/>
                <a:gd name="connsiteY2-108" fmla="*/ 923925 h 1463322"/>
                <a:gd name="connsiteX3-109" fmla="*/ 525809 w 950118"/>
                <a:gd name="connsiteY3-110" fmla="*/ 1463322 h 1463322"/>
                <a:gd name="connsiteX4-111" fmla="*/ 525809 w 950118"/>
                <a:gd name="connsiteY4-112" fmla="*/ 950118 h 1463322"/>
                <a:gd name="connsiteX5-113" fmla="*/ 0 w 950118"/>
                <a:gd name="connsiteY5-114" fmla="*/ 950118 h 1463322"/>
                <a:gd name="connsiteX6-115" fmla="*/ 0 w 950118"/>
                <a:gd name="connsiteY6-116" fmla="*/ 0 h 14633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950118" h="1463322">
                  <a:moveTo>
                    <a:pt x="0" y="0"/>
                  </a:moveTo>
                  <a:lnTo>
                    <a:pt x="950118" y="0"/>
                  </a:lnTo>
                  <a:lnTo>
                    <a:pt x="950118" y="923925"/>
                  </a:lnTo>
                  <a:cubicBezTo>
                    <a:pt x="946074" y="1377362"/>
                    <a:pt x="596527" y="1463322"/>
                    <a:pt x="525809" y="1463322"/>
                  </a:cubicBezTo>
                  <a:lnTo>
                    <a:pt x="525809" y="950118"/>
                  </a:lnTo>
                  <a:lnTo>
                    <a:pt x="0" y="950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组合 14"/>
          <p:cNvGrpSpPr/>
          <p:nvPr>
            <p:custDataLst>
              <p:tags r:id="rId9"/>
            </p:custDataLst>
          </p:nvPr>
        </p:nvGrpSpPr>
        <p:grpSpPr>
          <a:xfrm flipH="1" flipV="1">
            <a:off x="6759109" y="2793999"/>
            <a:ext cx="590026" cy="392892"/>
            <a:chOff x="7077800" y="1423980"/>
            <a:chExt cx="720000" cy="479441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6" name="任意多边形: 形状 15"/>
            <p:cNvSpPr>
              <a:spLocks noChangeAspect="1"/>
            </p:cNvSpPr>
            <p:nvPr>
              <p:custDataLst>
                <p:tags r:id="rId10"/>
              </p:custDataLst>
            </p:nvPr>
          </p:nvSpPr>
          <p:spPr>
            <a:xfrm>
              <a:off x="7077800" y="1423980"/>
              <a:ext cx="311296" cy="479441"/>
            </a:xfrm>
            <a:custGeom>
              <a:avLst/>
              <a:gdLst>
                <a:gd name="connsiteX0" fmla="*/ 0 w 950118"/>
                <a:gd name="connsiteY0" fmla="*/ 0 h 1464467"/>
                <a:gd name="connsiteX1" fmla="*/ 950118 w 950118"/>
                <a:gd name="connsiteY1" fmla="*/ 0 h 1464467"/>
                <a:gd name="connsiteX2" fmla="*/ 950118 w 950118"/>
                <a:gd name="connsiteY2" fmla="*/ 950118 h 1464467"/>
                <a:gd name="connsiteX3" fmla="*/ 945895 w 950118"/>
                <a:gd name="connsiteY3" fmla="*/ 1007193 h 1464467"/>
                <a:gd name="connsiteX4" fmla="*/ 534143 w 950118"/>
                <a:gd name="connsiteY4" fmla="*/ 1464467 h 1464467"/>
                <a:gd name="connsiteX5" fmla="*/ 525809 w 950118"/>
                <a:gd name="connsiteY5" fmla="*/ 1463322 h 1464467"/>
                <a:gd name="connsiteX6" fmla="*/ 525809 w 950118"/>
                <a:gd name="connsiteY6" fmla="*/ 950118 h 1464467"/>
                <a:gd name="connsiteX7" fmla="*/ 0 w 950118"/>
                <a:gd name="connsiteY7" fmla="*/ 950118 h 1464467"/>
                <a:gd name="connsiteX0-1" fmla="*/ 0 w 950118"/>
                <a:gd name="connsiteY0-2" fmla="*/ 0 h 1464467"/>
                <a:gd name="connsiteX1-3" fmla="*/ 950118 w 950118"/>
                <a:gd name="connsiteY1-4" fmla="*/ 0 h 1464467"/>
                <a:gd name="connsiteX2-5" fmla="*/ 950118 w 950118"/>
                <a:gd name="connsiteY2-6" fmla="*/ 950118 h 1464467"/>
                <a:gd name="connsiteX3-7" fmla="*/ 534143 w 950118"/>
                <a:gd name="connsiteY3-8" fmla="*/ 1464467 h 1464467"/>
                <a:gd name="connsiteX4-9" fmla="*/ 525809 w 950118"/>
                <a:gd name="connsiteY4-10" fmla="*/ 1463322 h 1464467"/>
                <a:gd name="connsiteX5-11" fmla="*/ 525809 w 950118"/>
                <a:gd name="connsiteY5-12" fmla="*/ 950118 h 1464467"/>
                <a:gd name="connsiteX6-13" fmla="*/ 0 w 950118"/>
                <a:gd name="connsiteY6-14" fmla="*/ 950118 h 1464467"/>
                <a:gd name="connsiteX7-15" fmla="*/ 0 w 950118"/>
                <a:gd name="connsiteY7-16" fmla="*/ 0 h 1464467"/>
                <a:gd name="connsiteX0-17" fmla="*/ 0 w 950118"/>
                <a:gd name="connsiteY0-18" fmla="*/ 0 h 1464467"/>
                <a:gd name="connsiteX1-19" fmla="*/ 950118 w 950118"/>
                <a:gd name="connsiteY1-20" fmla="*/ 0 h 1464467"/>
                <a:gd name="connsiteX2-21" fmla="*/ 950118 w 950118"/>
                <a:gd name="connsiteY2-22" fmla="*/ 950118 h 1464467"/>
                <a:gd name="connsiteX3-23" fmla="*/ 534143 w 950118"/>
                <a:gd name="connsiteY3-24" fmla="*/ 1464467 h 1464467"/>
                <a:gd name="connsiteX4-25" fmla="*/ 525809 w 950118"/>
                <a:gd name="connsiteY4-26" fmla="*/ 1463322 h 1464467"/>
                <a:gd name="connsiteX5-27" fmla="*/ 525809 w 950118"/>
                <a:gd name="connsiteY5-28" fmla="*/ 950118 h 1464467"/>
                <a:gd name="connsiteX6-29" fmla="*/ 0 w 950118"/>
                <a:gd name="connsiteY6-30" fmla="*/ 950118 h 1464467"/>
                <a:gd name="connsiteX7-31" fmla="*/ 0 w 950118"/>
                <a:gd name="connsiteY7-32" fmla="*/ 0 h 1464467"/>
                <a:gd name="connsiteX0-33" fmla="*/ 0 w 950118"/>
                <a:gd name="connsiteY0-34" fmla="*/ 0 h 1463322"/>
                <a:gd name="connsiteX1-35" fmla="*/ 950118 w 950118"/>
                <a:gd name="connsiteY1-36" fmla="*/ 0 h 1463322"/>
                <a:gd name="connsiteX2-37" fmla="*/ 950118 w 950118"/>
                <a:gd name="connsiteY2-38" fmla="*/ 950118 h 1463322"/>
                <a:gd name="connsiteX3-39" fmla="*/ 525809 w 950118"/>
                <a:gd name="connsiteY3-40" fmla="*/ 1463322 h 1463322"/>
                <a:gd name="connsiteX4-41" fmla="*/ 525809 w 950118"/>
                <a:gd name="connsiteY4-42" fmla="*/ 950118 h 1463322"/>
                <a:gd name="connsiteX5-43" fmla="*/ 0 w 950118"/>
                <a:gd name="connsiteY5-44" fmla="*/ 950118 h 1463322"/>
                <a:gd name="connsiteX6-45" fmla="*/ 0 w 950118"/>
                <a:gd name="connsiteY6-46" fmla="*/ 0 h 1463322"/>
                <a:gd name="connsiteX0-47" fmla="*/ 0 w 950118"/>
                <a:gd name="connsiteY0-48" fmla="*/ 0 h 1463322"/>
                <a:gd name="connsiteX1-49" fmla="*/ 950118 w 950118"/>
                <a:gd name="connsiteY1-50" fmla="*/ 0 h 1463322"/>
                <a:gd name="connsiteX2-51" fmla="*/ 950118 w 950118"/>
                <a:gd name="connsiteY2-52" fmla="*/ 950118 h 1463322"/>
                <a:gd name="connsiteX3-53" fmla="*/ 525809 w 950118"/>
                <a:gd name="connsiteY3-54" fmla="*/ 1463322 h 1463322"/>
                <a:gd name="connsiteX4-55" fmla="*/ 525809 w 950118"/>
                <a:gd name="connsiteY4-56" fmla="*/ 950118 h 1463322"/>
                <a:gd name="connsiteX5-57" fmla="*/ 0 w 950118"/>
                <a:gd name="connsiteY5-58" fmla="*/ 950118 h 1463322"/>
                <a:gd name="connsiteX6-59" fmla="*/ 0 w 950118"/>
                <a:gd name="connsiteY6-60" fmla="*/ 0 h 1463322"/>
                <a:gd name="connsiteX0-61" fmla="*/ 0 w 950118"/>
                <a:gd name="connsiteY0-62" fmla="*/ 0 h 1463322"/>
                <a:gd name="connsiteX1-63" fmla="*/ 950118 w 950118"/>
                <a:gd name="connsiteY1-64" fmla="*/ 0 h 1463322"/>
                <a:gd name="connsiteX2-65" fmla="*/ 950118 w 950118"/>
                <a:gd name="connsiteY2-66" fmla="*/ 923925 h 1463322"/>
                <a:gd name="connsiteX3-67" fmla="*/ 525809 w 950118"/>
                <a:gd name="connsiteY3-68" fmla="*/ 1463322 h 1463322"/>
                <a:gd name="connsiteX4-69" fmla="*/ 525809 w 950118"/>
                <a:gd name="connsiteY4-70" fmla="*/ 950118 h 1463322"/>
                <a:gd name="connsiteX5-71" fmla="*/ 0 w 950118"/>
                <a:gd name="connsiteY5-72" fmla="*/ 950118 h 1463322"/>
                <a:gd name="connsiteX6-73" fmla="*/ 0 w 950118"/>
                <a:gd name="connsiteY6-74" fmla="*/ 0 h 1463322"/>
                <a:gd name="connsiteX0-75" fmla="*/ 0 w 950118"/>
                <a:gd name="connsiteY0-76" fmla="*/ 0 h 1463322"/>
                <a:gd name="connsiteX1-77" fmla="*/ 950118 w 950118"/>
                <a:gd name="connsiteY1-78" fmla="*/ 0 h 1463322"/>
                <a:gd name="connsiteX2-79" fmla="*/ 950118 w 950118"/>
                <a:gd name="connsiteY2-80" fmla="*/ 923925 h 1463322"/>
                <a:gd name="connsiteX3-81" fmla="*/ 525809 w 950118"/>
                <a:gd name="connsiteY3-82" fmla="*/ 1463322 h 1463322"/>
                <a:gd name="connsiteX4-83" fmla="*/ 525809 w 950118"/>
                <a:gd name="connsiteY4-84" fmla="*/ 950118 h 1463322"/>
                <a:gd name="connsiteX5-85" fmla="*/ 0 w 950118"/>
                <a:gd name="connsiteY5-86" fmla="*/ 950118 h 1463322"/>
                <a:gd name="connsiteX6-87" fmla="*/ 0 w 950118"/>
                <a:gd name="connsiteY6-88" fmla="*/ 0 h 1463322"/>
                <a:gd name="connsiteX0-89" fmla="*/ 0 w 950118"/>
                <a:gd name="connsiteY0-90" fmla="*/ 0 h 1463322"/>
                <a:gd name="connsiteX1-91" fmla="*/ 950118 w 950118"/>
                <a:gd name="connsiteY1-92" fmla="*/ 0 h 1463322"/>
                <a:gd name="connsiteX2-93" fmla="*/ 950118 w 950118"/>
                <a:gd name="connsiteY2-94" fmla="*/ 923925 h 1463322"/>
                <a:gd name="connsiteX3-95" fmla="*/ 525809 w 950118"/>
                <a:gd name="connsiteY3-96" fmla="*/ 1463322 h 1463322"/>
                <a:gd name="connsiteX4-97" fmla="*/ 525809 w 950118"/>
                <a:gd name="connsiteY4-98" fmla="*/ 950118 h 1463322"/>
                <a:gd name="connsiteX5-99" fmla="*/ 0 w 950118"/>
                <a:gd name="connsiteY5-100" fmla="*/ 950118 h 1463322"/>
                <a:gd name="connsiteX6-101" fmla="*/ 0 w 950118"/>
                <a:gd name="connsiteY6-102" fmla="*/ 0 h 1463322"/>
                <a:gd name="connsiteX0-103" fmla="*/ 0 w 950118"/>
                <a:gd name="connsiteY0-104" fmla="*/ 0 h 1463322"/>
                <a:gd name="connsiteX1-105" fmla="*/ 950118 w 950118"/>
                <a:gd name="connsiteY1-106" fmla="*/ 0 h 1463322"/>
                <a:gd name="connsiteX2-107" fmla="*/ 950118 w 950118"/>
                <a:gd name="connsiteY2-108" fmla="*/ 923925 h 1463322"/>
                <a:gd name="connsiteX3-109" fmla="*/ 525809 w 950118"/>
                <a:gd name="connsiteY3-110" fmla="*/ 1463322 h 1463322"/>
                <a:gd name="connsiteX4-111" fmla="*/ 525809 w 950118"/>
                <a:gd name="connsiteY4-112" fmla="*/ 950118 h 1463322"/>
                <a:gd name="connsiteX5-113" fmla="*/ 0 w 950118"/>
                <a:gd name="connsiteY5-114" fmla="*/ 950118 h 1463322"/>
                <a:gd name="connsiteX6-115" fmla="*/ 0 w 950118"/>
                <a:gd name="connsiteY6-116" fmla="*/ 0 h 14633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950118" h="1463322">
                  <a:moveTo>
                    <a:pt x="0" y="0"/>
                  </a:moveTo>
                  <a:lnTo>
                    <a:pt x="950118" y="0"/>
                  </a:lnTo>
                  <a:lnTo>
                    <a:pt x="950118" y="923925"/>
                  </a:lnTo>
                  <a:cubicBezTo>
                    <a:pt x="946074" y="1377362"/>
                    <a:pt x="596527" y="1463322"/>
                    <a:pt x="525809" y="1463322"/>
                  </a:cubicBezTo>
                  <a:lnTo>
                    <a:pt x="525809" y="950118"/>
                  </a:lnTo>
                  <a:lnTo>
                    <a:pt x="0" y="950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任意多边形: 形状 16"/>
            <p:cNvSpPr>
              <a:spLocks noChangeAspect="1"/>
            </p:cNvSpPr>
            <p:nvPr>
              <p:custDataLst>
                <p:tags r:id="rId11"/>
              </p:custDataLst>
            </p:nvPr>
          </p:nvSpPr>
          <p:spPr>
            <a:xfrm>
              <a:off x="7486504" y="1423980"/>
              <a:ext cx="311296" cy="479441"/>
            </a:xfrm>
            <a:custGeom>
              <a:avLst/>
              <a:gdLst>
                <a:gd name="connsiteX0" fmla="*/ 0 w 950118"/>
                <a:gd name="connsiteY0" fmla="*/ 0 h 1464467"/>
                <a:gd name="connsiteX1" fmla="*/ 950118 w 950118"/>
                <a:gd name="connsiteY1" fmla="*/ 0 h 1464467"/>
                <a:gd name="connsiteX2" fmla="*/ 950118 w 950118"/>
                <a:gd name="connsiteY2" fmla="*/ 950118 h 1464467"/>
                <a:gd name="connsiteX3" fmla="*/ 945895 w 950118"/>
                <a:gd name="connsiteY3" fmla="*/ 1007193 h 1464467"/>
                <a:gd name="connsiteX4" fmla="*/ 534143 w 950118"/>
                <a:gd name="connsiteY4" fmla="*/ 1464467 h 1464467"/>
                <a:gd name="connsiteX5" fmla="*/ 525809 w 950118"/>
                <a:gd name="connsiteY5" fmla="*/ 1463322 h 1464467"/>
                <a:gd name="connsiteX6" fmla="*/ 525809 w 950118"/>
                <a:gd name="connsiteY6" fmla="*/ 950118 h 1464467"/>
                <a:gd name="connsiteX7" fmla="*/ 0 w 950118"/>
                <a:gd name="connsiteY7" fmla="*/ 950118 h 1464467"/>
                <a:gd name="connsiteX0-1" fmla="*/ 0 w 950118"/>
                <a:gd name="connsiteY0-2" fmla="*/ 0 h 1464467"/>
                <a:gd name="connsiteX1-3" fmla="*/ 950118 w 950118"/>
                <a:gd name="connsiteY1-4" fmla="*/ 0 h 1464467"/>
                <a:gd name="connsiteX2-5" fmla="*/ 950118 w 950118"/>
                <a:gd name="connsiteY2-6" fmla="*/ 950118 h 1464467"/>
                <a:gd name="connsiteX3-7" fmla="*/ 534143 w 950118"/>
                <a:gd name="connsiteY3-8" fmla="*/ 1464467 h 1464467"/>
                <a:gd name="connsiteX4-9" fmla="*/ 525809 w 950118"/>
                <a:gd name="connsiteY4-10" fmla="*/ 1463322 h 1464467"/>
                <a:gd name="connsiteX5-11" fmla="*/ 525809 w 950118"/>
                <a:gd name="connsiteY5-12" fmla="*/ 950118 h 1464467"/>
                <a:gd name="connsiteX6-13" fmla="*/ 0 w 950118"/>
                <a:gd name="connsiteY6-14" fmla="*/ 950118 h 1464467"/>
                <a:gd name="connsiteX7-15" fmla="*/ 0 w 950118"/>
                <a:gd name="connsiteY7-16" fmla="*/ 0 h 1464467"/>
                <a:gd name="connsiteX0-17" fmla="*/ 0 w 950118"/>
                <a:gd name="connsiteY0-18" fmla="*/ 0 h 1464467"/>
                <a:gd name="connsiteX1-19" fmla="*/ 950118 w 950118"/>
                <a:gd name="connsiteY1-20" fmla="*/ 0 h 1464467"/>
                <a:gd name="connsiteX2-21" fmla="*/ 950118 w 950118"/>
                <a:gd name="connsiteY2-22" fmla="*/ 950118 h 1464467"/>
                <a:gd name="connsiteX3-23" fmla="*/ 534143 w 950118"/>
                <a:gd name="connsiteY3-24" fmla="*/ 1464467 h 1464467"/>
                <a:gd name="connsiteX4-25" fmla="*/ 525809 w 950118"/>
                <a:gd name="connsiteY4-26" fmla="*/ 1463322 h 1464467"/>
                <a:gd name="connsiteX5-27" fmla="*/ 525809 w 950118"/>
                <a:gd name="connsiteY5-28" fmla="*/ 950118 h 1464467"/>
                <a:gd name="connsiteX6-29" fmla="*/ 0 w 950118"/>
                <a:gd name="connsiteY6-30" fmla="*/ 950118 h 1464467"/>
                <a:gd name="connsiteX7-31" fmla="*/ 0 w 950118"/>
                <a:gd name="connsiteY7-32" fmla="*/ 0 h 1464467"/>
                <a:gd name="connsiteX0-33" fmla="*/ 0 w 950118"/>
                <a:gd name="connsiteY0-34" fmla="*/ 0 h 1463322"/>
                <a:gd name="connsiteX1-35" fmla="*/ 950118 w 950118"/>
                <a:gd name="connsiteY1-36" fmla="*/ 0 h 1463322"/>
                <a:gd name="connsiteX2-37" fmla="*/ 950118 w 950118"/>
                <a:gd name="connsiteY2-38" fmla="*/ 950118 h 1463322"/>
                <a:gd name="connsiteX3-39" fmla="*/ 525809 w 950118"/>
                <a:gd name="connsiteY3-40" fmla="*/ 1463322 h 1463322"/>
                <a:gd name="connsiteX4-41" fmla="*/ 525809 w 950118"/>
                <a:gd name="connsiteY4-42" fmla="*/ 950118 h 1463322"/>
                <a:gd name="connsiteX5-43" fmla="*/ 0 w 950118"/>
                <a:gd name="connsiteY5-44" fmla="*/ 950118 h 1463322"/>
                <a:gd name="connsiteX6-45" fmla="*/ 0 w 950118"/>
                <a:gd name="connsiteY6-46" fmla="*/ 0 h 1463322"/>
                <a:gd name="connsiteX0-47" fmla="*/ 0 w 950118"/>
                <a:gd name="connsiteY0-48" fmla="*/ 0 h 1463322"/>
                <a:gd name="connsiteX1-49" fmla="*/ 950118 w 950118"/>
                <a:gd name="connsiteY1-50" fmla="*/ 0 h 1463322"/>
                <a:gd name="connsiteX2-51" fmla="*/ 950118 w 950118"/>
                <a:gd name="connsiteY2-52" fmla="*/ 950118 h 1463322"/>
                <a:gd name="connsiteX3-53" fmla="*/ 525809 w 950118"/>
                <a:gd name="connsiteY3-54" fmla="*/ 1463322 h 1463322"/>
                <a:gd name="connsiteX4-55" fmla="*/ 525809 w 950118"/>
                <a:gd name="connsiteY4-56" fmla="*/ 950118 h 1463322"/>
                <a:gd name="connsiteX5-57" fmla="*/ 0 w 950118"/>
                <a:gd name="connsiteY5-58" fmla="*/ 950118 h 1463322"/>
                <a:gd name="connsiteX6-59" fmla="*/ 0 w 950118"/>
                <a:gd name="connsiteY6-60" fmla="*/ 0 h 1463322"/>
                <a:gd name="connsiteX0-61" fmla="*/ 0 w 950118"/>
                <a:gd name="connsiteY0-62" fmla="*/ 0 h 1463322"/>
                <a:gd name="connsiteX1-63" fmla="*/ 950118 w 950118"/>
                <a:gd name="connsiteY1-64" fmla="*/ 0 h 1463322"/>
                <a:gd name="connsiteX2-65" fmla="*/ 950118 w 950118"/>
                <a:gd name="connsiteY2-66" fmla="*/ 923925 h 1463322"/>
                <a:gd name="connsiteX3-67" fmla="*/ 525809 w 950118"/>
                <a:gd name="connsiteY3-68" fmla="*/ 1463322 h 1463322"/>
                <a:gd name="connsiteX4-69" fmla="*/ 525809 w 950118"/>
                <a:gd name="connsiteY4-70" fmla="*/ 950118 h 1463322"/>
                <a:gd name="connsiteX5-71" fmla="*/ 0 w 950118"/>
                <a:gd name="connsiteY5-72" fmla="*/ 950118 h 1463322"/>
                <a:gd name="connsiteX6-73" fmla="*/ 0 w 950118"/>
                <a:gd name="connsiteY6-74" fmla="*/ 0 h 1463322"/>
                <a:gd name="connsiteX0-75" fmla="*/ 0 w 950118"/>
                <a:gd name="connsiteY0-76" fmla="*/ 0 h 1463322"/>
                <a:gd name="connsiteX1-77" fmla="*/ 950118 w 950118"/>
                <a:gd name="connsiteY1-78" fmla="*/ 0 h 1463322"/>
                <a:gd name="connsiteX2-79" fmla="*/ 950118 w 950118"/>
                <a:gd name="connsiteY2-80" fmla="*/ 923925 h 1463322"/>
                <a:gd name="connsiteX3-81" fmla="*/ 525809 w 950118"/>
                <a:gd name="connsiteY3-82" fmla="*/ 1463322 h 1463322"/>
                <a:gd name="connsiteX4-83" fmla="*/ 525809 w 950118"/>
                <a:gd name="connsiteY4-84" fmla="*/ 950118 h 1463322"/>
                <a:gd name="connsiteX5-85" fmla="*/ 0 w 950118"/>
                <a:gd name="connsiteY5-86" fmla="*/ 950118 h 1463322"/>
                <a:gd name="connsiteX6-87" fmla="*/ 0 w 950118"/>
                <a:gd name="connsiteY6-88" fmla="*/ 0 h 1463322"/>
                <a:gd name="connsiteX0-89" fmla="*/ 0 w 950118"/>
                <a:gd name="connsiteY0-90" fmla="*/ 0 h 1463322"/>
                <a:gd name="connsiteX1-91" fmla="*/ 950118 w 950118"/>
                <a:gd name="connsiteY1-92" fmla="*/ 0 h 1463322"/>
                <a:gd name="connsiteX2-93" fmla="*/ 950118 w 950118"/>
                <a:gd name="connsiteY2-94" fmla="*/ 923925 h 1463322"/>
                <a:gd name="connsiteX3-95" fmla="*/ 525809 w 950118"/>
                <a:gd name="connsiteY3-96" fmla="*/ 1463322 h 1463322"/>
                <a:gd name="connsiteX4-97" fmla="*/ 525809 w 950118"/>
                <a:gd name="connsiteY4-98" fmla="*/ 950118 h 1463322"/>
                <a:gd name="connsiteX5-99" fmla="*/ 0 w 950118"/>
                <a:gd name="connsiteY5-100" fmla="*/ 950118 h 1463322"/>
                <a:gd name="connsiteX6-101" fmla="*/ 0 w 950118"/>
                <a:gd name="connsiteY6-102" fmla="*/ 0 h 1463322"/>
                <a:gd name="connsiteX0-103" fmla="*/ 0 w 950118"/>
                <a:gd name="connsiteY0-104" fmla="*/ 0 h 1463322"/>
                <a:gd name="connsiteX1-105" fmla="*/ 950118 w 950118"/>
                <a:gd name="connsiteY1-106" fmla="*/ 0 h 1463322"/>
                <a:gd name="connsiteX2-107" fmla="*/ 950118 w 950118"/>
                <a:gd name="connsiteY2-108" fmla="*/ 923925 h 1463322"/>
                <a:gd name="connsiteX3-109" fmla="*/ 525809 w 950118"/>
                <a:gd name="connsiteY3-110" fmla="*/ 1463322 h 1463322"/>
                <a:gd name="connsiteX4-111" fmla="*/ 525809 w 950118"/>
                <a:gd name="connsiteY4-112" fmla="*/ 950118 h 1463322"/>
                <a:gd name="connsiteX5-113" fmla="*/ 0 w 950118"/>
                <a:gd name="connsiteY5-114" fmla="*/ 950118 h 1463322"/>
                <a:gd name="connsiteX6-115" fmla="*/ 0 w 950118"/>
                <a:gd name="connsiteY6-116" fmla="*/ 0 h 14633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950118" h="1463322">
                  <a:moveTo>
                    <a:pt x="0" y="0"/>
                  </a:moveTo>
                  <a:lnTo>
                    <a:pt x="950118" y="0"/>
                  </a:lnTo>
                  <a:lnTo>
                    <a:pt x="950118" y="923925"/>
                  </a:lnTo>
                  <a:cubicBezTo>
                    <a:pt x="946074" y="1377362"/>
                    <a:pt x="596527" y="1463322"/>
                    <a:pt x="525809" y="1463322"/>
                  </a:cubicBezTo>
                  <a:lnTo>
                    <a:pt x="525809" y="950118"/>
                  </a:lnTo>
                  <a:lnTo>
                    <a:pt x="0" y="950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custDataLst>
      <p:tags r:id="rId12"/>
    </p:custData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箭头: 五边形 22"/>
          <p:cNvSpPr/>
          <p:nvPr>
            <p:custDataLst>
              <p:tags r:id="rId1"/>
            </p:custDataLst>
          </p:nvPr>
        </p:nvSpPr>
        <p:spPr>
          <a:xfrm>
            <a:off x="4346575" y="2691130"/>
            <a:ext cx="15690215" cy="2574290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 sz="1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箭头: 五边形 14"/>
          <p:cNvSpPr/>
          <p:nvPr>
            <p:custDataLst>
              <p:tags r:id="rId2"/>
            </p:custDataLst>
          </p:nvPr>
        </p:nvSpPr>
        <p:spPr>
          <a:xfrm>
            <a:off x="4357370" y="8378190"/>
            <a:ext cx="15690215" cy="2883535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 sz="1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箭头: 五边形 14"/>
          <p:cNvSpPr/>
          <p:nvPr>
            <p:custDataLst>
              <p:tags r:id="rId3"/>
            </p:custDataLst>
          </p:nvPr>
        </p:nvSpPr>
        <p:spPr>
          <a:xfrm>
            <a:off x="4357370" y="5320665"/>
            <a:ext cx="15690215" cy="2574290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 sz="1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箭头: 五边形 12"/>
          <p:cNvSpPr/>
          <p:nvPr>
            <p:custDataLst>
              <p:tags r:id="rId4"/>
            </p:custDataLst>
          </p:nvPr>
        </p:nvSpPr>
        <p:spPr>
          <a:xfrm>
            <a:off x="4346575" y="7789545"/>
            <a:ext cx="15690215" cy="2974975"/>
          </a:xfrm>
          <a:prstGeom prst="homePlat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 sz="1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>
            <p:custDataLst>
              <p:tags r:id="rId5"/>
            </p:custDataLst>
          </p:nvPr>
        </p:nvSpPr>
        <p:spPr>
          <a:xfrm>
            <a:off x="5039995" y="7832090"/>
            <a:ext cx="13378180" cy="2805430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-28575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charset="0"/>
              <a:buNone/>
            </a:pPr>
            <a:r>
              <a:rPr lang="zh-CN" altLang="en-US" sz="2400" spc="1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期望：</a:t>
            </a:r>
            <a:endParaRPr lang="zh-CN" altLang="en-US" sz="2400" spc="1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marL="0" lvl="0" indent="-28575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charset="0"/>
              <a:buNone/>
            </a:pPr>
            <a:r>
              <a:rPr lang="zh-CN" altLang="en-US" sz="2400" spc="1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转变营销模式，遵循以客户为核心的概念，结合客户对银行整体利润的贡献以及实际的金融需求，开展分层次的服务模式。</a:t>
            </a:r>
            <a:endParaRPr lang="zh-CN" altLang="en-US" sz="2400" spc="1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marL="0" lvl="0" indent="-28575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charset="0"/>
              <a:buNone/>
            </a:pPr>
            <a:r>
              <a:rPr lang="zh-CN" altLang="en-US" sz="2400" spc="1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一、</a:t>
            </a:r>
            <a:r>
              <a:rPr lang="zh-CN" altLang="en-US" sz="2400" spc="1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对于普通客户，提高宣传的效率。做到宣传对象要有侧重点，宣传内容也要有侧重点。</a:t>
            </a:r>
            <a:endParaRPr lang="zh-CN" altLang="en-US" sz="2400" spc="1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marL="0" lvl="0" indent="-28575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charset="0"/>
              <a:buNone/>
            </a:pPr>
            <a:r>
              <a:rPr lang="zh-CN" altLang="en-US" sz="2400" spc="1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二、</a:t>
            </a:r>
            <a:r>
              <a:rPr lang="zh-CN" altLang="en-US" sz="2400" spc="1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对于高端客户，主要采取的提高服务质量，提高客户体验的方法来进行营销。</a:t>
            </a:r>
            <a:endParaRPr lang="zh-CN" altLang="en-US" sz="2400" spc="1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0" name="箭头: 五边形 19"/>
          <p:cNvSpPr/>
          <p:nvPr>
            <p:custDataLst>
              <p:tags r:id="rId6"/>
            </p:custDataLst>
          </p:nvPr>
        </p:nvSpPr>
        <p:spPr>
          <a:xfrm>
            <a:off x="4357370" y="4680585"/>
            <a:ext cx="15690215" cy="2574290"/>
          </a:xfrm>
          <a:prstGeom prst="homePlat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 sz="1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>
            <p:custDataLst>
              <p:tags r:id="rId7"/>
            </p:custDataLst>
          </p:nvPr>
        </p:nvSpPr>
        <p:spPr>
          <a:xfrm>
            <a:off x="5039995" y="4919345"/>
            <a:ext cx="12959080" cy="2234565"/>
          </a:xfrm>
          <a:prstGeom prst="rect">
            <a:avLst/>
          </a:prstGeom>
        </p:spPr>
        <p:txBody>
          <a:bodyPr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+mj-ea"/>
            </a:pPr>
            <a:r>
              <a:rPr lang="zh-CN" altLang="en-US" sz="2400" u="none" strike="noStrike" spc="150" baseline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Helvetica Light"/>
              </a:rPr>
              <a:t>发生</a:t>
            </a:r>
            <a:r>
              <a:rPr lang="zh-CN" altLang="en-US" sz="2400" u="none" strike="noStrike" spc="150" baseline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Helvetica Light"/>
              </a:rPr>
              <a:t>问题</a:t>
            </a:r>
            <a:endParaRPr lang="zh-CN" altLang="en-US" sz="2400" u="none" strike="noStrike" spc="150" baseline="0">
              <a:solidFill>
                <a:schemeClr val="bg1"/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Helvetica Light"/>
            </a:endParaRPr>
          </a:p>
          <a:p>
            <a:pPr marL="400050" lvl="0" indent="-40005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+mj-ea"/>
              <a:buAutoNum type="ea1JpnChsDbPeriod"/>
            </a:pPr>
            <a:r>
              <a:rPr lang="zh-CN" altLang="en-US" sz="2400" u="none" strike="noStrike" spc="150" baseline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Helvetica Light"/>
              </a:rPr>
              <a:t>营销手段单一，过程随意和盲目性比较强，导致每月理财用户数量增长缓慢。</a:t>
            </a:r>
            <a:endParaRPr lang="zh-CN" altLang="en-US" sz="2400" u="none" strike="noStrike" spc="150" baseline="0">
              <a:solidFill>
                <a:schemeClr val="bg1"/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Helvetica Light"/>
            </a:endParaRPr>
          </a:p>
          <a:p>
            <a:pPr marL="400050" lvl="0" indent="-40005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+mj-ea"/>
              <a:buAutoNum type="ea1JpnChsDbPeriod"/>
            </a:pPr>
            <a:r>
              <a:rPr lang="zh-CN" altLang="en-US" sz="2400" u="none" strike="noStrike" spc="150" baseline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Helvetica Light"/>
              </a:rPr>
              <a:t>在网点进行视频播放，需要大量的网点作为支持，也导致银行营销成本增加。</a:t>
            </a:r>
            <a:endParaRPr lang="zh-CN" altLang="en-US" sz="2400" u="none" strike="noStrike" spc="150" baseline="0">
              <a:solidFill>
                <a:schemeClr val="bg1"/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Helvetica Light"/>
            </a:endParaRPr>
          </a:p>
        </p:txBody>
      </p:sp>
      <p:sp>
        <p:nvSpPr>
          <p:cNvPr id="24" name="箭头: 五边形 23"/>
          <p:cNvSpPr/>
          <p:nvPr>
            <p:custDataLst>
              <p:tags r:id="rId8"/>
            </p:custDataLst>
          </p:nvPr>
        </p:nvSpPr>
        <p:spPr>
          <a:xfrm>
            <a:off x="4346575" y="2591435"/>
            <a:ext cx="15690215" cy="1554480"/>
          </a:xfrm>
          <a:prstGeom prst="homePlat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 sz="1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>
            <p:custDataLst>
              <p:tags r:id="rId9"/>
            </p:custDataLst>
          </p:nvPr>
        </p:nvSpPr>
        <p:spPr>
          <a:xfrm>
            <a:off x="5029200" y="2830195"/>
            <a:ext cx="12959080" cy="1349375"/>
          </a:xfrm>
          <a:prstGeom prst="rect">
            <a:avLst/>
          </a:prstGeom>
        </p:spPr>
        <p:txBody>
          <a:bodyPr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20000"/>
                  <a:lumOff val="80000"/>
                </a:schemeClr>
              </a:buClr>
              <a:buSzPct val="100000"/>
              <a:buNone/>
            </a:pPr>
            <a:r>
              <a:rPr lang="zh-CN" altLang="en-US" sz="3200" spc="1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Helvetica Light"/>
              </a:rPr>
              <a:t>年度目标：</a:t>
            </a:r>
            <a:r>
              <a:rPr lang="zh-CN" altLang="en-US" sz="3200" spc="1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Helvetica Light"/>
              </a:rPr>
              <a:t>理财用户数量同比增长20%</a:t>
            </a:r>
            <a:endParaRPr lang="zh-CN" altLang="en-US" sz="3200" spc="1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Helvetica Light"/>
            </a:endParaRPr>
          </a:p>
        </p:txBody>
      </p:sp>
      <p:grpSp>
        <p:nvGrpSpPr>
          <p:cNvPr id="26" name="组合 25"/>
          <p:cNvGrpSpPr>
            <a:grpSpLocks noChangeAspect="1"/>
          </p:cNvGrpSpPr>
          <p:nvPr>
            <p:custDataLst>
              <p:tags r:id="rId10"/>
            </p:custDataLst>
          </p:nvPr>
        </p:nvGrpSpPr>
        <p:grpSpPr>
          <a:xfrm rot="10800000">
            <a:off x="19298920" y="2086610"/>
            <a:ext cx="1294765" cy="1130300"/>
            <a:chOff x="1168400" y="1347856"/>
            <a:chExt cx="723913" cy="631688"/>
          </a:xfrm>
          <a:solidFill>
            <a:schemeClr val="accent1">
              <a:lumMod val="20000"/>
              <a:lumOff val="80000"/>
              <a:alpha val="40000"/>
            </a:schemeClr>
          </a:solidFill>
        </p:grpSpPr>
        <p:sp>
          <p:nvSpPr>
            <p:cNvPr id="27" name="任意多边形: 形状 26"/>
            <p:cNvSpPr>
              <a:spLocks noChangeAspect="1"/>
            </p:cNvSpPr>
            <p:nvPr>
              <p:custDataLst>
                <p:tags r:id="rId11"/>
              </p:custDataLst>
            </p:nvPr>
          </p:nvSpPr>
          <p:spPr>
            <a:xfrm>
              <a:off x="1168400" y="1347856"/>
              <a:ext cx="311295" cy="631688"/>
            </a:xfrm>
            <a:custGeom>
              <a:avLst/>
              <a:gdLst>
                <a:gd name="connsiteX0" fmla="*/ 207995 w 295275"/>
                <a:gd name="connsiteY0" fmla="*/ 0 h 599179"/>
                <a:gd name="connsiteX1" fmla="*/ 218480 w 295275"/>
                <a:gd name="connsiteY1" fmla="*/ 17025 h 599179"/>
                <a:gd name="connsiteX2" fmla="*/ 263922 w 295275"/>
                <a:gd name="connsiteY2" fmla="*/ 59952 h 599179"/>
                <a:gd name="connsiteX3" fmla="*/ 275967 w 295275"/>
                <a:gd name="connsiteY3" fmla="*/ 66705 h 599179"/>
                <a:gd name="connsiteX4" fmla="*/ 258864 w 295275"/>
                <a:gd name="connsiteY4" fmla="*/ 77309 h 599179"/>
                <a:gd name="connsiteX5" fmla="*/ 164932 w 295275"/>
                <a:gd name="connsiteY5" fmla="*/ 229252 h 599179"/>
                <a:gd name="connsiteX6" fmla="*/ 145322 w 295275"/>
                <a:gd name="connsiteY6" fmla="*/ 303904 h 599179"/>
                <a:gd name="connsiteX7" fmla="*/ 295275 w 295275"/>
                <a:gd name="connsiteY7" fmla="*/ 303904 h 599179"/>
                <a:gd name="connsiteX8" fmla="*/ 295275 w 295275"/>
                <a:gd name="connsiteY8" fmla="*/ 599179 h 599179"/>
                <a:gd name="connsiteX9" fmla="*/ 0 w 295275"/>
                <a:gd name="connsiteY9" fmla="*/ 599179 h 599179"/>
                <a:gd name="connsiteX10" fmla="*/ 0 w 295275"/>
                <a:gd name="connsiteY10" fmla="*/ 303904 h 599179"/>
                <a:gd name="connsiteX11" fmla="*/ 5952 w 295275"/>
                <a:gd name="connsiteY11" fmla="*/ 269304 h 599179"/>
                <a:gd name="connsiteX12" fmla="*/ 204540 w 295275"/>
                <a:gd name="connsiteY12" fmla="*/ 547 h 599179"/>
                <a:gd name="connsiteX0-1" fmla="*/ 207995 w 295275"/>
                <a:gd name="connsiteY0-2" fmla="*/ 0 h 599179"/>
                <a:gd name="connsiteX1-3" fmla="*/ 218480 w 295275"/>
                <a:gd name="connsiteY1-4" fmla="*/ 17025 h 599179"/>
                <a:gd name="connsiteX2-5" fmla="*/ 263922 w 295275"/>
                <a:gd name="connsiteY2-6" fmla="*/ 59952 h 599179"/>
                <a:gd name="connsiteX3-7" fmla="*/ 275967 w 295275"/>
                <a:gd name="connsiteY3-8" fmla="*/ 66705 h 599179"/>
                <a:gd name="connsiteX4-9" fmla="*/ 258864 w 295275"/>
                <a:gd name="connsiteY4-10" fmla="*/ 77309 h 599179"/>
                <a:gd name="connsiteX5-11" fmla="*/ 164932 w 295275"/>
                <a:gd name="connsiteY5-12" fmla="*/ 229252 h 599179"/>
                <a:gd name="connsiteX6-13" fmla="*/ 152376 w 295275"/>
                <a:gd name="connsiteY6-14" fmla="*/ 303904 h 599179"/>
                <a:gd name="connsiteX7-15" fmla="*/ 295275 w 295275"/>
                <a:gd name="connsiteY7-16" fmla="*/ 303904 h 599179"/>
                <a:gd name="connsiteX8-17" fmla="*/ 295275 w 295275"/>
                <a:gd name="connsiteY8-18" fmla="*/ 599179 h 599179"/>
                <a:gd name="connsiteX9-19" fmla="*/ 0 w 295275"/>
                <a:gd name="connsiteY9-20" fmla="*/ 599179 h 599179"/>
                <a:gd name="connsiteX10-21" fmla="*/ 0 w 295275"/>
                <a:gd name="connsiteY10-22" fmla="*/ 303904 h 599179"/>
                <a:gd name="connsiteX11-23" fmla="*/ 5952 w 295275"/>
                <a:gd name="connsiteY11-24" fmla="*/ 269304 h 599179"/>
                <a:gd name="connsiteX12-25" fmla="*/ 204540 w 295275"/>
                <a:gd name="connsiteY12-26" fmla="*/ 547 h 599179"/>
                <a:gd name="connsiteX13" fmla="*/ 207995 w 295275"/>
                <a:gd name="connsiteY13" fmla="*/ 0 h 599179"/>
                <a:gd name="connsiteX0-27" fmla="*/ 207995 w 295275"/>
                <a:gd name="connsiteY0-28" fmla="*/ 0 h 599179"/>
                <a:gd name="connsiteX1-29" fmla="*/ 218480 w 295275"/>
                <a:gd name="connsiteY1-30" fmla="*/ 17025 h 599179"/>
                <a:gd name="connsiteX2-31" fmla="*/ 263922 w 295275"/>
                <a:gd name="connsiteY2-32" fmla="*/ 59952 h 599179"/>
                <a:gd name="connsiteX3-33" fmla="*/ 275967 w 295275"/>
                <a:gd name="connsiteY3-34" fmla="*/ 66705 h 599179"/>
                <a:gd name="connsiteX4-35" fmla="*/ 258864 w 295275"/>
                <a:gd name="connsiteY4-36" fmla="*/ 77309 h 599179"/>
                <a:gd name="connsiteX5-37" fmla="*/ 164932 w 295275"/>
                <a:gd name="connsiteY5-38" fmla="*/ 229252 h 599179"/>
                <a:gd name="connsiteX6-39" fmla="*/ 152376 w 295275"/>
                <a:gd name="connsiteY6-40" fmla="*/ 303904 h 599179"/>
                <a:gd name="connsiteX7-41" fmla="*/ 295275 w 295275"/>
                <a:gd name="connsiteY7-42" fmla="*/ 303904 h 599179"/>
                <a:gd name="connsiteX8-43" fmla="*/ 295275 w 295275"/>
                <a:gd name="connsiteY8-44" fmla="*/ 599179 h 599179"/>
                <a:gd name="connsiteX9-45" fmla="*/ 0 w 295275"/>
                <a:gd name="connsiteY9-46" fmla="*/ 599179 h 599179"/>
                <a:gd name="connsiteX10-47" fmla="*/ 0 w 295275"/>
                <a:gd name="connsiteY10-48" fmla="*/ 303904 h 599179"/>
                <a:gd name="connsiteX11-49" fmla="*/ 5952 w 295275"/>
                <a:gd name="connsiteY11-50" fmla="*/ 269304 h 599179"/>
                <a:gd name="connsiteX12-51" fmla="*/ 204540 w 295275"/>
                <a:gd name="connsiteY12-52" fmla="*/ 547 h 599179"/>
                <a:gd name="connsiteX13-53" fmla="*/ 207995 w 295275"/>
                <a:gd name="connsiteY13-54" fmla="*/ 0 h 599179"/>
                <a:gd name="connsiteX0-55" fmla="*/ 207995 w 295275"/>
                <a:gd name="connsiteY0-56" fmla="*/ 0 h 599179"/>
                <a:gd name="connsiteX1-57" fmla="*/ 218480 w 295275"/>
                <a:gd name="connsiteY1-58" fmla="*/ 17025 h 599179"/>
                <a:gd name="connsiteX2-59" fmla="*/ 263922 w 295275"/>
                <a:gd name="connsiteY2-60" fmla="*/ 59952 h 599179"/>
                <a:gd name="connsiteX3-61" fmla="*/ 275967 w 295275"/>
                <a:gd name="connsiteY3-62" fmla="*/ 66705 h 599179"/>
                <a:gd name="connsiteX4-63" fmla="*/ 258864 w 295275"/>
                <a:gd name="connsiteY4-64" fmla="*/ 77309 h 599179"/>
                <a:gd name="connsiteX5-65" fmla="*/ 164932 w 295275"/>
                <a:gd name="connsiteY5-66" fmla="*/ 229252 h 599179"/>
                <a:gd name="connsiteX6-67" fmla="*/ 152376 w 295275"/>
                <a:gd name="connsiteY6-68" fmla="*/ 303904 h 599179"/>
                <a:gd name="connsiteX7-69" fmla="*/ 295275 w 295275"/>
                <a:gd name="connsiteY7-70" fmla="*/ 303904 h 599179"/>
                <a:gd name="connsiteX8-71" fmla="*/ 295275 w 295275"/>
                <a:gd name="connsiteY8-72" fmla="*/ 599179 h 599179"/>
                <a:gd name="connsiteX9-73" fmla="*/ 0 w 295275"/>
                <a:gd name="connsiteY9-74" fmla="*/ 599179 h 599179"/>
                <a:gd name="connsiteX10-75" fmla="*/ 0 w 295275"/>
                <a:gd name="connsiteY10-76" fmla="*/ 303904 h 599179"/>
                <a:gd name="connsiteX11-77" fmla="*/ 5952 w 295275"/>
                <a:gd name="connsiteY11-78" fmla="*/ 269304 h 599179"/>
                <a:gd name="connsiteX12-79" fmla="*/ 204540 w 295275"/>
                <a:gd name="connsiteY12-80" fmla="*/ 547 h 599179"/>
                <a:gd name="connsiteX13-81" fmla="*/ 207995 w 295275"/>
                <a:gd name="connsiteY13-82" fmla="*/ 0 h 599179"/>
                <a:gd name="connsiteX0-83" fmla="*/ 207995 w 295275"/>
                <a:gd name="connsiteY0-84" fmla="*/ 0 h 599179"/>
                <a:gd name="connsiteX1-85" fmla="*/ 218480 w 295275"/>
                <a:gd name="connsiteY1-86" fmla="*/ 17025 h 599179"/>
                <a:gd name="connsiteX2-87" fmla="*/ 263922 w 295275"/>
                <a:gd name="connsiteY2-88" fmla="*/ 59952 h 599179"/>
                <a:gd name="connsiteX3-89" fmla="*/ 275967 w 295275"/>
                <a:gd name="connsiteY3-90" fmla="*/ 66705 h 599179"/>
                <a:gd name="connsiteX4-91" fmla="*/ 258864 w 295275"/>
                <a:gd name="connsiteY4-92" fmla="*/ 77309 h 599179"/>
                <a:gd name="connsiteX5-93" fmla="*/ 152376 w 295275"/>
                <a:gd name="connsiteY5-94" fmla="*/ 303904 h 599179"/>
                <a:gd name="connsiteX6-95" fmla="*/ 295275 w 295275"/>
                <a:gd name="connsiteY6-96" fmla="*/ 303904 h 599179"/>
                <a:gd name="connsiteX7-97" fmla="*/ 295275 w 295275"/>
                <a:gd name="connsiteY7-98" fmla="*/ 599179 h 599179"/>
                <a:gd name="connsiteX8-99" fmla="*/ 0 w 295275"/>
                <a:gd name="connsiteY8-100" fmla="*/ 599179 h 599179"/>
                <a:gd name="connsiteX9-101" fmla="*/ 0 w 295275"/>
                <a:gd name="connsiteY9-102" fmla="*/ 303904 h 599179"/>
                <a:gd name="connsiteX10-103" fmla="*/ 5952 w 295275"/>
                <a:gd name="connsiteY10-104" fmla="*/ 269304 h 599179"/>
                <a:gd name="connsiteX11-105" fmla="*/ 204540 w 295275"/>
                <a:gd name="connsiteY11-106" fmla="*/ 547 h 599179"/>
                <a:gd name="connsiteX12-107" fmla="*/ 207995 w 295275"/>
                <a:gd name="connsiteY12-108" fmla="*/ 0 h 599179"/>
                <a:gd name="connsiteX0-109" fmla="*/ 207995 w 295275"/>
                <a:gd name="connsiteY0-110" fmla="*/ 0 h 599179"/>
                <a:gd name="connsiteX1-111" fmla="*/ 218480 w 295275"/>
                <a:gd name="connsiteY1-112" fmla="*/ 17025 h 599179"/>
                <a:gd name="connsiteX2-113" fmla="*/ 263922 w 295275"/>
                <a:gd name="connsiteY2-114" fmla="*/ 59952 h 599179"/>
                <a:gd name="connsiteX3-115" fmla="*/ 275967 w 295275"/>
                <a:gd name="connsiteY3-116" fmla="*/ 66705 h 599179"/>
                <a:gd name="connsiteX4-117" fmla="*/ 258864 w 295275"/>
                <a:gd name="connsiteY4-118" fmla="*/ 77309 h 599179"/>
                <a:gd name="connsiteX5-119" fmla="*/ 152376 w 295275"/>
                <a:gd name="connsiteY5-120" fmla="*/ 303904 h 599179"/>
                <a:gd name="connsiteX6-121" fmla="*/ 295275 w 295275"/>
                <a:gd name="connsiteY6-122" fmla="*/ 303904 h 599179"/>
                <a:gd name="connsiteX7-123" fmla="*/ 295275 w 295275"/>
                <a:gd name="connsiteY7-124" fmla="*/ 599179 h 599179"/>
                <a:gd name="connsiteX8-125" fmla="*/ 0 w 295275"/>
                <a:gd name="connsiteY8-126" fmla="*/ 599179 h 599179"/>
                <a:gd name="connsiteX9-127" fmla="*/ 0 w 295275"/>
                <a:gd name="connsiteY9-128" fmla="*/ 303904 h 599179"/>
                <a:gd name="connsiteX10-129" fmla="*/ 5952 w 295275"/>
                <a:gd name="connsiteY10-130" fmla="*/ 269304 h 599179"/>
                <a:gd name="connsiteX11-131" fmla="*/ 204540 w 295275"/>
                <a:gd name="connsiteY11-132" fmla="*/ 547 h 599179"/>
                <a:gd name="connsiteX12-133" fmla="*/ 207995 w 295275"/>
                <a:gd name="connsiteY12-134" fmla="*/ 0 h 599179"/>
                <a:gd name="connsiteX0-135" fmla="*/ 207995 w 295275"/>
                <a:gd name="connsiteY0-136" fmla="*/ 0 h 599179"/>
                <a:gd name="connsiteX1-137" fmla="*/ 218480 w 295275"/>
                <a:gd name="connsiteY1-138" fmla="*/ 17025 h 599179"/>
                <a:gd name="connsiteX2-139" fmla="*/ 263922 w 295275"/>
                <a:gd name="connsiteY2-140" fmla="*/ 59952 h 599179"/>
                <a:gd name="connsiteX3-141" fmla="*/ 275967 w 295275"/>
                <a:gd name="connsiteY3-142" fmla="*/ 66705 h 599179"/>
                <a:gd name="connsiteX4-143" fmla="*/ 152376 w 295275"/>
                <a:gd name="connsiteY4-144" fmla="*/ 303904 h 599179"/>
                <a:gd name="connsiteX5-145" fmla="*/ 295275 w 295275"/>
                <a:gd name="connsiteY5-146" fmla="*/ 303904 h 599179"/>
                <a:gd name="connsiteX6-147" fmla="*/ 295275 w 295275"/>
                <a:gd name="connsiteY6-148" fmla="*/ 599179 h 599179"/>
                <a:gd name="connsiteX7-149" fmla="*/ 0 w 295275"/>
                <a:gd name="connsiteY7-150" fmla="*/ 599179 h 599179"/>
                <a:gd name="connsiteX8-151" fmla="*/ 0 w 295275"/>
                <a:gd name="connsiteY8-152" fmla="*/ 303904 h 599179"/>
                <a:gd name="connsiteX9-153" fmla="*/ 5952 w 295275"/>
                <a:gd name="connsiteY9-154" fmla="*/ 269304 h 599179"/>
                <a:gd name="connsiteX10-155" fmla="*/ 204540 w 295275"/>
                <a:gd name="connsiteY10-156" fmla="*/ 547 h 599179"/>
                <a:gd name="connsiteX11-157" fmla="*/ 207995 w 295275"/>
                <a:gd name="connsiteY11-158" fmla="*/ 0 h 599179"/>
                <a:gd name="connsiteX0-159" fmla="*/ 207995 w 295275"/>
                <a:gd name="connsiteY0-160" fmla="*/ 0 h 599179"/>
                <a:gd name="connsiteX1-161" fmla="*/ 218480 w 295275"/>
                <a:gd name="connsiteY1-162" fmla="*/ 17025 h 599179"/>
                <a:gd name="connsiteX2-163" fmla="*/ 263922 w 295275"/>
                <a:gd name="connsiteY2-164" fmla="*/ 59952 h 599179"/>
                <a:gd name="connsiteX3-165" fmla="*/ 275967 w 295275"/>
                <a:gd name="connsiteY3-166" fmla="*/ 66705 h 599179"/>
                <a:gd name="connsiteX4-167" fmla="*/ 152376 w 295275"/>
                <a:gd name="connsiteY4-168" fmla="*/ 303904 h 599179"/>
                <a:gd name="connsiteX5-169" fmla="*/ 295275 w 295275"/>
                <a:gd name="connsiteY5-170" fmla="*/ 303904 h 599179"/>
                <a:gd name="connsiteX6-171" fmla="*/ 295275 w 295275"/>
                <a:gd name="connsiteY6-172" fmla="*/ 599179 h 599179"/>
                <a:gd name="connsiteX7-173" fmla="*/ 0 w 295275"/>
                <a:gd name="connsiteY7-174" fmla="*/ 599179 h 599179"/>
                <a:gd name="connsiteX8-175" fmla="*/ 0 w 295275"/>
                <a:gd name="connsiteY8-176" fmla="*/ 303904 h 599179"/>
                <a:gd name="connsiteX9-177" fmla="*/ 5952 w 295275"/>
                <a:gd name="connsiteY9-178" fmla="*/ 269304 h 599179"/>
                <a:gd name="connsiteX10-179" fmla="*/ 204540 w 295275"/>
                <a:gd name="connsiteY10-180" fmla="*/ 547 h 599179"/>
                <a:gd name="connsiteX11-181" fmla="*/ 207995 w 295275"/>
                <a:gd name="connsiteY11-182" fmla="*/ 0 h 599179"/>
                <a:gd name="connsiteX0-183" fmla="*/ 207995 w 295275"/>
                <a:gd name="connsiteY0-184" fmla="*/ 0 h 599179"/>
                <a:gd name="connsiteX1-185" fmla="*/ 218480 w 295275"/>
                <a:gd name="connsiteY1-186" fmla="*/ 17025 h 599179"/>
                <a:gd name="connsiteX2-187" fmla="*/ 263922 w 295275"/>
                <a:gd name="connsiteY2-188" fmla="*/ 59952 h 599179"/>
                <a:gd name="connsiteX3-189" fmla="*/ 275967 w 295275"/>
                <a:gd name="connsiteY3-190" fmla="*/ 66705 h 599179"/>
                <a:gd name="connsiteX4-191" fmla="*/ 152376 w 295275"/>
                <a:gd name="connsiteY4-192" fmla="*/ 303904 h 599179"/>
                <a:gd name="connsiteX5-193" fmla="*/ 295275 w 295275"/>
                <a:gd name="connsiteY5-194" fmla="*/ 303904 h 599179"/>
                <a:gd name="connsiteX6-195" fmla="*/ 295275 w 295275"/>
                <a:gd name="connsiteY6-196" fmla="*/ 599179 h 599179"/>
                <a:gd name="connsiteX7-197" fmla="*/ 0 w 295275"/>
                <a:gd name="connsiteY7-198" fmla="*/ 599179 h 599179"/>
                <a:gd name="connsiteX8-199" fmla="*/ 0 w 295275"/>
                <a:gd name="connsiteY8-200" fmla="*/ 303904 h 599179"/>
                <a:gd name="connsiteX9-201" fmla="*/ 5952 w 295275"/>
                <a:gd name="connsiteY9-202" fmla="*/ 269304 h 599179"/>
                <a:gd name="connsiteX10-203" fmla="*/ 204540 w 295275"/>
                <a:gd name="connsiteY10-204" fmla="*/ 547 h 599179"/>
                <a:gd name="connsiteX11-205" fmla="*/ 207995 w 295275"/>
                <a:gd name="connsiteY11-206" fmla="*/ 0 h 599179"/>
                <a:gd name="connsiteX0-207" fmla="*/ 207995 w 295275"/>
                <a:gd name="connsiteY0-208" fmla="*/ 0 h 599179"/>
                <a:gd name="connsiteX1-209" fmla="*/ 218480 w 295275"/>
                <a:gd name="connsiteY1-210" fmla="*/ 17025 h 599179"/>
                <a:gd name="connsiteX2-211" fmla="*/ 263922 w 295275"/>
                <a:gd name="connsiteY2-212" fmla="*/ 59952 h 599179"/>
                <a:gd name="connsiteX3-213" fmla="*/ 275967 w 295275"/>
                <a:gd name="connsiteY3-214" fmla="*/ 66705 h 599179"/>
                <a:gd name="connsiteX4-215" fmla="*/ 152376 w 295275"/>
                <a:gd name="connsiteY4-216" fmla="*/ 303904 h 599179"/>
                <a:gd name="connsiteX5-217" fmla="*/ 295275 w 295275"/>
                <a:gd name="connsiteY5-218" fmla="*/ 303904 h 599179"/>
                <a:gd name="connsiteX6-219" fmla="*/ 295275 w 295275"/>
                <a:gd name="connsiteY6-220" fmla="*/ 599179 h 599179"/>
                <a:gd name="connsiteX7-221" fmla="*/ 0 w 295275"/>
                <a:gd name="connsiteY7-222" fmla="*/ 599179 h 599179"/>
                <a:gd name="connsiteX8-223" fmla="*/ 0 w 295275"/>
                <a:gd name="connsiteY8-224" fmla="*/ 303904 h 599179"/>
                <a:gd name="connsiteX9-225" fmla="*/ 5952 w 295275"/>
                <a:gd name="connsiteY9-226" fmla="*/ 269304 h 599179"/>
                <a:gd name="connsiteX10-227" fmla="*/ 204540 w 295275"/>
                <a:gd name="connsiteY10-228" fmla="*/ 547 h 599179"/>
                <a:gd name="connsiteX11-229" fmla="*/ 207995 w 295275"/>
                <a:gd name="connsiteY11-230" fmla="*/ 0 h 599179"/>
                <a:gd name="connsiteX0-231" fmla="*/ 207995 w 295275"/>
                <a:gd name="connsiteY0-232" fmla="*/ 0 h 599179"/>
                <a:gd name="connsiteX1-233" fmla="*/ 218480 w 295275"/>
                <a:gd name="connsiteY1-234" fmla="*/ 17025 h 599179"/>
                <a:gd name="connsiteX2-235" fmla="*/ 263922 w 295275"/>
                <a:gd name="connsiteY2-236" fmla="*/ 59952 h 599179"/>
                <a:gd name="connsiteX3-237" fmla="*/ 275967 w 295275"/>
                <a:gd name="connsiteY3-238" fmla="*/ 66705 h 599179"/>
                <a:gd name="connsiteX4-239" fmla="*/ 152376 w 295275"/>
                <a:gd name="connsiteY4-240" fmla="*/ 303904 h 599179"/>
                <a:gd name="connsiteX5-241" fmla="*/ 295275 w 295275"/>
                <a:gd name="connsiteY5-242" fmla="*/ 303904 h 599179"/>
                <a:gd name="connsiteX6-243" fmla="*/ 295275 w 295275"/>
                <a:gd name="connsiteY6-244" fmla="*/ 599179 h 599179"/>
                <a:gd name="connsiteX7-245" fmla="*/ 0 w 295275"/>
                <a:gd name="connsiteY7-246" fmla="*/ 599179 h 599179"/>
                <a:gd name="connsiteX8-247" fmla="*/ 0 w 295275"/>
                <a:gd name="connsiteY8-248" fmla="*/ 303904 h 599179"/>
                <a:gd name="connsiteX9-249" fmla="*/ 204540 w 295275"/>
                <a:gd name="connsiteY9-250" fmla="*/ 547 h 599179"/>
                <a:gd name="connsiteX10-251" fmla="*/ 207995 w 295275"/>
                <a:gd name="connsiteY10-252" fmla="*/ 0 h 599179"/>
                <a:gd name="connsiteX0-253" fmla="*/ 207995 w 295275"/>
                <a:gd name="connsiteY0-254" fmla="*/ 0 h 599179"/>
                <a:gd name="connsiteX1-255" fmla="*/ 218480 w 295275"/>
                <a:gd name="connsiteY1-256" fmla="*/ 17025 h 599179"/>
                <a:gd name="connsiteX2-257" fmla="*/ 263922 w 295275"/>
                <a:gd name="connsiteY2-258" fmla="*/ 59952 h 599179"/>
                <a:gd name="connsiteX3-259" fmla="*/ 275967 w 295275"/>
                <a:gd name="connsiteY3-260" fmla="*/ 66705 h 599179"/>
                <a:gd name="connsiteX4-261" fmla="*/ 152376 w 295275"/>
                <a:gd name="connsiteY4-262" fmla="*/ 303904 h 599179"/>
                <a:gd name="connsiteX5-263" fmla="*/ 295275 w 295275"/>
                <a:gd name="connsiteY5-264" fmla="*/ 303904 h 599179"/>
                <a:gd name="connsiteX6-265" fmla="*/ 295275 w 295275"/>
                <a:gd name="connsiteY6-266" fmla="*/ 599179 h 599179"/>
                <a:gd name="connsiteX7-267" fmla="*/ 0 w 295275"/>
                <a:gd name="connsiteY7-268" fmla="*/ 599179 h 599179"/>
                <a:gd name="connsiteX8-269" fmla="*/ 0 w 295275"/>
                <a:gd name="connsiteY8-270" fmla="*/ 303904 h 599179"/>
                <a:gd name="connsiteX9-271" fmla="*/ 204540 w 295275"/>
                <a:gd name="connsiteY9-272" fmla="*/ 547 h 599179"/>
                <a:gd name="connsiteX10-273" fmla="*/ 207995 w 295275"/>
                <a:gd name="connsiteY10-274" fmla="*/ 0 h 599179"/>
                <a:gd name="connsiteX0-275" fmla="*/ 207995 w 295275"/>
                <a:gd name="connsiteY0-276" fmla="*/ 0 h 599179"/>
                <a:gd name="connsiteX1-277" fmla="*/ 218480 w 295275"/>
                <a:gd name="connsiteY1-278" fmla="*/ 17025 h 599179"/>
                <a:gd name="connsiteX2-279" fmla="*/ 263922 w 295275"/>
                <a:gd name="connsiteY2-280" fmla="*/ 59952 h 599179"/>
                <a:gd name="connsiteX3-281" fmla="*/ 275967 w 295275"/>
                <a:gd name="connsiteY3-282" fmla="*/ 66705 h 599179"/>
                <a:gd name="connsiteX4-283" fmla="*/ 152376 w 295275"/>
                <a:gd name="connsiteY4-284" fmla="*/ 303904 h 599179"/>
                <a:gd name="connsiteX5-285" fmla="*/ 295275 w 295275"/>
                <a:gd name="connsiteY5-286" fmla="*/ 303904 h 599179"/>
                <a:gd name="connsiteX6-287" fmla="*/ 295275 w 295275"/>
                <a:gd name="connsiteY6-288" fmla="*/ 599179 h 599179"/>
                <a:gd name="connsiteX7-289" fmla="*/ 0 w 295275"/>
                <a:gd name="connsiteY7-290" fmla="*/ 599179 h 599179"/>
                <a:gd name="connsiteX8-291" fmla="*/ 0 w 295275"/>
                <a:gd name="connsiteY8-292" fmla="*/ 303904 h 599179"/>
                <a:gd name="connsiteX9-293" fmla="*/ 207995 w 295275"/>
                <a:gd name="connsiteY9-294" fmla="*/ 0 h 599179"/>
                <a:gd name="connsiteX0-295" fmla="*/ 207995 w 295275"/>
                <a:gd name="connsiteY0-296" fmla="*/ 0 h 599179"/>
                <a:gd name="connsiteX1-297" fmla="*/ 218480 w 295275"/>
                <a:gd name="connsiteY1-298" fmla="*/ 17025 h 599179"/>
                <a:gd name="connsiteX2-299" fmla="*/ 263922 w 295275"/>
                <a:gd name="connsiteY2-300" fmla="*/ 59952 h 599179"/>
                <a:gd name="connsiteX3-301" fmla="*/ 275967 w 295275"/>
                <a:gd name="connsiteY3-302" fmla="*/ 66705 h 599179"/>
                <a:gd name="connsiteX4-303" fmla="*/ 152376 w 295275"/>
                <a:gd name="connsiteY4-304" fmla="*/ 303904 h 599179"/>
                <a:gd name="connsiteX5-305" fmla="*/ 295275 w 295275"/>
                <a:gd name="connsiteY5-306" fmla="*/ 303904 h 599179"/>
                <a:gd name="connsiteX6-307" fmla="*/ 295275 w 295275"/>
                <a:gd name="connsiteY6-308" fmla="*/ 599179 h 599179"/>
                <a:gd name="connsiteX7-309" fmla="*/ 0 w 295275"/>
                <a:gd name="connsiteY7-310" fmla="*/ 599179 h 599179"/>
                <a:gd name="connsiteX8-311" fmla="*/ 0 w 295275"/>
                <a:gd name="connsiteY8-312" fmla="*/ 303904 h 599179"/>
                <a:gd name="connsiteX9-313" fmla="*/ 207995 w 295275"/>
                <a:gd name="connsiteY9-314" fmla="*/ 0 h 599179"/>
                <a:gd name="connsiteX0-315" fmla="*/ 207995 w 295275"/>
                <a:gd name="connsiteY0-316" fmla="*/ 0 h 599179"/>
                <a:gd name="connsiteX1-317" fmla="*/ 218480 w 295275"/>
                <a:gd name="connsiteY1-318" fmla="*/ 17025 h 599179"/>
                <a:gd name="connsiteX2-319" fmla="*/ 263922 w 295275"/>
                <a:gd name="connsiteY2-320" fmla="*/ 59952 h 599179"/>
                <a:gd name="connsiteX3-321" fmla="*/ 275967 w 295275"/>
                <a:gd name="connsiteY3-322" fmla="*/ 66705 h 599179"/>
                <a:gd name="connsiteX4-323" fmla="*/ 152376 w 295275"/>
                <a:gd name="connsiteY4-324" fmla="*/ 303904 h 599179"/>
                <a:gd name="connsiteX5-325" fmla="*/ 295275 w 295275"/>
                <a:gd name="connsiteY5-326" fmla="*/ 303904 h 599179"/>
                <a:gd name="connsiteX6-327" fmla="*/ 295275 w 295275"/>
                <a:gd name="connsiteY6-328" fmla="*/ 599179 h 599179"/>
                <a:gd name="connsiteX7-329" fmla="*/ 0 w 295275"/>
                <a:gd name="connsiteY7-330" fmla="*/ 599179 h 599179"/>
                <a:gd name="connsiteX8-331" fmla="*/ 0 w 295275"/>
                <a:gd name="connsiteY8-332" fmla="*/ 303904 h 599179"/>
                <a:gd name="connsiteX9-333" fmla="*/ 207995 w 295275"/>
                <a:gd name="connsiteY9-334" fmla="*/ 0 h 599179"/>
                <a:gd name="connsiteX0-335" fmla="*/ 207995 w 295275"/>
                <a:gd name="connsiteY0-336" fmla="*/ 0 h 599179"/>
                <a:gd name="connsiteX1-337" fmla="*/ 218480 w 295275"/>
                <a:gd name="connsiteY1-338" fmla="*/ 17025 h 599179"/>
                <a:gd name="connsiteX2-339" fmla="*/ 263922 w 295275"/>
                <a:gd name="connsiteY2-340" fmla="*/ 59952 h 599179"/>
                <a:gd name="connsiteX3-341" fmla="*/ 275967 w 295275"/>
                <a:gd name="connsiteY3-342" fmla="*/ 66705 h 599179"/>
                <a:gd name="connsiteX4-343" fmla="*/ 152376 w 295275"/>
                <a:gd name="connsiteY4-344" fmla="*/ 303904 h 599179"/>
                <a:gd name="connsiteX5-345" fmla="*/ 295275 w 295275"/>
                <a:gd name="connsiteY5-346" fmla="*/ 303904 h 599179"/>
                <a:gd name="connsiteX6-347" fmla="*/ 295275 w 295275"/>
                <a:gd name="connsiteY6-348" fmla="*/ 599179 h 599179"/>
                <a:gd name="connsiteX7-349" fmla="*/ 0 w 295275"/>
                <a:gd name="connsiteY7-350" fmla="*/ 599179 h 599179"/>
                <a:gd name="connsiteX8-351" fmla="*/ 0 w 295275"/>
                <a:gd name="connsiteY8-352" fmla="*/ 303904 h 599179"/>
                <a:gd name="connsiteX9-353" fmla="*/ 207995 w 295275"/>
                <a:gd name="connsiteY9-354" fmla="*/ 0 h 599179"/>
                <a:gd name="connsiteX0-355" fmla="*/ 207995 w 295275"/>
                <a:gd name="connsiteY0-356" fmla="*/ 0 h 599179"/>
                <a:gd name="connsiteX1-357" fmla="*/ 218480 w 295275"/>
                <a:gd name="connsiteY1-358" fmla="*/ 17025 h 599179"/>
                <a:gd name="connsiteX2-359" fmla="*/ 263922 w 295275"/>
                <a:gd name="connsiteY2-360" fmla="*/ 59952 h 599179"/>
                <a:gd name="connsiteX3-361" fmla="*/ 275967 w 295275"/>
                <a:gd name="connsiteY3-362" fmla="*/ 66705 h 599179"/>
                <a:gd name="connsiteX4-363" fmla="*/ 152376 w 295275"/>
                <a:gd name="connsiteY4-364" fmla="*/ 303904 h 599179"/>
                <a:gd name="connsiteX5-365" fmla="*/ 295275 w 295275"/>
                <a:gd name="connsiteY5-366" fmla="*/ 303904 h 599179"/>
                <a:gd name="connsiteX6-367" fmla="*/ 295275 w 295275"/>
                <a:gd name="connsiteY6-368" fmla="*/ 599179 h 599179"/>
                <a:gd name="connsiteX7-369" fmla="*/ 0 w 295275"/>
                <a:gd name="connsiteY7-370" fmla="*/ 599179 h 599179"/>
                <a:gd name="connsiteX8-371" fmla="*/ 0 w 295275"/>
                <a:gd name="connsiteY8-372" fmla="*/ 303904 h 599179"/>
                <a:gd name="connsiteX9-373" fmla="*/ 207995 w 295275"/>
                <a:gd name="connsiteY9-374" fmla="*/ 0 h 599179"/>
                <a:gd name="connsiteX0-375" fmla="*/ 207995 w 295275"/>
                <a:gd name="connsiteY0-376" fmla="*/ 0 h 599179"/>
                <a:gd name="connsiteX1-377" fmla="*/ 218480 w 295275"/>
                <a:gd name="connsiteY1-378" fmla="*/ 17025 h 599179"/>
                <a:gd name="connsiteX2-379" fmla="*/ 263922 w 295275"/>
                <a:gd name="connsiteY2-380" fmla="*/ 59952 h 599179"/>
                <a:gd name="connsiteX3-381" fmla="*/ 275967 w 295275"/>
                <a:gd name="connsiteY3-382" fmla="*/ 66705 h 599179"/>
                <a:gd name="connsiteX4-383" fmla="*/ 152376 w 295275"/>
                <a:gd name="connsiteY4-384" fmla="*/ 303904 h 599179"/>
                <a:gd name="connsiteX5-385" fmla="*/ 295275 w 295275"/>
                <a:gd name="connsiteY5-386" fmla="*/ 303904 h 599179"/>
                <a:gd name="connsiteX6-387" fmla="*/ 295275 w 295275"/>
                <a:gd name="connsiteY6-388" fmla="*/ 599179 h 599179"/>
                <a:gd name="connsiteX7-389" fmla="*/ 0 w 295275"/>
                <a:gd name="connsiteY7-390" fmla="*/ 599179 h 599179"/>
                <a:gd name="connsiteX8-391" fmla="*/ 0 w 295275"/>
                <a:gd name="connsiteY8-392" fmla="*/ 303904 h 599179"/>
                <a:gd name="connsiteX9-393" fmla="*/ 207995 w 295275"/>
                <a:gd name="connsiteY9-394" fmla="*/ 0 h 599179"/>
                <a:gd name="connsiteX0-395" fmla="*/ 207995 w 295275"/>
                <a:gd name="connsiteY0-396" fmla="*/ 0 h 599179"/>
                <a:gd name="connsiteX1-397" fmla="*/ 218480 w 295275"/>
                <a:gd name="connsiteY1-398" fmla="*/ 17025 h 599179"/>
                <a:gd name="connsiteX2-399" fmla="*/ 263922 w 295275"/>
                <a:gd name="connsiteY2-400" fmla="*/ 59952 h 599179"/>
                <a:gd name="connsiteX3-401" fmla="*/ 275967 w 295275"/>
                <a:gd name="connsiteY3-402" fmla="*/ 66705 h 599179"/>
                <a:gd name="connsiteX4-403" fmla="*/ 152376 w 295275"/>
                <a:gd name="connsiteY4-404" fmla="*/ 303904 h 599179"/>
                <a:gd name="connsiteX5-405" fmla="*/ 295275 w 295275"/>
                <a:gd name="connsiteY5-406" fmla="*/ 303904 h 599179"/>
                <a:gd name="connsiteX6-407" fmla="*/ 295275 w 295275"/>
                <a:gd name="connsiteY6-408" fmla="*/ 599179 h 599179"/>
                <a:gd name="connsiteX7-409" fmla="*/ 0 w 295275"/>
                <a:gd name="connsiteY7-410" fmla="*/ 599179 h 599179"/>
                <a:gd name="connsiteX8-411" fmla="*/ 0 w 295275"/>
                <a:gd name="connsiteY8-412" fmla="*/ 303904 h 599179"/>
                <a:gd name="connsiteX9-413" fmla="*/ 207995 w 295275"/>
                <a:gd name="connsiteY9-414" fmla="*/ 0 h 599179"/>
                <a:gd name="connsiteX0-415" fmla="*/ 207995 w 295275"/>
                <a:gd name="connsiteY0-416" fmla="*/ 0 h 599179"/>
                <a:gd name="connsiteX1-417" fmla="*/ 218480 w 295275"/>
                <a:gd name="connsiteY1-418" fmla="*/ 17025 h 599179"/>
                <a:gd name="connsiteX2-419" fmla="*/ 263922 w 295275"/>
                <a:gd name="connsiteY2-420" fmla="*/ 59952 h 599179"/>
                <a:gd name="connsiteX3-421" fmla="*/ 275967 w 295275"/>
                <a:gd name="connsiteY3-422" fmla="*/ 66705 h 599179"/>
                <a:gd name="connsiteX4-423" fmla="*/ 152376 w 295275"/>
                <a:gd name="connsiteY4-424" fmla="*/ 303904 h 599179"/>
                <a:gd name="connsiteX5-425" fmla="*/ 295275 w 295275"/>
                <a:gd name="connsiteY5-426" fmla="*/ 303904 h 599179"/>
                <a:gd name="connsiteX6-427" fmla="*/ 295275 w 295275"/>
                <a:gd name="connsiteY6-428" fmla="*/ 599179 h 599179"/>
                <a:gd name="connsiteX7-429" fmla="*/ 0 w 295275"/>
                <a:gd name="connsiteY7-430" fmla="*/ 599179 h 599179"/>
                <a:gd name="connsiteX8-431" fmla="*/ 0 w 295275"/>
                <a:gd name="connsiteY8-432" fmla="*/ 334942 h 599179"/>
                <a:gd name="connsiteX9-433" fmla="*/ 207995 w 295275"/>
                <a:gd name="connsiteY9-434" fmla="*/ 0 h 599179"/>
                <a:gd name="connsiteX0-435" fmla="*/ 207995 w 295275"/>
                <a:gd name="connsiteY0-436" fmla="*/ 0 h 599179"/>
                <a:gd name="connsiteX1-437" fmla="*/ 218480 w 295275"/>
                <a:gd name="connsiteY1-438" fmla="*/ 17025 h 599179"/>
                <a:gd name="connsiteX2-439" fmla="*/ 263922 w 295275"/>
                <a:gd name="connsiteY2-440" fmla="*/ 59952 h 599179"/>
                <a:gd name="connsiteX3-441" fmla="*/ 275967 w 295275"/>
                <a:gd name="connsiteY3-442" fmla="*/ 66705 h 599179"/>
                <a:gd name="connsiteX4-443" fmla="*/ 152376 w 295275"/>
                <a:gd name="connsiteY4-444" fmla="*/ 303904 h 599179"/>
                <a:gd name="connsiteX5-445" fmla="*/ 295275 w 295275"/>
                <a:gd name="connsiteY5-446" fmla="*/ 303904 h 599179"/>
                <a:gd name="connsiteX6-447" fmla="*/ 295275 w 295275"/>
                <a:gd name="connsiteY6-448" fmla="*/ 599179 h 599179"/>
                <a:gd name="connsiteX7-449" fmla="*/ 0 w 295275"/>
                <a:gd name="connsiteY7-450" fmla="*/ 599179 h 599179"/>
                <a:gd name="connsiteX8-451" fmla="*/ 0 w 295275"/>
                <a:gd name="connsiteY8-452" fmla="*/ 334942 h 599179"/>
                <a:gd name="connsiteX9-453" fmla="*/ 207995 w 295275"/>
                <a:gd name="connsiteY9-454" fmla="*/ 0 h 599179"/>
                <a:gd name="connsiteX0-455" fmla="*/ 207995 w 295275"/>
                <a:gd name="connsiteY0-456" fmla="*/ 0 h 599179"/>
                <a:gd name="connsiteX1-457" fmla="*/ 218480 w 295275"/>
                <a:gd name="connsiteY1-458" fmla="*/ 17025 h 599179"/>
                <a:gd name="connsiteX2-459" fmla="*/ 263922 w 295275"/>
                <a:gd name="connsiteY2-460" fmla="*/ 59952 h 599179"/>
                <a:gd name="connsiteX3-461" fmla="*/ 275967 w 295275"/>
                <a:gd name="connsiteY3-462" fmla="*/ 66705 h 599179"/>
                <a:gd name="connsiteX4-463" fmla="*/ 152376 w 295275"/>
                <a:gd name="connsiteY4-464" fmla="*/ 303904 h 599179"/>
                <a:gd name="connsiteX5-465" fmla="*/ 295275 w 295275"/>
                <a:gd name="connsiteY5-466" fmla="*/ 303904 h 599179"/>
                <a:gd name="connsiteX6-467" fmla="*/ 295275 w 295275"/>
                <a:gd name="connsiteY6-468" fmla="*/ 599179 h 599179"/>
                <a:gd name="connsiteX7-469" fmla="*/ 0 w 295275"/>
                <a:gd name="connsiteY7-470" fmla="*/ 599179 h 599179"/>
                <a:gd name="connsiteX8-471" fmla="*/ 0 w 295275"/>
                <a:gd name="connsiteY8-472" fmla="*/ 334942 h 599179"/>
                <a:gd name="connsiteX9-473" fmla="*/ 207995 w 295275"/>
                <a:gd name="connsiteY9-474" fmla="*/ 0 h 59917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295275" h="599179">
                  <a:moveTo>
                    <a:pt x="207995" y="0"/>
                  </a:moveTo>
                  <a:lnTo>
                    <a:pt x="218480" y="17025"/>
                  </a:lnTo>
                  <a:cubicBezTo>
                    <a:pt x="231034" y="32364"/>
                    <a:pt x="246314" y="46986"/>
                    <a:pt x="263922" y="59952"/>
                  </a:cubicBezTo>
                  <a:lnTo>
                    <a:pt x="275967" y="66705"/>
                  </a:lnTo>
                  <a:cubicBezTo>
                    <a:pt x="274744" y="66607"/>
                    <a:pt x="166924" y="148026"/>
                    <a:pt x="152376" y="303904"/>
                  </a:cubicBezTo>
                  <a:lnTo>
                    <a:pt x="295275" y="303904"/>
                  </a:lnTo>
                  <a:lnTo>
                    <a:pt x="295275" y="599179"/>
                  </a:lnTo>
                  <a:lnTo>
                    <a:pt x="0" y="599179"/>
                  </a:lnTo>
                  <a:lnTo>
                    <a:pt x="0" y="334942"/>
                  </a:lnTo>
                  <a:cubicBezTo>
                    <a:pt x="10368" y="113589"/>
                    <a:pt x="207637" y="2353"/>
                    <a:pt x="207995" y="0"/>
                  </a:cubicBezTo>
                  <a:close/>
                </a:path>
              </a:pathLst>
            </a:custGeom>
            <a:grpFill/>
            <a:ln w="317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任意多边形: 形状 27"/>
            <p:cNvSpPr>
              <a:spLocks noChangeAspect="1"/>
            </p:cNvSpPr>
            <p:nvPr>
              <p:custDataLst>
                <p:tags r:id="rId12"/>
              </p:custDataLst>
            </p:nvPr>
          </p:nvSpPr>
          <p:spPr>
            <a:xfrm>
              <a:off x="1581018" y="1347856"/>
              <a:ext cx="311295" cy="631688"/>
            </a:xfrm>
            <a:custGeom>
              <a:avLst/>
              <a:gdLst>
                <a:gd name="connsiteX0" fmla="*/ 207995 w 295275"/>
                <a:gd name="connsiteY0" fmla="*/ 0 h 599179"/>
                <a:gd name="connsiteX1" fmla="*/ 218480 w 295275"/>
                <a:gd name="connsiteY1" fmla="*/ 17025 h 599179"/>
                <a:gd name="connsiteX2" fmla="*/ 263922 w 295275"/>
                <a:gd name="connsiteY2" fmla="*/ 59952 h 599179"/>
                <a:gd name="connsiteX3" fmla="*/ 275967 w 295275"/>
                <a:gd name="connsiteY3" fmla="*/ 66705 h 599179"/>
                <a:gd name="connsiteX4" fmla="*/ 258864 w 295275"/>
                <a:gd name="connsiteY4" fmla="*/ 77309 h 599179"/>
                <a:gd name="connsiteX5" fmla="*/ 164932 w 295275"/>
                <a:gd name="connsiteY5" fmla="*/ 229252 h 599179"/>
                <a:gd name="connsiteX6" fmla="*/ 145322 w 295275"/>
                <a:gd name="connsiteY6" fmla="*/ 303904 h 599179"/>
                <a:gd name="connsiteX7" fmla="*/ 295275 w 295275"/>
                <a:gd name="connsiteY7" fmla="*/ 303904 h 599179"/>
                <a:gd name="connsiteX8" fmla="*/ 295275 w 295275"/>
                <a:gd name="connsiteY8" fmla="*/ 599179 h 599179"/>
                <a:gd name="connsiteX9" fmla="*/ 0 w 295275"/>
                <a:gd name="connsiteY9" fmla="*/ 599179 h 599179"/>
                <a:gd name="connsiteX10" fmla="*/ 0 w 295275"/>
                <a:gd name="connsiteY10" fmla="*/ 303904 h 599179"/>
                <a:gd name="connsiteX11" fmla="*/ 5952 w 295275"/>
                <a:gd name="connsiteY11" fmla="*/ 269304 h 599179"/>
                <a:gd name="connsiteX12" fmla="*/ 204540 w 295275"/>
                <a:gd name="connsiteY12" fmla="*/ 547 h 599179"/>
                <a:gd name="connsiteX0-1" fmla="*/ 207995 w 295275"/>
                <a:gd name="connsiteY0-2" fmla="*/ 0 h 599179"/>
                <a:gd name="connsiteX1-3" fmla="*/ 218480 w 295275"/>
                <a:gd name="connsiteY1-4" fmla="*/ 17025 h 599179"/>
                <a:gd name="connsiteX2-5" fmla="*/ 263922 w 295275"/>
                <a:gd name="connsiteY2-6" fmla="*/ 59952 h 599179"/>
                <a:gd name="connsiteX3-7" fmla="*/ 275967 w 295275"/>
                <a:gd name="connsiteY3-8" fmla="*/ 66705 h 599179"/>
                <a:gd name="connsiteX4-9" fmla="*/ 258864 w 295275"/>
                <a:gd name="connsiteY4-10" fmla="*/ 77309 h 599179"/>
                <a:gd name="connsiteX5-11" fmla="*/ 164932 w 295275"/>
                <a:gd name="connsiteY5-12" fmla="*/ 229252 h 599179"/>
                <a:gd name="connsiteX6-13" fmla="*/ 152376 w 295275"/>
                <a:gd name="connsiteY6-14" fmla="*/ 303904 h 599179"/>
                <a:gd name="connsiteX7-15" fmla="*/ 295275 w 295275"/>
                <a:gd name="connsiteY7-16" fmla="*/ 303904 h 599179"/>
                <a:gd name="connsiteX8-17" fmla="*/ 295275 w 295275"/>
                <a:gd name="connsiteY8-18" fmla="*/ 599179 h 599179"/>
                <a:gd name="connsiteX9-19" fmla="*/ 0 w 295275"/>
                <a:gd name="connsiteY9-20" fmla="*/ 599179 h 599179"/>
                <a:gd name="connsiteX10-21" fmla="*/ 0 w 295275"/>
                <a:gd name="connsiteY10-22" fmla="*/ 303904 h 599179"/>
                <a:gd name="connsiteX11-23" fmla="*/ 5952 w 295275"/>
                <a:gd name="connsiteY11-24" fmla="*/ 269304 h 599179"/>
                <a:gd name="connsiteX12-25" fmla="*/ 204540 w 295275"/>
                <a:gd name="connsiteY12-26" fmla="*/ 547 h 599179"/>
                <a:gd name="connsiteX13" fmla="*/ 207995 w 295275"/>
                <a:gd name="connsiteY13" fmla="*/ 0 h 599179"/>
                <a:gd name="connsiteX0-27" fmla="*/ 207995 w 295275"/>
                <a:gd name="connsiteY0-28" fmla="*/ 0 h 599179"/>
                <a:gd name="connsiteX1-29" fmla="*/ 218480 w 295275"/>
                <a:gd name="connsiteY1-30" fmla="*/ 17025 h 599179"/>
                <a:gd name="connsiteX2-31" fmla="*/ 263922 w 295275"/>
                <a:gd name="connsiteY2-32" fmla="*/ 59952 h 599179"/>
                <a:gd name="connsiteX3-33" fmla="*/ 275967 w 295275"/>
                <a:gd name="connsiteY3-34" fmla="*/ 66705 h 599179"/>
                <a:gd name="connsiteX4-35" fmla="*/ 258864 w 295275"/>
                <a:gd name="connsiteY4-36" fmla="*/ 77309 h 599179"/>
                <a:gd name="connsiteX5-37" fmla="*/ 164932 w 295275"/>
                <a:gd name="connsiteY5-38" fmla="*/ 229252 h 599179"/>
                <a:gd name="connsiteX6-39" fmla="*/ 152376 w 295275"/>
                <a:gd name="connsiteY6-40" fmla="*/ 303904 h 599179"/>
                <a:gd name="connsiteX7-41" fmla="*/ 295275 w 295275"/>
                <a:gd name="connsiteY7-42" fmla="*/ 303904 h 599179"/>
                <a:gd name="connsiteX8-43" fmla="*/ 295275 w 295275"/>
                <a:gd name="connsiteY8-44" fmla="*/ 599179 h 599179"/>
                <a:gd name="connsiteX9-45" fmla="*/ 0 w 295275"/>
                <a:gd name="connsiteY9-46" fmla="*/ 599179 h 599179"/>
                <a:gd name="connsiteX10-47" fmla="*/ 0 w 295275"/>
                <a:gd name="connsiteY10-48" fmla="*/ 303904 h 599179"/>
                <a:gd name="connsiteX11-49" fmla="*/ 5952 w 295275"/>
                <a:gd name="connsiteY11-50" fmla="*/ 269304 h 599179"/>
                <a:gd name="connsiteX12-51" fmla="*/ 204540 w 295275"/>
                <a:gd name="connsiteY12-52" fmla="*/ 547 h 599179"/>
                <a:gd name="connsiteX13-53" fmla="*/ 207995 w 295275"/>
                <a:gd name="connsiteY13-54" fmla="*/ 0 h 599179"/>
                <a:gd name="connsiteX0-55" fmla="*/ 207995 w 295275"/>
                <a:gd name="connsiteY0-56" fmla="*/ 0 h 599179"/>
                <a:gd name="connsiteX1-57" fmla="*/ 218480 w 295275"/>
                <a:gd name="connsiteY1-58" fmla="*/ 17025 h 599179"/>
                <a:gd name="connsiteX2-59" fmla="*/ 263922 w 295275"/>
                <a:gd name="connsiteY2-60" fmla="*/ 59952 h 599179"/>
                <a:gd name="connsiteX3-61" fmla="*/ 275967 w 295275"/>
                <a:gd name="connsiteY3-62" fmla="*/ 66705 h 599179"/>
                <a:gd name="connsiteX4-63" fmla="*/ 258864 w 295275"/>
                <a:gd name="connsiteY4-64" fmla="*/ 77309 h 599179"/>
                <a:gd name="connsiteX5-65" fmla="*/ 164932 w 295275"/>
                <a:gd name="connsiteY5-66" fmla="*/ 229252 h 599179"/>
                <a:gd name="connsiteX6-67" fmla="*/ 152376 w 295275"/>
                <a:gd name="connsiteY6-68" fmla="*/ 303904 h 599179"/>
                <a:gd name="connsiteX7-69" fmla="*/ 295275 w 295275"/>
                <a:gd name="connsiteY7-70" fmla="*/ 303904 h 599179"/>
                <a:gd name="connsiteX8-71" fmla="*/ 295275 w 295275"/>
                <a:gd name="connsiteY8-72" fmla="*/ 599179 h 599179"/>
                <a:gd name="connsiteX9-73" fmla="*/ 0 w 295275"/>
                <a:gd name="connsiteY9-74" fmla="*/ 599179 h 599179"/>
                <a:gd name="connsiteX10-75" fmla="*/ 0 w 295275"/>
                <a:gd name="connsiteY10-76" fmla="*/ 303904 h 599179"/>
                <a:gd name="connsiteX11-77" fmla="*/ 5952 w 295275"/>
                <a:gd name="connsiteY11-78" fmla="*/ 269304 h 599179"/>
                <a:gd name="connsiteX12-79" fmla="*/ 204540 w 295275"/>
                <a:gd name="connsiteY12-80" fmla="*/ 547 h 599179"/>
                <a:gd name="connsiteX13-81" fmla="*/ 207995 w 295275"/>
                <a:gd name="connsiteY13-82" fmla="*/ 0 h 599179"/>
                <a:gd name="connsiteX0-83" fmla="*/ 207995 w 295275"/>
                <a:gd name="connsiteY0-84" fmla="*/ 0 h 599179"/>
                <a:gd name="connsiteX1-85" fmla="*/ 218480 w 295275"/>
                <a:gd name="connsiteY1-86" fmla="*/ 17025 h 599179"/>
                <a:gd name="connsiteX2-87" fmla="*/ 263922 w 295275"/>
                <a:gd name="connsiteY2-88" fmla="*/ 59952 h 599179"/>
                <a:gd name="connsiteX3-89" fmla="*/ 275967 w 295275"/>
                <a:gd name="connsiteY3-90" fmla="*/ 66705 h 599179"/>
                <a:gd name="connsiteX4-91" fmla="*/ 258864 w 295275"/>
                <a:gd name="connsiteY4-92" fmla="*/ 77309 h 599179"/>
                <a:gd name="connsiteX5-93" fmla="*/ 152376 w 295275"/>
                <a:gd name="connsiteY5-94" fmla="*/ 303904 h 599179"/>
                <a:gd name="connsiteX6-95" fmla="*/ 295275 w 295275"/>
                <a:gd name="connsiteY6-96" fmla="*/ 303904 h 599179"/>
                <a:gd name="connsiteX7-97" fmla="*/ 295275 w 295275"/>
                <a:gd name="connsiteY7-98" fmla="*/ 599179 h 599179"/>
                <a:gd name="connsiteX8-99" fmla="*/ 0 w 295275"/>
                <a:gd name="connsiteY8-100" fmla="*/ 599179 h 599179"/>
                <a:gd name="connsiteX9-101" fmla="*/ 0 w 295275"/>
                <a:gd name="connsiteY9-102" fmla="*/ 303904 h 599179"/>
                <a:gd name="connsiteX10-103" fmla="*/ 5952 w 295275"/>
                <a:gd name="connsiteY10-104" fmla="*/ 269304 h 599179"/>
                <a:gd name="connsiteX11-105" fmla="*/ 204540 w 295275"/>
                <a:gd name="connsiteY11-106" fmla="*/ 547 h 599179"/>
                <a:gd name="connsiteX12-107" fmla="*/ 207995 w 295275"/>
                <a:gd name="connsiteY12-108" fmla="*/ 0 h 599179"/>
                <a:gd name="connsiteX0-109" fmla="*/ 207995 w 295275"/>
                <a:gd name="connsiteY0-110" fmla="*/ 0 h 599179"/>
                <a:gd name="connsiteX1-111" fmla="*/ 218480 w 295275"/>
                <a:gd name="connsiteY1-112" fmla="*/ 17025 h 599179"/>
                <a:gd name="connsiteX2-113" fmla="*/ 263922 w 295275"/>
                <a:gd name="connsiteY2-114" fmla="*/ 59952 h 599179"/>
                <a:gd name="connsiteX3-115" fmla="*/ 275967 w 295275"/>
                <a:gd name="connsiteY3-116" fmla="*/ 66705 h 599179"/>
                <a:gd name="connsiteX4-117" fmla="*/ 258864 w 295275"/>
                <a:gd name="connsiteY4-118" fmla="*/ 77309 h 599179"/>
                <a:gd name="connsiteX5-119" fmla="*/ 152376 w 295275"/>
                <a:gd name="connsiteY5-120" fmla="*/ 303904 h 599179"/>
                <a:gd name="connsiteX6-121" fmla="*/ 295275 w 295275"/>
                <a:gd name="connsiteY6-122" fmla="*/ 303904 h 599179"/>
                <a:gd name="connsiteX7-123" fmla="*/ 295275 w 295275"/>
                <a:gd name="connsiteY7-124" fmla="*/ 599179 h 599179"/>
                <a:gd name="connsiteX8-125" fmla="*/ 0 w 295275"/>
                <a:gd name="connsiteY8-126" fmla="*/ 599179 h 599179"/>
                <a:gd name="connsiteX9-127" fmla="*/ 0 w 295275"/>
                <a:gd name="connsiteY9-128" fmla="*/ 303904 h 599179"/>
                <a:gd name="connsiteX10-129" fmla="*/ 5952 w 295275"/>
                <a:gd name="connsiteY10-130" fmla="*/ 269304 h 599179"/>
                <a:gd name="connsiteX11-131" fmla="*/ 204540 w 295275"/>
                <a:gd name="connsiteY11-132" fmla="*/ 547 h 599179"/>
                <a:gd name="connsiteX12-133" fmla="*/ 207995 w 295275"/>
                <a:gd name="connsiteY12-134" fmla="*/ 0 h 599179"/>
                <a:gd name="connsiteX0-135" fmla="*/ 207995 w 295275"/>
                <a:gd name="connsiteY0-136" fmla="*/ 0 h 599179"/>
                <a:gd name="connsiteX1-137" fmla="*/ 218480 w 295275"/>
                <a:gd name="connsiteY1-138" fmla="*/ 17025 h 599179"/>
                <a:gd name="connsiteX2-139" fmla="*/ 263922 w 295275"/>
                <a:gd name="connsiteY2-140" fmla="*/ 59952 h 599179"/>
                <a:gd name="connsiteX3-141" fmla="*/ 275967 w 295275"/>
                <a:gd name="connsiteY3-142" fmla="*/ 66705 h 599179"/>
                <a:gd name="connsiteX4-143" fmla="*/ 152376 w 295275"/>
                <a:gd name="connsiteY4-144" fmla="*/ 303904 h 599179"/>
                <a:gd name="connsiteX5-145" fmla="*/ 295275 w 295275"/>
                <a:gd name="connsiteY5-146" fmla="*/ 303904 h 599179"/>
                <a:gd name="connsiteX6-147" fmla="*/ 295275 w 295275"/>
                <a:gd name="connsiteY6-148" fmla="*/ 599179 h 599179"/>
                <a:gd name="connsiteX7-149" fmla="*/ 0 w 295275"/>
                <a:gd name="connsiteY7-150" fmla="*/ 599179 h 599179"/>
                <a:gd name="connsiteX8-151" fmla="*/ 0 w 295275"/>
                <a:gd name="connsiteY8-152" fmla="*/ 303904 h 599179"/>
                <a:gd name="connsiteX9-153" fmla="*/ 5952 w 295275"/>
                <a:gd name="connsiteY9-154" fmla="*/ 269304 h 599179"/>
                <a:gd name="connsiteX10-155" fmla="*/ 204540 w 295275"/>
                <a:gd name="connsiteY10-156" fmla="*/ 547 h 599179"/>
                <a:gd name="connsiteX11-157" fmla="*/ 207995 w 295275"/>
                <a:gd name="connsiteY11-158" fmla="*/ 0 h 599179"/>
                <a:gd name="connsiteX0-159" fmla="*/ 207995 w 295275"/>
                <a:gd name="connsiteY0-160" fmla="*/ 0 h 599179"/>
                <a:gd name="connsiteX1-161" fmla="*/ 218480 w 295275"/>
                <a:gd name="connsiteY1-162" fmla="*/ 17025 h 599179"/>
                <a:gd name="connsiteX2-163" fmla="*/ 263922 w 295275"/>
                <a:gd name="connsiteY2-164" fmla="*/ 59952 h 599179"/>
                <a:gd name="connsiteX3-165" fmla="*/ 275967 w 295275"/>
                <a:gd name="connsiteY3-166" fmla="*/ 66705 h 599179"/>
                <a:gd name="connsiteX4-167" fmla="*/ 152376 w 295275"/>
                <a:gd name="connsiteY4-168" fmla="*/ 303904 h 599179"/>
                <a:gd name="connsiteX5-169" fmla="*/ 295275 w 295275"/>
                <a:gd name="connsiteY5-170" fmla="*/ 303904 h 599179"/>
                <a:gd name="connsiteX6-171" fmla="*/ 295275 w 295275"/>
                <a:gd name="connsiteY6-172" fmla="*/ 599179 h 599179"/>
                <a:gd name="connsiteX7-173" fmla="*/ 0 w 295275"/>
                <a:gd name="connsiteY7-174" fmla="*/ 599179 h 599179"/>
                <a:gd name="connsiteX8-175" fmla="*/ 0 w 295275"/>
                <a:gd name="connsiteY8-176" fmla="*/ 303904 h 599179"/>
                <a:gd name="connsiteX9-177" fmla="*/ 5952 w 295275"/>
                <a:gd name="connsiteY9-178" fmla="*/ 269304 h 599179"/>
                <a:gd name="connsiteX10-179" fmla="*/ 204540 w 295275"/>
                <a:gd name="connsiteY10-180" fmla="*/ 547 h 599179"/>
                <a:gd name="connsiteX11-181" fmla="*/ 207995 w 295275"/>
                <a:gd name="connsiteY11-182" fmla="*/ 0 h 599179"/>
                <a:gd name="connsiteX0-183" fmla="*/ 207995 w 295275"/>
                <a:gd name="connsiteY0-184" fmla="*/ 0 h 599179"/>
                <a:gd name="connsiteX1-185" fmla="*/ 218480 w 295275"/>
                <a:gd name="connsiteY1-186" fmla="*/ 17025 h 599179"/>
                <a:gd name="connsiteX2-187" fmla="*/ 263922 w 295275"/>
                <a:gd name="connsiteY2-188" fmla="*/ 59952 h 599179"/>
                <a:gd name="connsiteX3-189" fmla="*/ 275967 w 295275"/>
                <a:gd name="connsiteY3-190" fmla="*/ 66705 h 599179"/>
                <a:gd name="connsiteX4-191" fmla="*/ 152376 w 295275"/>
                <a:gd name="connsiteY4-192" fmla="*/ 303904 h 599179"/>
                <a:gd name="connsiteX5-193" fmla="*/ 295275 w 295275"/>
                <a:gd name="connsiteY5-194" fmla="*/ 303904 h 599179"/>
                <a:gd name="connsiteX6-195" fmla="*/ 295275 w 295275"/>
                <a:gd name="connsiteY6-196" fmla="*/ 599179 h 599179"/>
                <a:gd name="connsiteX7-197" fmla="*/ 0 w 295275"/>
                <a:gd name="connsiteY7-198" fmla="*/ 599179 h 599179"/>
                <a:gd name="connsiteX8-199" fmla="*/ 0 w 295275"/>
                <a:gd name="connsiteY8-200" fmla="*/ 303904 h 599179"/>
                <a:gd name="connsiteX9-201" fmla="*/ 5952 w 295275"/>
                <a:gd name="connsiteY9-202" fmla="*/ 269304 h 599179"/>
                <a:gd name="connsiteX10-203" fmla="*/ 204540 w 295275"/>
                <a:gd name="connsiteY10-204" fmla="*/ 547 h 599179"/>
                <a:gd name="connsiteX11-205" fmla="*/ 207995 w 295275"/>
                <a:gd name="connsiteY11-206" fmla="*/ 0 h 599179"/>
                <a:gd name="connsiteX0-207" fmla="*/ 207995 w 295275"/>
                <a:gd name="connsiteY0-208" fmla="*/ 0 h 599179"/>
                <a:gd name="connsiteX1-209" fmla="*/ 218480 w 295275"/>
                <a:gd name="connsiteY1-210" fmla="*/ 17025 h 599179"/>
                <a:gd name="connsiteX2-211" fmla="*/ 263922 w 295275"/>
                <a:gd name="connsiteY2-212" fmla="*/ 59952 h 599179"/>
                <a:gd name="connsiteX3-213" fmla="*/ 275967 w 295275"/>
                <a:gd name="connsiteY3-214" fmla="*/ 66705 h 599179"/>
                <a:gd name="connsiteX4-215" fmla="*/ 152376 w 295275"/>
                <a:gd name="connsiteY4-216" fmla="*/ 303904 h 599179"/>
                <a:gd name="connsiteX5-217" fmla="*/ 295275 w 295275"/>
                <a:gd name="connsiteY5-218" fmla="*/ 303904 h 599179"/>
                <a:gd name="connsiteX6-219" fmla="*/ 295275 w 295275"/>
                <a:gd name="connsiteY6-220" fmla="*/ 599179 h 599179"/>
                <a:gd name="connsiteX7-221" fmla="*/ 0 w 295275"/>
                <a:gd name="connsiteY7-222" fmla="*/ 599179 h 599179"/>
                <a:gd name="connsiteX8-223" fmla="*/ 0 w 295275"/>
                <a:gd name="connsiteY8-224" fmla="*/ 303904 h 599179"/>
                <a:gd name="connsiteX9-225" fmla="*/ 5952 w 295275"/>
                <a:gd name="connsiteY9-226" fmla="*/ 269304 h 599179"/>
                <a:gd name="connsiteX10-227" fmla="*/ 204540 w 295275"/>
                <a:gd name="connsiteY10-228" fmla="*/ 547 h 599179"/>
                <a:gd name="connsiteX11-229" fmla="*/ 207995 w 295275"/>
                <a:gd name="connsiteY11-230" fmla="*/ 0 h 599179"/>
                <a:gd name="connsiteX0-231" fmla="*/ 207995 w 295275"/>
                <a:gd name="connsiteY0-232" fmla="*/ 0 h 599179"/>
                <a:gd name="connsiteX1-233" fmla="*/ 218480 w 295275"/>
                <a:gd name="connsiteY1-234" fmla="*/ 17025 h 599179"/>
                <a:gd name="connsiteX2-235" fmla="*/ 263922 w 295275"/>
                <a:gd name="connsiteY2-236" fmla="*/ 59952 h 599179"/>
                <a:gd name="connsiteX3-237" fmla="*/ 275967 w 295275"/>
                <a:gd name="connsiteY3-238" fmla="*/ 66705 h 599179"/>
                <a:gd name="connsiteX4-239" fmla="*/ 152376 w 295275"/>
                <a:gd name="connsiteY4-240" fmla="*/ 303904 h 599179"/>
                <a:gd name="connsiteX5-241" fmla="*/ 295275 w 295275"/>
                <a:gd name="connsiteY5-242" fmla="*/ 303904 h 599179"/>
                <a:gd name="connsiteX6-243" fmla="*/ 295275 w 295275"/>
                <a:gd name="connsiteY6-244" fmla="*/ 599179 h 599179"/>
                <a:gd name="connsiteX7-245" fmla="*/ 0 w 295275"/>
                <a:gd name="connsiteY7-246" fmla="*/ 599179 h 599179"/>
                <a:gd name="connsiteX8-247" fmla="*/ 0 w 295275"/>
                <a:gd name="connsiteY8-248" fmla="*/ 303904 h 599179"/>
                <a:gd name="connsiteX9-249" fmla="*/ 204540 w 295275"/>
                <a:gd name="connsiteY9-250" fmla="*/ 547 h 599179"/>
                <a:gd name="connsiteX10-251" fmla="*/ 207995 w 295275"/>
                <a:gd name="connsiteY10-252" fmla="*/ 0 h 599179"/>
                <a:gd name="connsiteX0-253" fmla="*/ 207995 w 295275"/>
                <a:gd name="connsiteY0-254" fmla="*/ 0 h 599179"/>
                <a:gd name="connsiteX1-255" fmla="*/ 218480 w 295275"/>
                <a:gd name="connsiteY1-256" fmla="*/ 17025 h 599179"/>
                <a:gd name="connsiteX2-257" fmla="*/ 263922 w 295275"/>
                <a:gd name="connsiteY2-258" fmla="*/ 59952 h 599179"/>
                <a:gd name="connsiteX3-259" fmla="*/ 275967 w 295275"/>
                <a:gd name="connsiteY3-260" fmla="*/ 66705 h 599179"/>
                <a:gd name="connsiteX4-261" fmla="*/ 152376 w 295275"/>
                <a:gd name="connsiteY4-262" fmla="*/ 303904 h 599179"/>
                <a:gd name="connsiteX5-263" fmla="*/ 295275 w 295275"/>
                <a:gd name="connsiteY5-264" fmla="*/ 303904 h 599179"/>
                <a:gd name="connsiteX6-265" fmla="*/ 295275 w 295275"/>
                <a:gd name="connsiteY6-266" fmla="*/ 599179 h 599179"/>
                <a:gd name="connsiteX7-267" fmla="*/ 0 w 295275"/>
                <a:gd name="connsiteY7-268" fmla="*/ 599179 h 599179"/>
                <a:gd name="connsiteX8-269" fmla="*/ 0 w 295275"/>
                <a:gd name="connsiteY8-270" fmla="*/ 303904 h 599179"/>
                <a:gd name="connsiteX9-271" fmla="*/ 204540 w 295275"/>
                <a:gd name="connsiteY9-272" fmla="*/ 547 h 599179"/>
                <a:gd name="connsiteX10-273" fmla="*/ 207995 w 295275"/>
                <a:gd name="connsiteY10-274" fmla="*/ 0 h 599179"/>
                <a:gd name="connsiteX0-275" fmla="*/ 207995 w 295275"/>
                <a:gd name="connsiteY0-276" fmla="*/ 0 h 599179"/>
                <a:gd name="connsiteX1-277" fmla="*/ 218480 w 295275"/>
                <a:gd name="connsiteY1-278" fmla="*/ 17025 h 599179"/>
                <a:gd name="connsiteX2-279" fmla="*/ 263922 w 295275"/>
                <a:gd name="connsiteY2-280" fmla="*/ 59952 h 599179"/>
                <a:gd name="connsiteX3-281" fmla="*/ 275967 w 295275"/>
                <a:gd name="connsiteY3-282" fmla="*/ 66705 h 599179"/>
                <a:gd name="connsiteX4-283" fmla="*/ 152376 w 295275"/>
                <a:gd name="connsiteY4-284" fmla="*/ 303904 h 599179"/>
                <a:gd name="connsiteX5-285" fmla="*/ 295275 w 295275"/>
                <a:gd name="connsiteY5-286" fmla="*/ 303904 h 599179"/>
                <a:gd name="connsiteX6-287" fmla="*/ 295275 w 295275"/>
                <a:gd name="connsiteY6-288" fmla="*/ 599179 h 599179"/>
                <a:gd name="connsiteX7-289" fmla="*/ 0 w 295275"/>
                <a:gd name="connsiteY7-290" fmla="*/ 599179 h 599179"/>
                <a:gd name="connsiteX8-291" fmla="*/ 0 w 295275"/>
                <a:gd name="connsiteY8-292" fmla="*/ 303904 h 599179"/>
                <a:gd name="connsiteX9-293" fmla="*/ 207995 w 295275"/>
                <a:gd name="connsiteY9-294" fmla="*/ 0 h 599179"/>
                <a:gd name="connsiteX0-295" fmla="*/ 207995 w 295275"/>
                <a:gd name="connsiteY0-296" fmla="*/ 0 h 599179"/>
                <a:gd name="connsiteX1-297" fmla="*/ 218480 w 295275"/>
                <a:gd name="connsiteY1-298" fmla="*/ 17025 h 599179"/>
                <a:gd name="connsiteX2-299" fmla="*/ 263922 w 295275"/>
                <a:gd name="connsiteY2-300" fmla="*/ 59952 h 599179"/>
                <a:gd name="connsiteX3-301" fmla="*/ 275967 w 295275"/>
                <a:gd name="connsiteY3-302" fmla="*/ 66705 h 599179"/>
                <a:gd name="connsiteX4-303" fmla="*/ 152376 w 295275"/>
                <a:gd name="connsiteY4-304" fmla="*/ 303904 h 599179"/>
                <a:gd name="connsiteX5-305" fmla="*/ 295275 w 295275"/>
                <a:gd name="connsiteY5-306" fmla="*/ 303904 h 599179"/>
                <a:gd name="connsiteX6-307" fmla="*/ 295275 w 295275"/>
                <a:gd name="connsiteY6-308" fmla="*/ 599179 h 599179"/>
                <a:gd name="connsiteX7-309" fmla="*/ 0 w 295275"/>
                <a:gd name="connsiteY7-310" fmla="*/ 599179 h 599179"/>
                <a:gd name="connsiteX8-311" fmla="*/ 0 w 295275"/>
                <a:gd name="connsiteY8-312" fmla="*/ 303904 h 599179"/>
                <a:gd name="connsiteX9-313" fmla="*/ 207995 w 295275"/>
                <a:gd name="connsiteY9-314" fmla="*/ 0 h 599179"/>
                <a:gd name="connsiteX0-315" fmla="*/ 207995 w 295275"/>
                <a:gd name="connsiteY0-316" fmla="*/ 0 h 599179"/>
                <a:gd name="connsiteX1-317" fmla="*/ 218480 w 295275"/>
                <a:gd name="connsiteY1-318" fmla="*/ 17025 h 599179"/>
                <a:gd name="connsiteX2-319" fmla="*/ 263922 w 295275"/>
                <a:gd name="connsiteY2-320" fmla="*/ 59952 h 599179"/>
                <a:gd name="connsiteX3-321" fmla="*/ 275967 w 295275"/>
                <a:gd name="connsiteY3-322" fmla="*/ 66705 h 599179"/>
                <a:gd name="connsiteX4-323" fmla="*/ 152376 w 295275"/>
                <a:gd name="connsiteY4-324" fmla="*/ 303904 h 599179"/>
                <a:gd name="connsiteX5-325" fmla="*/ 295275 w 295275"/>
                <a:gd name="connsiteY5-326" fmla="*/ 303904 h 599179"/>
                <a:gd name="connsiteX6-327" fmla="*/ 295275 w 295275"/>
                <a:gd name="connsiteY6-328" fmla="*/ 599179 h 599179"/>
                <a:gd name="connsiteX7-329" fmla="*/ 0 w 295275"/>
                <a:gd name="connsiteY7-330" fmla="*/ 599179 h 599179"/>
                <a:gd name="connsiteX8-331" fmla="*/ 0 w 295275"/>
                <a:gd name="connsiteY8-332" fmla="*/ 303904 h 599179"/>
                <a:gd name="connsiteX9-333" fmla="*/ 207995 w 295275"/>
                <a:gd name="connsiteY9-334" fmla="*/ 0 h 599179"/>
                <a:gd name="connsiteX0-335" fmla="*/ 207995 w 295275"/>
                <a:gd name="connsiteY0-336" fmla="*/ 0 h 599179"/>
                <a:gd name="connsiteX1-337" fmla="*/ 218480 w 295275"/>
                <a:gd name="connsiteY1-338" fmla="*/ 17025 h 599179"/>
                <a:gd name="connsiteX2-339" fmla="*/ 263922 w 295275"/>
                <a:gd name="connsiteY2-340" fmla="*/ 59952 h 599179"/>
                <a:gd name="connsiteX3-341" fmla="*/ 275967 w 295275"/>
                <a:gd name="connsiteY3-342" fmla="*/ 66705 h 599179"/>
                <a:gd name="connsiteX4-343" fmla="*/ 152376 w 295275"/>
                <a:gd name="connsiteY4-344" fmla="*/ 303904 h 599179"/>
                <a:gd name="connsiteX5-345" fmla="*/ 295275 w 295275"/>
                <a:gd name="connsiteY5-346" fmla="*/ 303904 h 599179"/>
                <a:gd name="connsiteX6-347" fmla="*/ 295275 w 295275"/>
                <a:gd name="connsiteY6-348" fmla="*/ 599179 h 599179"/>
                <a:gd name="connsiteX7-349" fmla="*/ 0 w 295275"/>
                <a:gd name="connsiteY7-350" fmla="*/ 599179 h 599179"/>
                <a:gd name="connsiteX8-351" fmla="*/ 0 w 295275"/>
                <a:gd name="connsiteY8-352" fmla="*/ 303904 h 599179"/>
                <a:gd name="connsiteX9-353" fmla="*/ 207995 w 295275"/>
                <a:gd name="connsiteY9-354" fmla="*/ 0 h 599179"/>
                <a:gd name="connsiteX0-355" fmla="*/ 207995 w 295275"/>
                <a:gd name="connsiteY0-356" fmla="*/ 0 h 599179"/>
                <a:gd name="connsiteX1-357" fmla="*/ 218480 w 295275"/>
                <a:gd name="connsiteY1-358" fmla="*/ 17025 h 599179"/>
                <a:gd name="connsiteX2-359" fmla="*/ 263922 w 295275"/>
                <a:gd name="connsiteY2-360" fmla="*/ 59952 h 599179"/>
                <a:gd name="connsiteX3-361" fmla="*/ 275967 w 295275"/>
                <a:gd name="connsiteY3-362" fmla="*/ 66705 h 599179"/>
                <a:gd name="connsiteX4-363" fmla="*/ 152376 w 295275"/>
                <a:gd name="connsiteY4-364" fmla="*/ 303904 h 599179"/>
                <a:gd name="connsiteX5-365" fmla="*/ 295275 w 295275"/>
                <a:gd name="connsiteY5-366" fmla="*/ 303904 h 599179"/>
                <a:gd name="connsiteX6-367" fmla="*/ 295275 w 295275"/>
                <a:gd name="connsiteY6-368" fmla="*/ 599179 h 599179"/>
                <a:gd name="connsiteX7-369" fmla="*/ 0 w 295275"/>
                <a:gd name="connsiteY7-370" fmla="*/ 599179 h 599179"/>
                <a:gd name="connsiteX8-371" fmla="*/ 0 w 295275"/>
                <a:gd name="connsiteY8-372" fmla="*/ 303904 h 599179"/>
                <a:gd name="connsiteX9-373" fmla="*/ 207995 w 295275"/>
                <a:gd name="connsiteY9-374" fmla="*/ 0 h 599179"/>
                <a:gd name="connsiteX0-375" fmla="*/ 207995 w 295275"/>
                <a:gd name="connsiteY0-376" fmla="*/ 0 h 599179"/>
                <a:gd name="connsiteX1-377" fmla="*/ 218480 w 295275"/>
                <a:gd name="connsiteY1-378" fmla="*/ 17025 h 599179"/>
                <a:gd name="connsiteX2-379" fmla="*/ 263922 w 295275"/>
                <a:gd name="connsiteY2-380" fmla="*/ 59952 h 599179"/>
                <a:gd name="connsiteX3-381" fmla="*/ 275967 w 295275"/>
                <a:gd name="connsiteY3-382" fmla="*/ 66705 h 599179"/>
                <a:gd name="connsiteX4-383" fmla="*/ 152376 w 295275"/>
                <a:gd name="connsiteY4-384" fmla="*/ 303904 h 599179"/>
                <a:gd name="connsiteX5-385" fmla="*/ 295275 w 295275"/>
                <a:gd name="connsiteY5-386" fmla="*/ 303904 h 599179"/>
                <a:gd name="connsiteX6-387" fmla="*/ 295275 w 295275"/>
                <a:gd name="connsiteY6-388" fmla="*/ 599179 h 599179"/>
                <a:gd name="connsiteX7-389" fmla="*/ 0 w 295275"/>
                <a:gd name="connsiteY7-390" fmla="*/ 599179 h 599179"/>
                <a:gd name="connsiteX8-391" fmla="*/ 0 w 295275"/>
                <a:gd name="connsiteY8-392" fmla="*/ 303904 h 599179"/>
                <a:gd name="connsiteX9-393" fmla="*/ 207995 w 295275"/>
                <a:gd name="connsiteY9-394" fmla="*/ 0 h 599179"/>
                <a:gd name="connsiteX0-395" fmla="*/ 207995 w 295275"/>
                <a:gd name="connsiteY0-396" fmla="*/ 0 h 599179"/>
                <a:gd name="connsiteX1-397" fmla="*/ 218480 w 295275"/>
                <a:gd name="connsiteY1-398" fmla="*/ 17025 h 599179"/>
                <a:gd name="connsiteX2-399" fmla="*/ 263922 w 295275"/>
                <a:gd name="connsiteY2-400" fmla="*/ 59952 h 599179"/>
                <a:gd name="connsiteX3-401" fmla="*/ 275967 w 295275"/>
                <a:gd name="connsiteY3-402" fmla="*/ 66705 h 599179"/>
                <a:gd name="connsiteX4-403" fmla="*/ 152376 w 295275"/>
                <a:gd name="connsiteY4-404" fmla="*/ 303904 h 599179"/>
                <a:gd name="connsiteX5-405" fmla="*/ 295275 w 295275"/>
                <a:gd name="connsiteY5-406" fmla="*/ 303904 h 599179"/>
                <a:gd name="connsiteX6-407" fmla="*/ 295275 w 295275"/>
                <a:gd name="connsiteY6-408" fmla="*/ 599179 h 599179"/>
                <a:gd name="connsiteX7-409" fmla="*/ 0 w 295275"/>
                <a:gd name="connsiteY7-410" fmla="*/ 599179 h 599179"/>
                <a:gd name="connsiteX8-411" fmla="*/ 0 w 295275"/>
                <a:gd name="connsiteY8-412" fmla="*/ 303904 h 599179"/>
                <a:gd name="connsiteX9-413" fmla="*/ 207995 w 295275"/>
                <a:gd name="connsiteY9-414" fmla="*/ 0 h 599179"/>
                <a:gd name="connsiteX0-415" fmla="*/ 207995 w 295275"/>
                <a:gd name="connsiteY0-416" fmla="*/ 0 h 599179"/>
                <a:gd name="connsiteX1-417" fmla="*/ 218480 w 295275"/>
                <a:gd name="connsiteY1-418" fmla="*/ 17025 h 599179"/>
                <a:gd name="connsiteX2-419" fmla="*/ 263922 w 295275"/>
                <a:gd name="connsiteY2-420" fmla="*/ 59952 h 599179"/>
                <a:gd name="connsiteX3-421" fmla="*/ 275967 w 295275"/>
                <a:gd name="connsiteY3-422" fmla="*/ 66705 h 599179"/>
                <a:gd name="connsiteX4-423" fmla="*/ 152376 w 295275"/>
                <a:gd name="connsiteY4-424" fmla="*/ 303904 h 599179"/>
                <a:gd name="connsiteX5-425" fmla="*/ 295275 w 295275"/>
                <a:gd name="connsiteY5-426" fmla="*/ 303904 h 599179"/>
                <a:gd name="connsiteX6-427" fmla="*/ 295275 w 295275"/>
                <a:gd name="connsiteY6-428" fmla="*/ 599179 h 599179"/>
                <a:gd name="connsiteX7-429" fmla="*/ 0 w 295275"/>
                <a:gd name="connsiteY7-430" fmla="*/ 599179 h 599179"/>
                <a:gd name="connsiteX8-431" fmla="*/ 0 w 295275"/>
                <a:gd name="connsiteY8-432" fmla="*/ 334942 h 599179"/>
                <a:gd name="connsiteX9-433" fmla="*/ 207995 w 295275"/>
                <a:gd name="connsiteY9-434" fmla="*/ 0 h 599179"/>
                <a:gd name="connsiteX0-435" fmla="*/ 207995 w 295275"/>
                <a:gd name="connsiteY0-436" fmla="*/ 0 h 599179"/>
                <a:gd name="connsiteX1-437" fmla="*/ 218480 w 295275"/>
                <a:gd name="connsiteY1-438" fmla="*/ 17025 h 599179"/>
                <a:gd name="connsiteX2-439" fmla="*/ 263922 w 295275"/>
                <a:gd name="connsiteY2-440" fmla="*/ 59952 h 599179"/>
                <a:gd name="connsiteX3-441" fmla="*/ 275967 w 295275"/>
                <a:gd name="connsiteY3-442" fmla="*/ 66705 h 599179"/>
                <a:gd name="connsiteX4-443" fmla="*/ 152376 w 295275"/>
                <a:gd name="connsiteY4-444" fmla="*/ 303904 h 599179"/>
                <a:gd name="connsiteX5-445" fmla="*/ 295275 w 295275"/>
                <a:gd name="connsiteY5-446" fmla="*/ 303904 h 599179"/>
                <a:gd name="connsiteX6-447" fmla="*/ 295275 w 295275"/>
                <a:gd name="connsiteY6-448" fmla="*/ 599179 h 599179"/>
                <a:gd name="connsiteX7-449" fmla="*/ 0 w 295275"/>
                <a:gd name="connsiteY7-450" fmla="*/ 599179 h 599179"/>
                <a:gd name="connsiteX8-451" fmla="*/ 0 w 295275"/>
                <a:gd name="connsiteY8-452" fmla="*/ 334942 h 599179"/>
                <a:gd name="connsiteX9-453" fmla="*/ 207995 w 295275"/>
                <a:gd name="connsiteY9-454" fmla="*/ 0 h 599179"/>
                <a:gd name="connsiteX0-455" fmla="*/ 207995 w 295275"/>
                <a:gd name="connsiteY0-456" fmla="*/ 0 h 599179"/>
                <a:gd name="connsiteX1-457" fmla="*/ 218480 w 295275"/>
                <a:gd name="connsiteY1-458" fmla="*/ 17025 h 599179"/>
                <a:gd name="connsiteX2-459" fmla="*/ 263922 w 295275"/>
                <a:gd name="connsiteY2-460" fmla="*/ 59952 h 599179"/>
                <a:gd name="connsiteX3-461" fmla="*/ 275967 w 295275"/>
                <a:gd name="connsiteY3-462" fmla="*/ 66705 h 599179"/>
                <a:gd name="connsiteX4-463" fmla="*/ 152376 w 295275"/>
                <a:gd name="connsiteY4-464" fmla="*/ 303904 h 599179"/>
                <a:gd name="connsiteX5-465" fmla="*/ 295275 w 295275"/>
                <a:gd name="connsiteY5-466" fmla="*/ 303904 h 599179"/>
                <a:gd name="connsiteX6-467" fmla="*/ 295275 w 295275"/>
                <a:gd name="connsiteY6-468" fmla="*/ 599179 h 599179"/>
                <a:gd name="connsiteX7-469" fmla="*/ 0 w 295275"/>
                <a:gd name="connsiteY7-470" fmla="*/ 599179 h 599179"/>
                <a:gd name="connsiteX8-471" fmla="*/ 0 w 295275"/>
                <a:gd name="connsiteY8-472" fmla="*/ 334942 h 599179"/>
                <a:gd name="connsiteX9-473" fmla="*/ 207995 w 295275"/>
                <a:gd name="connsiteY9-474" fmla="*/ 0 h 59917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295275" h="599179">
                  <a:moveTo>
                    <a:pt x="207995" y="0"/>
                  </a:moveTo>
                  <a:lnTo>
                    <a:pt x="218480" y="17025"/>
                  </a:lnTo>
                  <a:cubicBezTo>
                    <a:pt x="231034" y="32364"/>
                    <a:pt x="246314" y="46986"/>
                    <a:pt x="263922" y="59952"/>
                  </a:cubicBezTo>
                  <a:lnTo>
                    <a:pt x="275967" y="66705"/>
                  </a:lnTo>
                  <a:cubicBezTo>
                    <a:pt x="274744" y="66607"/>
                    <a:pt x="166924" y="148026"/>
                    <a:pt x="152376" y="303904"/>
                  </a:cubicBezTo>
                  <a:lnTo>
                    <a:pt x="295275" y="303904"/>
                  </a:lnTo>
                  <a:lnTo>
                    <a:pt x="295275" y="599179"/>
                  </a:lnTo>
                  <a:lnTo>
                    <a:pt x="0" y="599179"/>
                  </a:lnTo>
                  <a:lnTo>
                    <a:pt x="0" y="334942"/>
                  </a:lnTo>
                  <a:cubicBezTo>
                    <a:pt x="10368" y="113589"/>
                    <a:pt x="207637" y="2353"/>
                    <a:pt x="207995" y="0"/>
                  </a:cubicBezTo>
                  <a:close/>
                </a:path>
              </a:pathLst>
            </a:custGeom>
            <a:grpFill/>
            <a:ln w="317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pic>
        <p:nvPicPr>
          <p:cNvPr id="273" name="pasted-image.pdf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-12922" y="648054"/>
            <a:ext cx="192342" cy="854848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274" name="pasted-image.pdf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2166544" y="12570828"/>
            <a:ext cx="1829520" cy="899256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275" name="Shape 275"/>
          <p:cNvSpPr/>
          <p:nvPr/>
        </p:nvSpPr>
        <p:spPr>
          <a:xfrm>
            <a:off x="747234" y="601768"/>
            <a:ext cx="4292600" cy="94742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5500">
                <a:solidFill>
                  <a:srgbClr val="1074DE"/>
                </a:solidFill>
                <a:latin typeface="冬青黑体简体中文 W3"/>
                <a:ea typeface="冬青黑体简体中文 W3"/>
                <a:cs typeface="冬青黑体简体中文 W3"/>
                <a:sym typeface="冬青黑体简体中文 W3"/>
              </a:defRPr>
            </a:lvl1pPr>
          </a:lstStyle>
          <a:p>
            <a:pPr algn="l"/>
            <a:r>
              <a:rPr lang="zh-CN" altLang="en-US" dirty="0"/>
              <a:t>洞察业务背景</a:t>
            </a:r>
            <a:endParaRPr lang="zh-CN" altLang="en-US" dirty="0"/>
          </a:p>
        </p:txBody>
      </p:sp>
    </p:spTree>
    <p:custDataLst>
      <p:tags r:id="rId15"/>
    </p:custData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" name="pasted-image.pd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2922" y="648054"/>
            <a:ext cx="192342" cy="854848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274" name="pasted-image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66544" y="12570828"/>
            <a:ext cx="1829520" cy="899256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275" name="Shape 275"/>
          <p:cNvSpPr/>
          <p:nvPr/>
        </p:nvSpPr>
        <p:spPr>
          <a:xfrm>
            <a:off x="747234" y="601768"/>
            <a:ext cx="4292600" cy="94742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5500">
                <a:solidFill>
                  <a:srgbClr val="1074DE"/>
                </a:solidFill>
                <a:latin typeface="冬青黑体简体中文 W3"/>
                <a:ea typeface="冬青黑体简体中文 W3"/>
                <a:cs typeface="冬青黑体简体中文 W3"/>
                <a:sym typeface="冬青黑体简体中文 W3"/>
              </a:defRPr>
            </a:lvl1pPr>
          </a:lstStyle>
          <a:p>
            <a:pPr algn="l"/>
            <a:r>
              <a:rPr lang="zh-CN" altLang="en-US" dirty="0"/>
              <a:t>制定分析计划</a:t>
            </a:r>
            <a:endParaRPr lang="zh-CN" altLang="en-US" dirty="0"/>
          </a:p>
        </p:txBody>
      </p:sp>
      <p:grpSp>
        <p:nvGrpSpPr>
          <p:cNvPr id="16" name="20641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3"/>
            </p:custDataLst>
          </p:nvPr>
        </p:nvGrpSpPr>
        <p:grpSpPr>
          <a:xfrm>
            <a:off x="1503680" y="2242185"/>
            <a:ext cx="19913600" cy="10760075"/>
            <a:chOff x="229075" y="1130300"/>
            <a:chExt cx="10256032" cy="5043327"/>
          </a:xfrm>
        </p:grpSpPr>
        <p:sp>
          <p:nvSpPr>
            <p:cNvPr id="17" name="íṧľídê"/>
            <p:cNvSpPr/>
            <p:nvPr/>
          </p:nvSpPr>
          <p:spPr>
            <a:xfrm>
              <a:off x="6209537" y="2843228"/>
              <a:ext cx="3666093" cy="1590644"/>
            </a:xfrm>
            <a:prstGeom prst="parallelogram">
              <a:avLst>
                <a:gd name="adj" fmla="val 52419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82880" tIns="91440" rIns="182880" bIns="91440" anchor="ctr">
              <a:normAutofit/>
            </a:bodyPr>
            <a:lstStyle/>
            <a:p>
              <a:pPr algn="ctr"/>
              <a:endParaRPr sz="100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" name="ís1îḑé"/>
            <p:cNvSpPr/>
            <p:nvPr/>
          </p:nvSpPr>
          <p:spPr>
            <a:xfrm>
              <a:off x="6819014" y="1130300"/>
              <a:ext cx="3666093" cy="1590644"/>
            </a:xfrm>
            <a:prstGeom prst="parallelogram">
              <a:avLst>
                <a:gd name="adj" fmla="val 52419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82880" tIns="91440" rIns="182880" bIns="91440" anchor="ctr">
              <a:normAutofit/>
            </a:bodyPr>
            <a:lstStyle/>
            <a:p>
              <a:pPr algn="ctr"/>
              <a:endParaRPr sz="10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ïŝļîďè"/>
            <p:cNvSpPr/>
            <p:nvPr/>
          </p:nvSpPr>
          <p:spPr>
            <a:xfrm>
              <a:off x="5600060" y="4556156"/>
              <a:ext cx="3666093" cy="1590644"/>
            </a:xfrm>
            <a:prstGeom prst="parallelogram">
              <a:avLst>
                <a:gd name="adj" fmla="val 52419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82880" tIns="91440" rIns="182880" bIns="91440" anchor="ctr">
              <a:normAutofit/>
            </a:bodyPr>
            <a:lstStyle/>
            <a:p>
              <a:pPr algn="ctr"/>
              <a:endParaRPr sz="100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0" name="iśļïḑè"/>
            <p:cNvSpPr/>
            <p:nvPr/>
          </p:nvSpPr>
          <p:spPr bwMode="auto">
            <a:xfrm>
              <a:off x="7122923" y="5064248"/>
              <a:ext cx="597324" cy="574460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0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1" name="ï$ḻïďê"/>
            <p:cNvSpPr/>
            <p:nvPr/>
          </p:nvSpPr>
          <p:spPr bwMode="auto">
            <a:xfrm>
              <a:off x="7720247" y="3351228"/>
              <a:ext cx="597330" cy="574644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00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íṣ1íďê"/>
            <p:cNvSpPr/>
            <p:nvPr/>
          </p:nvSpPr>
          <p:spPr bwMode="auto">
            <a:xfrm>
              <a:off x="8317577" y="1654888"/>
              <a:ext cx="668966" cy="541468"/>
            </a:xfrm>
            <a:custGeom>
              <a:avLst/>
              <a:gdLst>
                <a:gd name="connsiteX0" fmla="*/ 355420 w 607568"/>
                <a:gd name="connsiteY0" fmla="*/ 250307 h 491771"/>
                <a:gd name="connsiteX1" fmla="*/ 352312 w 607568"/>
                <a:gd name="connsiteY1" fmla="*/ 251812 h 491771"/>
                <a:gd name="connsiteX2" fmla="*/ 321042 w 607568"/>
                <a:gd name="connsiteY2" fmla="*/ 289814 h 491771"/>
                <a:gd name="connsiteX3" fmla="*/ 321513 w 607568"/>
                <a:gd name="connsiteY3" fmla="*/ 295364 h 491771"/>
                <a:gd name="connsiteX4" fmla="*/ 369736 w 607568"/>
                <a:gd name="connsiteY4" fmla="*/ 338257 h 491771"/>
                <a:gd name="connsiteX5" fmla="*/ 371997 w 607568"/>
                <a:gd name="connsiteY5" fmla="*/ 339104 h 491771"/>
                <a:gd name="connsiteX6" fmla="*/ 373127 w 607568"/>
                <a:gd name="connsiteY6" fmla="*/ 338916 h 491771"/>
                <a:gd name="connsiteX7" fmla="*/ 375293 w 607568"/>
                <a:gd name="connsiteY7" fmla="*/ 336282 h 491771"/>
                <a:gd name="connsiteX8" fmla="*/ 383676 w 607568"/>
                <a:gd name="connsiteY8" fmla="*/ 279467 h 491771"/>
                <a:gd name="connsiteX9" fmla="*/ 376424 w 607568"/>
                <a:gd name="connsiteY9" fmla="*/ 263287 h 491771"/>
                <a:gd name="connsiteX10" fmla="*/ 357681 w 607568"/>
                <a:gd name="connsiteY10" fmla="*/ 250965 h 491771"/>
                <a:gd name="connsiteX11" fmla="*/ 355420 w 607568"/>
                <a:gd name="connsiteY11" fmla="*/ 250307 h 491771"/>
                <a:gd name="connsiteX12" fmla="*/ 258879 w 607568"/>
                <a:gd name="connsiteY12" fmla="*/ 250307 h 491771"/>
                <a:gd name="connsiteX13" fmla="*/ 256712 w 607568"/>
                <a:gd name="connsiteY13" fmla="*/ 250965 h 491771"/>
                <a:gd name="connsiteX14" fmla="*/ 237969 w 607568"/>
                <a:gd name="connsiteY14" fmla="*/ 263287 h 491771"/>
                <a:gd name="connsiteX15" fmla="*/ 230717 w 607568"/>
                <a:gd name="connsiteY15" fmla="*/ 279467 h 491771"/>
                <a:gd name="connsiteX16" fmla="*/ 239100 w 607568"/>
                <a:gd name="connsiteY16" fmla="*/ 336282 h 491771"/>
                <a:gd name="connsiteX17" fmla="*/ 241266 w 607568"/>
                <a:gd name="connsiteY17" fmla="*/ 338916 h 491771"/>
                <a:gd name="connsiteX18" fmla="*/ 242396 w 607568"/>
                <a:gd name="connsiteY18" fmla="*/ 339104 h 491771"/>
                <a:gd name="connsiteX19" fmla="*/ 244657 w 607568"/>
                <a:gd name="connsiteY19" fmla="*/ 338257 h 491771"/>
                <a:gd name="connsiteX20" fmla="*/ 292880 w 607568"/>
                <a:gd name="connsiteY20" fmla="*/ 295364 h 491771"/>
                <a:gd name="connsiteX21" fmla="*/ 293351 w 607568"/>
                <a:gd name="connsiteY21" fmla="*/ 289814 h 491771"/>
                <a:gd name="connsiteX22" fmla="*/ 261987 w 607568"/>
                <a:gd name="connsiteY22" fmla="*/ 251812 h 491771"/>
                <a:gd name="connsiteX23" fmla="*/ 258879 w 607568"/>
                <a:gd name="connsiteY23" fmla="*/ 250307 h 491771"/>
                <a:gd name="connsiteX24" fmla="*/ 500465 w 607568"/>
                <a:gd name="connsiteY24" fmla="*/ 66049 h 491771"/>
                <a:gd name="connsiteX25" fmla="*/ 565743 w 607568"/>
                <a:gd name="connsiteY25" fmla="*/ 130673 h 491771"/>
                <a:gd name="connsiteX26" fmla="*/ 566120 w 607568"/>
                <a:gd name="connsiteY26" fmla="*/ 130673 h 491771"/>
                <a:gd name="connsiteX27" fmla="*/ 580250 w 607568"/>
                <a:gd name="connsiteY27" fmla="*/ 160962 h 491771"/>
                <a:gd name="connsiteX28" fmla="*/ 560939 w 607568"/>
                <a:gd name="connsiteY28" fmla="*/ 182503 h 491771"/>
                <a:gd name="connsiteX29" fmla="*/ 531927 w 607568"/>
                <a:gd name="connsiteY29" fmla="*/ 223799 h 491771"/>
                <a:gd name="connsiteX30" fmla="*/ 528253 w 607568"/>
                <a:gd name="connsiteY30" fmla="*/ 234240 h 491771"/>
                <a:gd name="connsiteX31" fmla="*/ 530797 w 607568"/>
                <a:gd name="connsiteY31" fmla="*/ 246281 h 491771"/>
                <a:gd name="connsiteX32" fmla="*/ 545868 w 607568"/>
                <a:gd name="connsiteY32" fmla="*/ 261143 h 491771"/>
                <a:gd name="connsiteX33" fmla="*/ 558961 w 607568"/>
                <a:gd name="connsiteY33" fmla="*/ 263777 h 491771"/>
                <a:gd name="connsiteX34" fmla="*/ 597299 w 607568"/>
                <a:gd name="connsiteY34" fmla="*/ 301968 h 491771"/>
                <a:gd name="connsiteX35" fmla="*/ 607002 w 607568"/>
                <a:gd name="connsiteY35" fmla="*/ 350788 h 491771"/>
                <a:gd name="connsiteX36" fmla="*/ 601256 w 607568"/>
                <a:gd name="connsiteY36" fmla="*/ 373835 h 491771"/>
                <a:gd name="connsiteX37" fmla="*/ 579685 w 607568"/>
                <a:gd name="connsiteY37" fmla="*/ 384088 h 491771"/>
                <a:gd name="connsiteX38" fmla="*/ 490386 w 607568"/>
                <a:gd name="connsiteY38" fmla="*/ 384088 h 491771"/>
                <a:gd name="connsiteX39" fmla="*/ 467685 w 607568"/>
                <a:gd name="connsiteY39" fmla="*/ 310058 h 491771"/>
                <a:gd name="connsiteX40" fmla="*/ 431702 w 607568"/>
                <a:gd name="connsiteY40" fmla="*/ 267445 h 491771"/>
                <a:gd name="connsiteX41" fmla="*/ 441969 w 607568"/>
                <a:gd name="connsiteY41" fmla="*/ 263777 h 491771"/>
                <a:gd name="connsiteX42" fmla="*/ 455157 w 607568"/>
                <a:gd name="connsiteY42" fmla="*/ 261237 h 491771"/>
                <a:gd name="connsiteX43" fmla="*/ 470228 w 607568"/>
                <a:gd name="connsiteY43" fmla="*/ 246281 h 491771"/>
                <a:gd name="connsiteX44" fmla="*/ 472677 w 607568"/>
                <a:gd name="connsiteY44" fmla="*/ 234240 h 491771"/>
                <a:gd name="connsiteX45" fmla="*/ 469098 w 607568"/>
                <a:gd name="connsiteY45" fmla="*/ 223893 h 491771"/>
                <a:gd name="connsiteX46" fmla="*/ 439991 w 607568"/>
                <a:gd name="connsiteY46" fmla="*/ 182503 h 491771"/>
                <a:gd name="connsiteX47" fmla="*/ 426144 w 607568"/>
                <a:gd name="connsiteY47" fmla="*/ 172720 h 491771"/>
                <a:gd name="connsiteX48" fmla="*/ 441404 w 607568"/>
                <a:gd name="connsiteY48" fmla="*/ 143278 h 491771"/>
                <a:gd name="connsiteX49" fmla="*/ 439708 w 607568"/>
                <a:gd name="connsiteY49" fmla="*/ 107438 h 491771"/>
                <a:gd name="connsiteX50" fmla="*/ 500465 w 607568"/>
                <a:gd name="connsiteY50" fmla="*/ 66049 h 491771"/>
                <a:gd name="connsiteX51" fmla="*/ 107100 w 607568"/>
                <a:gd name="connsiteY51" fmla="*/ 66049 h 491771"/>
                <a:gd name="connsiteX52" fmla="*/ 171341 w 607568"/>
                <a:gd name="connsiteY52" fmla="*/ 123618 h 491771"/>
                <a:gd name="connsiteX53" fmla="*/ 172849 w 607568"/>
                <a:gd name="connsiteY53" fmla="*/ 143278 h 491771"/>
                <a:gd name="connsiteX54" fmla="*/ 184246 w 607568"/>
                <a:gd name="connsiteY54" fmla="*/ 168205 h 491771"/>
                <a:gd name="connsiteX55" fmla="*/ 167574 w 607568"/>
                <a:gd name="connsiteY55" fmla="*/ 182503 h 491771"/>
                <a:gd name="connsiteX56" fmla="*/ 138468 w 607568"/>
                <a:gd name="connsiteY56" fmla="*/ 223799 h 491771"/>
                <a:gd name="connsiteX57" fmla="*/ 134794 w 607568"/>
                <a:gd name="connsiteY57" fmla="*/ 234240 h 491771"/>
                <a:gd name="connsiteX58" fmla="*/ 137337 w 607568"/>
                <a:gd name="connsiteY58" fmla="*/ 246281 h 491771"/>
                <a:gd name="connsiteX59" fmla="*/ 152408 w 607568"/>
                <a:gd name="connsiteY59" fmla="*/ 261143 h 491771"/>
                <a:gd name="connsiteX60" fmla="*/ 165596 w 607568"/>
                <a:gd name="connsiteY60" fmla="*/ 263777 h 491771"/>
                <a:gd name="connsiteX61" fmla="*/ 179442 w 607568"/>
                <a:gd name="connsiteY61" fmla="*/ 268856 h 491771"/>
                <a:gd name="connsiteX62" fmla="*/ 146662 w 607568"/>
                <a:gd name="connsiteY62" fmla="*/ 310058 h 491771"/>
                <a:gd name="connsiteX63" fmla="*/ 123867 w 607568"/>
                <a:gd name="connsiteY63" fmla="*/ 384088 h 491771"/>
                <a:gd name="connsiteX64" fmla="*/ 27883 w 607568"/>
                <a:gd name="connsiteY64" fmla="*/ 384088 h 491771"/>
                <a:gd name="connsiteX65" fmla="*/ 6312 w 607568"/>
                <a:gd name="connsiteY65" fmla="*/ 373835 h 491771"/>
                <a:gd name="connsiteX66" fmla="*/ 566 w 607568"/>
                <a:gd name="connsiteY66" fmla="*/ 350788 h 491771"/>
                <a:gd name="connsiteX67" fmla="*/ 10268 w 607568"/>
                <a:gd name="connsiteY67" fmla="*/ 301968 h 491771"/>
                <a:gd name="connsiteX68" fmla="*/ 48606 w 607568"/>
                <a:gd name="connsiteY68" fmla="*/ 263777 h 491771"/>
                <a:gd name="connsiteX69" fmla="*/ 61699 w 607568"/>
                <a:gd name="connsiteY69" fmla="*/ 261237 h 491771"/>
                <a:gd name="connsiteX70" fmla="*/ 76770 w 607568"/>
                <a:gd name="connsiteY70" fmla="*/ 246281 h 491771"/>
                <a:gd name="connsiteX71" fmla="*/ 79313 w 607568"/>
                <a:gd name="connsiteY71" fmla="*/ 234240 h 491771"/>
                <a:gd name="connsiteX72" fmla="*/ 75639 w 607568"/>
                <a:gd name="connsiteY72" fmla="*/ 223893 h 491771"/>
                <a:gd name="connsiteX73" fmla="*/ 46628 w 607568"/>
                <a:gd name="connsiteY73" fmla="*/ 182503 h 491771"/>
                <a:gd name="connsiteX74" fmla="*/ 27318 w 607568"/>
                <a:gd name="connsiteY74" fmla="*/ 160962 h 491771"/>
                <a:gd name="connsiteX75" fmla="*/ 41447 w 607568"/>
                <a:gd name="connsiteY75" fmla="*/ 130673 h 491771"/>
                <a:gd name="connsiteX76" fmla="*/ 41824 w 607568"/>
                <a:gd name="connsiteY76" fmla="*/ 130673 h 491771"/>
                <a:gd name="connsiteX77" fmla="*/ 107100 w 607568"/>
                <a:gd name="connsiteY77" fmla="*/ 66049 h 491771"/>
                <a:gd name="connsiteX78" fmla="*/ 298626 w 607568"/>
                <a:gd name="connsiteY78" fmla="*/ 0 h 491771"/>
                <a:gd name="connsiteX79" fmla="*/ 315956 w 607568"/>
                <a:gd name="connsiteY79" fmla="*/ 0 h 491771"/>
                <a:gd name="connsiteX80" fmla="*/ 401854 w 607568"/>
                <a:gd name="connsiteY80" fmla="*/ 85787 h 491771"/>
                <a:gd name="connsiteX81" fmla="*/ 401854 w 607568"/>
                <a:gd name="connsiteY81" fmla="*/ 95476 h 491771"/>
                <a:gd name="connsiteX82" fmla="*/ 421633 w 607568"/>
                <a:gd name="connsiteY82" fmla="*/ 138840 h 491771"/>
                <a:gd name="connsiteX83" fmla="*/ 417960 w 607568"/>
                <a:gd name="connsiteY83" fmla="*/ 149281 h 491771"/>
                <a:gd name="connsiteX84" fmla="*/ 417112 w 607568"/>
                <a:gd name="connsiteY84" fmla="*/ 151068 h 491771"/>
                <a:gd name="connsiteX85" fmla="*/ 411273 w 607568"/>
                <a:gd name="connsiteY85" fmla="*/ 159534 h 491771"/>
                <a:gd name="connsiteX86" fmla="*/ 410896 w 607568"/>
                <a:gd name="connsiteY86" fmla="*/ 159910 h 491771"/>
                <a:gd name="connsiteX87" fmla="*/ 394037 w 607568"/>
                <a:gd name="connsiteY87" fmla="*/ 169787 h 491771"/>
                <a:gd name="connsiteX88" fmla="*/ 384900 w 607568"/>
                <a:gd name="connsiteY88" fmla="*/ 189541 h 491771"/>
                <a:gd name="connsiteX89" fmla="*/ 384712 w 607568"/>
                <a:gd name="connsiteY89" fmla="*/ 189823 h 491771"/>
                <a:gd name="connsiteX90" fmla="*/ 373316 w 607568"/>
                <a:gd name="connsiteY90" fmla="*/ 207131 h 491771"/>
                <a:gd name="connsiteX91" fmla="*/ 372750 w 607568"/>
                <a:gd name="connsiteY91" fmla="*/ 207789 h 491771"/>
                <a:gd name="connsiteX92" fmla="*/ 359847 w 607568"/>
                <a:gd name="connsiteY92" fmla="*/ 222275 h 491771"/>
                <a:gd name="connsiteX93" fmla="*/ 359188 w 607568"/>
                <a:gd name="connsiteY93" fmla="*/ 222934 h 491771"/>
                <a:gd name="connsiteX94" fmla="*/ 345154 w 607568"/>
                <a:gd name="connsiteY94" fmla="*/ 234598 h 491771"/>
                <a:gd name="connsiteX95" fmla="*/ 345625 w 607568"/>
                <a:gd name="connsiteY95" fmla="*/ 236855 h 491771"/>
                <a:gd name="connsiteX96" fmla="*/ 348639 w 607568"/>
                <a:gd name="connsiteY96" fmla="*/ 235538 h 491771"/>
                <a:gd name="connsiteX97" fmla="*/ 355514 w 607568"/>
                <a:gd name="connsiteY97" fmla="*/ 234033 h 491771"/>
                <a:gd name="connsiteX98" fmla="*/ 366628 w 607568"/>
                <a:gd name="connsiteY98" fmla="*/ 237326 h 491771"/>
                <a:gd name="connsiteX99" fmla="*/ 385371 w 607568"/>
                <a:gd name="connsiteY99" fmla="*/ 249648 h 491771"/>
                <a:gd name="connsiteX100" fmla="*/ 399876 w 607568"/>
                <a:gd name="connsiteY100" fmla="*/ 279373 h 491771"/>
                <a:gd name="connsiteX101" fmla="*/ 430016 w 607568"/>
                <a:gd name="connsiteY101" fmla="*/ 289814 h 491771"/>
                <a:gd name="connsiteX102" fmla="*/ 448382 w 607568"/>
                <a:gd name="connsiteY102" fmla="*/ 316058 h 491771"/>
                <a:gd name="connsiteX103" fmla="*/ 481630 w 607568"/>
                <a:gd name="connsiteY103" fmla="*/ 424515 h 491771"/>
                <a:gd name="connsiteX104" fmla="*/ 483891 w 607568"/>
                <a:gd name="connsiteY104" fmla="*/ 436461 h 491771"/>
                <a:gd name="connsiteX105" fmla="*/ 473718 w 607568"/>
                <a:gd name="connsiteY105" fmla="*/ 470700 h 491771"/>
                <a:gd name="connsiteX106" fmla="*/ 443956 w 607568"/>
                <a:gd name="connsiteY106" fmla="*/ 490360 h 491771"/>
                <a:gd name="connsiteX107" fmla="*/ 431805 w 607568"/>
                <a:gd name="connsiteY107" fmla="*/ 491771 h 491771"/>
                <a:gd name="connsiteX108" fmla="*/ 325375 w 607568"/>
                <a:gd name="connsiteY108" fmla="*/ 491771 h 491771"/>
                <a:gd name="connsiteX109" fmla="*/ 337430 w 607568"/>
                <a:gd name="connsiteY109" fmla="*/ 415296 h 491771"/>
                <a:gd name="connsiteX110" fmla="*/ 334605 w 607568"/>
                <a:gd name="connsiteY110" fmla="*/ 389052 h 491771"/>
                <a:gd name="connsiteX111" fmla="*/ 323962 w 607568"/>
                <a:gd name="connsiteY111" fmla="*/ 360927 h 491771"/>
                <a:gd name="connsiteX112" fmla="*/ 337430 w 607568"/>
                <a:gd name="connsiteY112" fmla="*/ 347476 h 491771"/>
                <a:gd name="connsiteX113" fmla="*/ 307196 w 607568"/>
                <a:gd name="connsiteY113" fmla="*/ 317281 h 491771"/>
                <a:gd name="connsiteX114" fmla="*/ 276868 w 607568"/>
                <a:gd name="connsiteY114" fmla="*/ 347476 h 491771"/>
                <a:gd name="connsiteX115" fmla="*/ 290337 w 607568"/>
                <a:gd name="connsiteY115" fmla="*/ 360927 h 491771"/>
                <a:gd name="connsiteX116" fmla="*/ 279694 w 607568"/>
                <a:gd name="connsiteY116" fmla="*/ 389052 h 491771"/>
                <a:gd name="connsiteX117" fmla="*/ 276963 w 607568"/>
                <a:gd name="connsiteY117" fmla="*/ 415296 h 491771"/>
                <a:gd name="connsiteX118" fmla="*/ 288736 w 607568"/>
                <a:gd name="connsiteY118" fmla="*/ 491771 h 491771"/>
                <a:gd name="connsiteX119" fmla="*/ 182493 w 607568"/>
                <a:gd name="connsiteY119" fmla="*/ 491771 h 491771"/>
                <a:gd name="connsiteX120" fmla="*/ 170437 w 607568"/>
                <a:gd name="connsiteY120" fmla="*/ 490360 h 491771"/>
                <a:gd name="connsiteX121" fmla="*/ 140675 w 607568"/>
                <a:gd name="connsiteY121" fmla="*/ 470700 h 491771"/>
                <a:gd name="connsiteX122" fmla="*/ 132669 w 607568"/>
                <a:gd name="connsiteY122" fmla="*/ 424515 h 491771"/>
                <a:gd name="connsiteX123" fmla="*/ 166011 w 607568"/>
                <a:gd name="connsiteY123" fmla="*/ 316058 h 491771"/>
                <a:gd name="connsiteX124" fmla="*/ 184377 w 607568"/>
                <a:gd name="connsiteY124" fmla="*/ 289814 h 491771"/>
                <a:gd name="connsiteX125" fmla="*/ 214517 w 607568"/>
                <a:gd name="connsiteY125" fmla="*/ 279373 h 491771"/>
                <a:gd name="connsiteX126" fmla="*/ 214517 w 607568"/>
                <a:gd name="connsiteY126" fmla="*/ 279279 h 491771"/>
                <a:gd name="connsiteX127" fmla="*/ 229022 w 607568"/>
                <a:gd name="connsiteY127" fmla="*/ 249648 h 491771"/>
                <a:gd name="connsiteX128" fmla="*/ 247765 w 607568"/>
                <a:gd name="connsiteY128" fmla="*/ 237326 h 491771"/>
                <a:gd name="connsiteX129" fmla="*/ 258879 w 607568"/>
                <a:gd name="connsiteY129" fmla="*/ 234033 h 491771"/>
                <a:gd name="connsiteX130" fmla="*/ 265754 w 607568"/>
                <a:gd name="connsiteY130" fmla="*/ 235538 h 491771"/>
                <a:gd name="connsiteX131" fmla="*/ 268768 w 607568"/>
                <a:gd name="connsiteY131" fmla="*/ 236855 h 491771"/>
                <a:gd name="connsiteX132" fmla="*/ 269239 w 607568"/>
                <a:gd name="connsiteY132" fmla="*/ 234598 h 491771"/>
                <a:gd name="connsiteX133" fmla="*/ 255205 w 607568"/>
                <a:gd name="connsiteY133" fmla="*/ 222934 h 491771"/>
                <a:gd name="connsiteX134" fmla="*/ 254546 w 607568"/>
                <a:gd name="connsiteY134" fmla="*/ 222275 h 491771"/>
                <a:gd name="connsiteX135" fmla="*/ 241548 w 607568"/>
                <a:gd name="connsiteY135" fmla="*/ 207789 h 491771"/>
                <a:gd name="connsiteX136" fmla="*/ 241077 w 607568"/>
                <a:gd name="connsiteY136" fmla="*/ 207225 h 491771"/>
                <a:gd name="connsiteX137" fmla="*/ 229681 w 607568"/>
                <a:gd name="connsiteY137" fmla="*/ 189823 h 491771"/>
                <a:gd name="connsiteX138" fmla="*/ 229493 w 607568"/>
                <a:gd name="connsiteY138" fmla="*/ 189635 h 491771"/>
                <a:gd name="connsiteX139" fmla="*/ 220356 w 607568"/>
                <a:gd name="connsiteY139" fmla="*/ 169787 h 491771"/>
                <a:gd name="connsiteX140" fmla="*/ 203497 w 607568"/>
                <a:gd name="connsiteY140" fmla="*/ 159910 h 491771"/>
                <a:gd name="connsiteX141" fmla="*/ 203120 w 607568"/>
                <a:gd name="connsiteY141" fmla="*/ 159534 h 491771"/>
                <a:gd name="connsiteX142" fmla="*/ 197281 w 607568"/>
                <a:gd name="connsiteY142" fmla="*/ 151068 h 491771"/>
                <a:gd name="connsiteX143" fmla="*/ 196433 w 607568"/>
                <a:gd name="connsiteY143" fmla="*/ 149281 h 491771"/>
                <a:gd name="connsiteX144" fmla="*/ 192666 w 607568"/>
                <a:gd name="connsiteY144" fmla="*/ 138840 h 491771"/>
                <a:gd name="connsiteX145" fmla="*/ 212727 w 607568"/>
                <a:gd name="connsiteY145" fmla="*/ 95476 h 491771"/>
                <a:gd name="connsiteX146" fmla="*/ 212727 w 607568"/>
                <a:gd name="connsiteY146" fmla="*/ 85787 h 491771"/>
                <a:gd name="connsiteX147" fmla="*/ 298626 w 607568"/>
                <a:gd name="connsiteY147" fmla="*/ 0 h 49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607568" h="491771">
                  <a:moveTo>
                    <a:pt x="355420" y="250307"/>
                  </a:moveTo>
                  <a:cubicBezTo>
                    <a:pt x="354290" y="250307"/>
                    <a:pt x="353160" y="250871"/>
                    <a:pt x="352312" y="251812"/>
                  </a:cubicBezTo>
                  <a:lnTo>
                    <a:pt x="321042" y="289814"/>
                  </a:lnTo>
                  <a:cubicBezTo>
                    <a:pt x="319723" y="291507"/>
                    <a:pt x="319912" y="293953"/>
                    <a:pt x="321513" y="295364"/>
                  </a:cubicBezTo>
                  <a:lnTo>
                    <a:pt x="369736" y="338257"/>
                  </a:lnTo>
                  <a:cubicBezTo>
                    <a:pt x="370396" y="338822"/>
                    <a:pt x="371149" y="339104"/>
                    <a:pt x="371997" y="339104"/>
                  </a:cubicBezTo>
                  <a:cubicBezTo>
                    <a:pt x="372374" y="339104"/>
                    <a:pt x="372750" y="339010"/>
                    <a:pt x="373127" y="338916"/>
                  </a:cubicBezTo>
                  <a:cubicBezTo>
                    <a:pt x="374257" y="338539"/>
                    <a:pt x="375105" y="337505"/>
                    <a:pt x="375293" y="336282"/>
                  </a:cubicBezTo>
                  <a:lnTo>
                    <a:pt x="383676" y="279467"/>
                  </a:lnTo>
                  <a:cubicBezTo>
                    <a:pt x="384618" y="273164"/>
                    <a:pt x="381792" y="266768"/>
                    <a:pt x="376424" y="263287"/>
                  </a:cubicBezTo>
                  <a:lnTo>
                    <a:pt x="357681" y="250965"/>
                  </a:lnTo>
                  <a:cubicBezTo>
                    <a:pt x="357021" y="250495"/>
                    <a:pt x="356174" y="250307"/>
                    <a:pt x="355420" y="250307"/>
                  </a:cubicBezTo>
                  <a:close/>
                  <a:moveTo>
                    <a:pt x="258879" y="250307"/>
                  </a:moveTo>
                  <a:cubicBezTo>
                    <a:pt x="258125" y="250307"/>
                    <a:pt x="257372" y="250495"/>
                    <a:pt x="256712" y="250965"/>
                  </a:cubicBezTo>
                  <a:lnTo>
                    <a:pt x="237969" y="263287"/>
                  </a:lnTo>
                  <a:cubicBezTo>
                    <a:pt x="232601" y="266768"/>
                    <a:pt x="229775" y="273164"/>
                    <a:pt x="230717" y="279467"/>
                  </a:cubicBezTo>
                  <a:lnTo>
                    <a:pt x="239100" y="336282"/>
                  </a:lnTo>
                  <a:cubicBezTo>
                    <a:pt x="239288" y="337505"/>
                    <a:pt x="240136" y="338539"/>
                    <a:pt x="241266" y="338916"/>
                  </a:cubicBezTo>
                  <a:cubicBezTo>
                    <a:pt x="241643" y="339010"/>
                    <a:pt x="242019" y="339104"/>
                    <a:pt x="242396" y="339104"/>
                  </a:cubicBezTo>
                  <a:cubicBezTo>
                    <a:pt x="243244" y="339104"/>
                    <a:pt x="243997" y="338822"/>
                    <a:pt x="244657" y="338257"/>
                  </a:cubicBezTo>
                  <a:lnTo>
                    <a:pt x="292880" y="295364"/>
                  </a:lnTo>
                  <a:cubicBezTo>
                    <a:pt x="294481" y="293953"/>
                    <a:pt x="294670" y="291507"/>
                    <a:pt x="293351" y="289814"/>
                  </a:cubicBezTo>
                  <a:lnTo>
                    <a:pt x="261987" y="251812"/>
                  </a:lnTo>
                  <a:cubicBezTo>
                    <a:pt x="261233" y="250871"/>
                    <a:pt x="260103" y="250307"/>
                    <a:pt x="258879" y="250307"/>
                  </a:cubicBezTo>
                  <a:close/>
                  <a:moveTo>
                    <a:pt x="500465" y="66049"/>
                  </a:moveTo>
                  <a:cubicBezTo>
                    <a:pt x="548129" y="66049"/>
                    <a:pt x="562447" y="93516"/>
                    <a:pt x="565743" y="130673"/>
                  </a:cubicBezTo>
                  <a:cubicBezTo>
                    <a:pt x="565932" y="130673"/>
                    <a:pt x="566026" y="130673"/>
                    <a:pt x="566120" y="130673"/>
                  </a:cubicBezTo>
                  <a:cubicBezTo>
                    <a:pt x="577141" y="133118"/>
                    <a:pt x="583358" y="146664"/>
                    <a:pt x="580250" y="160962"/>
                  </a:cubicBezTo>
                  <a:cubicBezTo>
                    <a:pt x="577706" y="172532"/>
                    <a:pt x="569700" y="180904"/>
                    <a:pt x="560939" y="182503"/>
                  </a:cubicBezTo>
                  <a:cubicBezTo>
                    <a:pt x="554628" y="199529"/>
                    <a:pt x="543796" y="214016"/>
                    <a:pt x="531927" y="223799"/>
                  </a:cubicBezTo>
                  <a:cubicBezTo>
                    <a:pt x="528913" y="226338"/>
                    <a:pt x="527500" y="230383"/>
                    <a:pt x="528253" y="234240"/>
                  </a:cubicBezTo>
                  <a:lnTo>
                    <a:pt x="530797" y="246281"/>
                  </a:lnTo>
                  <a:cubicBezTo>
                    <a:pt x="532304" y="253806"/>
                    <a:pt x="538238" y="259732"/>
                    <a:pt x="545868" y="261143"/>
                  </a:cubicBezTo>
                  <a:lnTo>
                    <a:pt x="558961" y="263777"/>
                  </a:lnTo>
                  <a:cubicBezTo>
                    <a:pt x="578366" y="267634"/>
                    <a:pt x="593437" y="282684"/>
                    <a:pt x="597299" y="301968"/>
                  </a:cubicBezTo>
                  <a:lnTo>
                    <a:pt x="607002" y="350788"/>
                  </a:lnTo>
                  <a:cubicBezTo>
                    <a:pt x="608697" y="358972"/>
                    <a:pt x="606531" y="367438"/>
                    <a:pt x="601256" y="373835"/>
                  </a:cubicBezTo>
                  <a:cubicBezTo>
                    <a:pt x="595981" y="380325"/>
                    <a:pt x="588068" y="384088"/>
                    <a:pt x="579685" y="384088"/>
                  </a:cubicBezTo>
                  <a:lnTo>
                    <a:pt x="490386" y="384088"/>
                  </a:lnTo>
                  <a:lnTo>
                    <a:pt x="467685" y="310058"/>
                  </a:lnTo>
                  <a:cubicBezTo>
                    <a:pt x="461845" y="291150"/>
                    <a:pt x="448563" y="276194"/>
                    <a:pt x="431702" y="267445"/>
                  </a:cubicBezTo>
                  <a:cubicBezTo>
                    <a:pt x="434999" y="265940"/>
                    <a:pt x="438295" y="264529"/>
                    <a:pt x="441969" y="263777"/>
                  </a:cubicBezTo>
                  <a:lnTo>
                    <a:pt x="455157" y="261237"/>
                  </a:lnTo>
                  <a:cubicBezTo>
                    <a:pt x="462692" y="259732"/>
                    <a:pt x="468627" y="253806"/>
                    <a:pt x="470228" y="246281"/>
                  </a:cubicBezTo>
                  <a:lnTo>
                    <a:pt x="472677" y="234240"/>
                  </a:lnTo>
                  <a:cubicBezTo>
                    <a:pt x="473525" y="230383"/>
                    <a:pt x="472112" y="226338"/>
                    <a:pt x="469098" y="223893"/>
                  </a:cubicBezTo>
                  <a:cubicBezTo>
                    <a:pt x="457229" y="214016"/>
                    <a:pt x="446302" y="199529"/>
                    <a:pt x="439991" y="182503"/>
                  </a:cubicBezTo>
                  <a:cubicBezTo>
                    <a:pt x="434716" y="181563"/>
                    <a:pt x="429818" y="177894"/>
                    <a:pt x="426144" y="172720"/>
                  </a:cubicBezTo>
                  <a:cubicBezTo>
                    <a:pt x="433303" y="164725"/>
                    <a:pt x="438861" y="154754"/>
                    <a:pt x="441404" y="143278"/>
                  </a:cubicBezTo>
                  <a:cubicBezTo>
                    <a:pt x="444324" y="130485"/>
                    <a:pt x="443476" y="118068"/>
                    <a:pt x="439708" y="107438"/>
                  </a:cubicBezTo>
                  <a:cubicBezTo>
                    <a:pt x="447244" y="82699"/>
                    <a:pt x="464200" y="66049"/>
                    <a:pt x="500465" y="66049"/>
                  </a:cubicBezTo>
                  <a:close/>
                  <a:moveTo>
                    <a:pt x="107100" y="66049"/>
                  </a:moveTo>
                  <a:cubicBezTo>
                    <a:pt x="151561" y="66049"/>
                    <a:pt x="166820" y="90130"/>
                    <a:pt x="171341" y="123618"/>
                  </a:cubicBezTo>
                  <a:cubicBezTo>
                    <a:pt x="170965" y="129920"/>
                    <a:pt x="171436" y="136505"/>
                    <a:pt x="172849" y="143278"/>
                  </a:cubicBezTo>
                  <a:cubicBezTo>
                    <a:pt x="174921" y="152590"/>
                    <a:pt x="178971" y="161056"/>
                    <a:pt x="184246" y="168205"/>
                  </a:cubicBezTo>
                  <a:cubicBezTo>
                    <a:pt x="180573" y="175919"/>
                    <a:pt x="174356" y="181281"/>
                    <a:pt x="167574" y="182503"/>
                  </a:cubicBezTo>
                  <a:cubicBezTo>
                    <a:pt x="161263" y="199529"/>
                    <a:pt x="150336" y="214016"/>
                    <a:pt x="138468" y="223799"/>
                  </a:cubicBezTo>
                  <a:cubicBezTo>
                    <a:pt x="135453" y="226338"/>
                    <a:pt x="134040" y="230383"/>
                    <a:pt x="134794" y="234240"/>
                  </a:cubicBezTo>
                  <a:lnTo>
                    <a:pt x="137337" y="246281"/>
                  </a:lnTo>
                  <a:cubicBezTo>
                    <a:pt x="138939" y="253806"/>
                    <a:pt x="144873" y="259732"/>
                    <a:pt x="152408" y="261143"/>
                  </a:cubicBezTo>
                  <a:lnTo>
                    <a:pt x="165596" y="263777"/>
                  </a:lnTo>
                  <a:cubicBezTo>
                    <a:pt x="170494" y="264812"/>
                    <a:pt x="175203" y="266505"/>
                    <a:pt x="179442" y="268856"/>
                  </a:cubicBezTo>
                  <a:cubicBezTo>
                    <a:pt x="164088" y="277793"/>
                    <a:pt x="152126" y="292279"/>
                    <a:pt x="146662" y="310058"/>
                  </a:cubicBezTo>
                  <a:lnTo>
                    <a:pt x="123867" y="384088"/>
                  </a:lnTo>
                  <a:lnTo>
                    <a:pt x="27883" y="384088"/>
                  </a:lnTo>
                  <a:cubicBezTo>
                    <a:pt x="19499" y="384088"/>
                    <a:pt x="11587" y="380325"/>
                    <a:pt x="6312" y="373835"/>
                  </a:cubicBezTo>
                  <a:cubicBezTo>
                    <a:pt x="1037" y="367438"/>
                    <a:pt x="-1129" y="358972"/>
                    <a:pt x="566" y="350788"/>
                  </a:cubicBezTo>
                  <a:lnTo>
                    <a:pt x="10268" y="301968"/>
                  </a:lnTo>
                  <a:cubicBezTo>
                    <a:pt x="14130" y="282684"/>
                    <a:pt x="29202" y="267634"/>
                    <a:pt x="48606" y="263777"/>
                  </a:cubicBezTo>
                  <a:lnTo>
                    <a:pt x="61699" y="261237"/>
                  </a:lnTo>
                  <a:cubicBezTo>
                    <a:pt x="69328" y="259732"/>
                    <a:pt x="75263" y="253806"/>
                    <a:pt x="76770" y="246281"/>
                  </a:cubicBezTo>
                  <a:lnTo>
                    <a:pt x="79313" y="234240"/>
                  </a:lnTo>
                  <a:cubicBezTo>
                    <a:pt x="80067" y="230383"/>
                    <a:pt x="78654" y="226338"/>
                    <a:pt x="75639" y="223893"/>
                  </a:cubicBezTo>
                  <a:cubicBezTo>
                    <a:pt x="63771" y="214016"/>
                    <a:pt x="52939" y="199623"/>
                    <a:pt x="46628" y="182503"/>
                  </a:cubicBezTo>
                  <a:cubicBezTo>
                    <a:pt x="37867" y="180904"/>
                    <a:pt x="29861" y="172532"/>
                    <a:pt x="27318" y="160962"/>
                  </a:cubicBezTo>
                  <a:cubicBezTo>
                    <a:pt x="24115" y="146664"/>
                    <a:pt x="30426" y="133118"/>
                    <a:pt x="41447" y="130673"/>
                  </a:cubicBezTo>
                  <a:cubicBezTo>
                    <a:pt x="41541" y="130673"/>
                    <a:pt x="41729" y="130673"/>
                    <a:pt x="41824" y="130673"/>
                  </a:cubicBezTo>
                  <a:cubicBezTo>
                    <a:pt x="45403" y="93516"/>
                    <a:pt x="60192" y="66049"/>
                    <a:pt x="107100" y="66049"/>
                  </a:cubicBezTo>
                  <a:close/>
                  <a:moveTo>
                    <a:pt x="298626" y="0"/>
                  </a:moveTo>
                  <a:lnTo>
                    <a:pt x="315956" y="0"/>
                  </a:lnTo>
                  <a:cubicBezTo>
                    <a:pt x="363426" y="0"/>
                    <a:pt x="401854" y="38378"/>
                    <a:pt x="401854" y="85787"/>
                  </a:cubicBezTo>
                  <a:lnTo>
                    <a:pt x="401854" y="95476"/>
                  </a:lnTo>
                  <a:cubicBezTo>
                    <a:pt x="417301" y="99238"/>
                    <a:pt x="426154" y="118522"/>
                    <a:pt x="421633" y="138840"/>
                  </a:cubicBezTo>
                  <a:cubicBezTo>
                    <a:pt x="420880" y="142602"/>
                    <a:pt x="419467" y="146083"/>
                    <a:pt x="417960" y="149281"/>
                  </a:cubicBezTo>
                  <a:cubicBezTo>
                    <a:pt x="417677" y="149939"/>
                    <a:pt x="417395" y="150504"/>
                    <a:pt x="417112" y="151068"/>
                  </a:cubicBezTo>
                  <a:cubicBezTo>
                    <a:pt x="415417" y="154172"/>
                    <a:pt x="413533" y="157088"/>
                    <a:pt x="411273" y="159534"/>
                  </a:cubicBezTo>
                  <a:cubicBezTo>
                    <a:pt x="411179" y="159628"/>
                    <a:pt x="410990" y="159816"/>
                    <a:pt x="410896" y="159910"/>
                  </a:cubicBezTo>
                  <a:cubicBezTo>
                    <a:pt x="406092" y="165084"/>
                    <a:pt x="400159" y="168658"/>
                    <a:pt x="394037" y="169787"/>
                  </a:cubicBezTo>
                  <a:cubicBezTo>
                    <a:pt x="391494" y="176654"/>
                    <a:pt x="388385" y="183332"/>
                    <a:pt x="384900" y="189541"/>
                  </a:cubicBezTo>
                  <a:cubicBezTo>
                    <a:pt x="384806" y="189635"/>
                    <a:pt x="384806" y="189729"/>
                    <a:pt x="384712" y="189823"/>
                  </a:cubicBezTo>
                  <a:cubicBezTo>
                    <a:pt x="381227" y="196031"/>
                    <a:pt x="377460" y="201769"/>
                    <a:pt x="373316" y="207131"/>
                  </a:cubicBezTo>
                  <a:cubicBezTo>
                    <a:pt x="373127" y="207413"/>
                    <a:pt x="372939" y="207601"/>
                    <a:pt x="372750" y="207789"/>
                  </a:cubicBezTo>
                  <a:cubicBezTo>
                    <a:pt x="368700" y="213057"/>
                    <a:pt x="364368" y="217948"/>
                    <a:pt x="359847" y="222275"/>
                  </a:cubicBezTo>
                  <a:cubicBezTo>
                    <a:pt x="359658" y="222463"/>
                    <a:pt x="359376" y="222651"/>
                    <a:pt x="359188" y="222934"/>
                  </a:cubicBezTo>
                  <a:cubicBezTo>
                    <a:pt x="354667" y="227261"/>
                    <a:pt x="349957" y="231211"/>
                    <a:pt x="345154" y="234598"/>
                  </a:cubicBezTo>
                  <a:lnTo>
                    <a:pt x="345625" y="236855"/>
                  </a:lnTo>
                  <a:cubicBezTo>
                    <a:pt x="346567" y="236385"/>
                    <a:pt x="347603" y="235915"/>
                    <a:pt x="348639" y="235538"/>
                  </a:cubicBezTo>
                  <a:cubicBezTo>
                    <a:pt x="350899" y="234786"/>
                    <a:pt x="353065" y="234033"/>
                    <a:pt x="355514" y="234033"/>
                  </a:cubicBezTo>
                  <a:cubicBezTo>
                    <a:pt x="359470" y="234033"/>
                    <a:pt x="363238" y="235162"/>
                    <a:pt x="366628" y="237326"/>
                  </a:cubicBezTo>
                  <a:cubicBezTo>
                    <a:pt x="366628" y="237326"/>
                    <a:pt x="380756" y="246450"/>
                    <a:pt x="385371" y="249648"/>
                  </a:cubicBezTo>
                  <a:cubicBezTo>
                    <a:pt x="401854" y="261030"/>
                    <a:pt x="399876" y="279373"/>
                    <a:pt x="399876" y="279373"/>
                  </a:cubicBezTo>
                  <a:cubicBezTo>
                    <a:pt x="410990" y="279655"/>
                    <a:pt x="421822" y="283041"/>
                    <a:pt x="430016" y="289814"/>
                  </a:cubicBezTo>
                  <a:cubicBezTo>
                    <a:pt x="445180" y="302324"/>
                    <a:pt x="447535" y="313330"/>
                    <a:pt x="448382" y="316058"/>
                  </a:cubicBezTo>
                  <a:lnTo>
                    <a:pt x="481630" y="424515"/>
                  </a:lnTo>
                  <a:cubicBezTo>
                    <a:pt x="482855" y="428371"/>
                    <a:pt x="483608" y="432416"/>
                    <a:pt x="483891" y="436461"/>
                  </a:cubicBezTo>
                  <a:cubicBezTo>
                    <a:pt x="484644" y="448595"/>
                    <a:pt x="481159" y="460730"/>
                    <a:pt x="473718" y="470700"/>
                  </a:cubicBezTo>
                  <a:cubicBezTo>
                    <a:pt x="466372" y="480671"/>
                    <a:pt x="455823" y="487538"/>
                    <a:pt x="443956" y="490360"/>
                  </a:cubicBezTo>
                  <a:cubicBezTo>
                    <a:pt x="440000" y="491301"/>
                    <a:pt x="435950" y="491771"/>
                    <a:pt x="431805" y="491771"/>
                  </a:cubicBezTo>
                  <a:lnTo>
                    <a:pt x="325375" y="491771"/>
                  </a:lnTo>
                  <a:lnTo>
                    <a:pt x="337430" y="415296"/>
                  </a:lnTo>
                  <a:cubicBezTo>
                    <a:pt x="338749" y="406454"/>
                    <a:pt x="337807" y="397424"/>
                    <a:pt x="334605" y="389052"/>
                  </a:cubicBezTo>
                  <a:lnTo>
                    <a:pt x="323962" y="360927"/>
                  </a:lnTo>
                  <a:lnTo>
                    <a:pt x="337430" y="347476"/>
                  </a:lnTo>
                  <a:lnTo>
                    <a:pt x="307196" y="317281"/>
                  </a:lnTo>
                  <a:lnTo>
                    <a:pt x="276868" y="347476"/>
                  </a:lnTo>
                  <a:lnTo>
                    <a:pt x="290337" y="360927"/>
                  </a:lnTo>
                  <a:lnTo>
                    <a:pt x="279694" y="389052"/>
                  </a:lnTo>
                  <a:cubicBezTo>
                    <a:pt x="276586" y="397424"/>
                    <a:pt x="275644" y="406454"/>
                    <a:pt x="276963" y="415296"/>
                  </a:cubicBezTo>
                  <a:lnTo>
                    <a:pt x="288736" y="491771"/>
                  </a:lnTo>
                  <a:lnTo>
                    <a:pt x="182493" y="491771"/>
                  </a:lnTo>
                  <a:cubicBezTo>
                    <a:pt x="178443" y="491771"/>
                    <a:pt x="174299" y="491301"/>
                    <a:pt x="170437" y="490360"/>
                  </a:cubicBezTo>
                  <a:cubicBezTo>
                    <a:pt x="158570" y="487538"/>
                    <a:pt x="148021" y="480671"/>
                    <a:pt x="140675" y="470700"/>
                  </a:cubicBezTo>
                  <a:cubicBezTo>
                    <a:pt x="130785" y="457343"/>
                    <a:pt x="127865" y="440223"/>
                    <a:pt x="132669" y="424515"/>
                  </a:cubicBezTo>
                  <a:lnTo>
                    <a:pt x="166011" y="316058"/>
                  </a:lnTo>
                  <a:cubicBezTo>
                    <a:pt x="166858" y="313330"/>
                    <a:pt x="170908" y="300631"/>
                    <a:pt x="184377" y="289814"/>
                  </a:cubicBezTo>
                  <a:cubicBezTo>
                    <a:pt x="192666" y="283229"/>
                    <a:pt x="203403" y="279655"/>
                    <a:pt x="214517" y="279373"/>
                  </a:cubicBezTo>
                  <a:lnTo>
                    <a:pt x="214517" y="279279"/>
                  </a:lnTo>
                  <a:cubicBezTo>
                    <a:pt x="214140" y="273447"/>
                    <a:pt x="211880" y="260654"/>
                    <a:pt x="229022" y="249648"/>
                  </a:cubicBezTo>
                  <a:cubicBezTo>
                    <a:pt x="233731" y="246638"/>
                    <a:pt x="247765" y="237326"/>
                    <a:pt x="247765" y="237326"/>
                  </a:cubicBezTo>
                  <a:cubicBezTo>
                    <a:pt x="251061" y="235162"/>
                    <a:pt x="254923" y="234033"/>
                    <a:pt x="258879" y="234033"/>
                  </a:cubicBezTo>
                  <a:cubicBezTo>
                    <a:pt x="261328" y="234033"/>
                    <a:pt x="263494" y="234786"/>
                    <a:pt x="265754" y="235538"/>
                  </a:cubicBezTo>
                  <a:cubicBezTo>
                    <a:pt x="266790" y="236009"/>
                    <a:pt x="267826" y="236385"/>
                    <a:pt x="268768" y="236855"/>
                  </a:cubicBezTo>
                  <a:lnTo>
                    <a:pt x="269239" y="234598"/>
                  </a:lnTo>
                  <a:cubicBezTo>
                    <a:pt x="264436" y="231211"/>
                    <a:pt x="259726" y="227261"/>
                    <a:pt x="255205" y="222934"/>
                  </a:cubicBezTo>
                  <a:cubicBezTo>
                    <a:pt x="254923" y="222651"/>
                    <a:pt x="254735" y="222463"/>
                    <a:pt x="254546" y="222275"/>
                  </a:cubicBezTo>
                  <a:cubicBezTo>
                    <a:pt x="250025" y="217948"/>
                    <a:pt x="245693" y="213057"/>
                    <a:pt x="241548" y="207789"/>
                  </a:cubicBezTo>
                  <a:cubicBezTo>
                    <a:pt x="241454" y="207601"/>
                    <a:pt x="241266" y="207413"/>
                    <a:pt x="241077" y="207225"/>
                  </a:cubicBezTo>
                  <a:cubicBezTo>
                    <a:pt x="236933" y="201769"/>
                    <a:pt x="233072" y="196031"/>
                    <a:pt x="229681" y="189823"/>
                  </a:cubicBezTo>
                  <a:cubicBezTo>
                    <a:pt x="229587" y="189729"/>
                    <a:pt x="229587" y="189635"/>
                    <a:pt x="229493" y="189635"/>
                  </a:cubicBezTo>
                  <a:cubicBezTo>
                    <a:pt x="226008" y="183332"/>
                    <a:pt x="222899" y="176654"/>
                    <a:pt x="220356" y="169787"/>
                  </a:cubicBezTo>
                  <a:cubicBezTo>
                    <a:pt x="214140" y="168658"/>
                    <a:pt x="208301" y="165084"/>
                    <a:pt x="203497" y="159910"/>
                  </a:cubicBezTo>
                  <a:cubicBezTo>
                    <a:pt x="203309" y="159722"/>
                    <a:pt x="203214" y="159628"/>
                    <a:pt x="203120" y="159534"/>
                  </a:cubicBezTo>
                  <a:cubicBezTo>
                    <a:pt x="200860" y="157088"/>
                    <a:pt x="198976" y="154172"/>
                    <a:pt x="197281" y="151068"/>
                  </a:cubicBezTo>
                  <a:cubicBezTo>
                    <a:pt x="196998" y="150504"/>
                    <a:pt x="196716" y="149939"/>
                    <a:pt x="196433" y="149281"/>
                  </a:cubicBezTo>
                  <a:cubicBezTo>
                    <a:pt x="194832" y="146083"/>
                    <a:pt x="193513" y="142602"/>
                    <a:pt x="192666" y="138840"/>
                  </a:cubicBezTo>
                  <a:cubicBezTo>
                    <a:pt x="188145" y="118428"/>
                    <a:pt x="197092" y="99050"/>
                    <a:pt x="212727" y="95476"/>
                  </a:cubicBezTo>
                  <a:lnTo>
                    <a:pt x="212727" y="85787"/>
                  </a:lnTo>
                  <a:cubicBezTo>
                    <a:pt x="212727" y="38378"/>
                    <a:pt x="251155" y="0"/>
                    <a:pt x="29862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 sz="3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2" name="íṧ1îḋé"/>
            <p:cNvSpPr/>
            <p:nvPr/>
          </p:nvSpPr>
          <p:spPr bwMode="auto">
            <a:xfrm>
              <a:off x="229075" y="1391275"/>
              <a:ext cx="6866883" cy="815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182880" tIns="91440" rIns="182880" bIns="9144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4000" dirty="0"/>
                <a:t>制定出高价值</a:t>
              </a:r>
              <a:r>
                <a:rPr lang="zh-CN" altLang="en-US" sz="4000" b="1" dirty="0">
                  <a:solidFill>
                    <a:schemeClr val="accent1"/>
                  </a:solidFill>
                </a:rPr>
                <a:t>潜在客户属性的标签</a:t>
              </a:r>
              <a:r>
                <a:rPr lang="zh-CN" altLang="en-US" sz="4000" dirty="0"/>
                <a:t>，</a:t>
              </a:r>
              <a:endParaRPr lang="en-US" altLang="zh-CN" sz="4000" dirty="0"/>
            </a:p>
            <a:p>
              <a:pPr algn="r">
                <a:lnSpc>
                  <a:spcPct val="150000"/>
                </a:lnSpc>
              </a:pPr>
              <a:r>
                <a:rPr lang="zh-CN" altLang="en-US" sz="4000" dirty="0"/>
                <a:t>以此来提高寻找潜在目标客户的效率。</a:t>
              </a:r>
              <a:endParaRPr lang="en-US" altLang="zh-CN" sz="4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30" name="ïṣľîḑé"/>
            <p:cNvSpPr/>
            <p:nvPr/>
          </p:nvSpPr>
          <p:spPr bwMode="auto">
            <a:xfrm>
              <a:off x="3477457" y="3180290"/>
              <a:ext cx="5464159" cy="6434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182880" tIns="91440" rIns="182880" bIns="9144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4000" dirty="0"/>
                <a:t>找到客户</a:t>
              </a:r>
              <a:r>
                <a:rPr lang="zh-CN" altLang="en-US" sz="4000" b="1" dirty="0">
                  <a:solidFill>
                    <a:schemeClr val="accent1"/>
                  </a:solidFill>
                </a:rPr>
                <a:t>最感兴趣的产品</a:t>
              </a:r>
              <a:r>
                <a:rPr lang="zh-CN" altLang="en-US" sz="4000" dirty="0"/>
                <a:t>，</a:t>
              </a:r>
              <a:endParaRPr lang="en-US" altLang="zh-CN" sz="4000" dirty="0"/>
            </a:p>
            <a:p>
              <a:pPr>
                <a:lnSpc>
                  <a:spcPct val="150000"/>
                </a:lnSpc>
              </a:pPr>
              <a:r>
                <a:rPr lang="zh-CN" altLang="en-US" sz="4000" dirty="0"/>
                <a:t>加强宣传，优先宣传。</a:t>
              </a:r>
              <a:endParaRPr lang="en-US" altLang="zh-CN" sz="4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8" name="ïṥliḍê"/>
            <p:cNvSpPr/>
            <p:nvPr/>
          </p:nvSpPr>
          <p:spPr bwMode="auto">
            <a:xfrm>
              <a:off x="338370" y="4908072"/>
              <a:ext cx="5436553" cy="1265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182880" tIns="91440" rIns="182880" bIns="9144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4000" b="1" dirty="0">
                  <a:solidFill>
                    <a:schemeClr val="accent1"/>
                  </a:solidFill>
                </a:rPr>
                <a:t>筛选出头部客户</a:t>
              </a:r>
              <a:r>
                <a:rPr lang="zh-CN" altLang="en-US" sz="4000" dirty="0"/>
                <a:t>，</a:t>
              </a:r>
              <a:endParaRPr lang="en-US" altLang="zh-CN" sz="4000" dirty="0"/>
            </a:p>
            <a:p>
              <a:pPr algn="r">
                <a:lnSpc>
                  <a:spcPct val="150000"/>
                </a:lnSpc>
              </a:pPr>
              <a:r>
                <a:rPr lang="zh-CN" altLang="en-US" sz="4000" dirty="0"/>
                <a:t>点对点的进行高端服务。</a:t>
              </a:r>
              <a:endParaRPr lang="en-US" altLang="zh-CN" sz="4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cxnSp>
          <p:nvCxnSpPr>
            <p:cNvPr id="26" name="直接连接符 25"/>
            <p:cNvCxnSpPr/>
            <p:nvPr/>
          </p:nvCxnSpPr>
          <p:spPr>
            <a:xfrm>
              <a:off x="669925" y="2931273"/>
              <a:ext cx="5945153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669925" y="4448726"/>
              <a:ext cx="5335676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文本框 2"/>
          <p:cNvSpPr txBox="1"/>
          <p:nvPr/>
        </p:nvSpPr>
        <p:spPr>
          <a:xfrm>
            <a:off x="2260468" y="7285660"/>
            <a:ext cx="3051119" cy="872034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5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普通客户</a:t>
            </a:r>
            <a:endParaRPr kumimoji="0" lang="zh-CN" altLang="en-US" sz="5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260469" y="3488043"/>
            <a:ext cx="3051119" cy="872034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5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普通客户</a:t>
            </a:r>
            <a:endParaRPr kumimoji="0" lang="zh-CN" altLang="en-US" sz="5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260467" y="10898615"/>
            <a:ext cx="3051119" cy="872034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5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高端客户</a:t>
            </a:r>
            <a:endParaRPr kumimoji="0" lang="zh-CN" altLang="en-US" sz="5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" name="pasted-image.pd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2922" y="648054"/>
            <a:ext cx="192342" cy="854848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274" name="pasted-image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66544" y="12570828"/>
            <a:ext cx="1829520" cy="899256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275" name="Shape 275"/>
          <p:cNvSpPr/>
          <p:nvPr/>
        </p:nvSpPr>
        <p:spPr>
          <a:xfrm>
            <a:off x="747234" y="601768"/>
            <a:ext cx="4991100" cy="94742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5500">
                <a:solidFill>
                  <a:srgbClr val="1074DE"/>
                </a:solidFill>
                <a:latin typeface="冬青黑体简体中文 W3"/>
                <a:ea typeface="冬青黑体简体中文 W3"/>
                <a:cs typeface="冬青黑体简体中文 W3"/>
                <a:sym typeface="冬青黑体简体中文 W3"/>
              </a:defRPr>
            </a:lvl1pPr>
          </a:lstStyle>
          <a:p>
            <a:pPr algn="l"/>
            <a:r>
              <a:rPr lang="zh-CN" altLang="en-US" dirty="0"/>
              <a:t>数据准备及建模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420" y="2220545"/>
            <a:ext cx="21522615" cy="783968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1111" y="4186321"/>
            <a:ext cx="20644062" cy="8384507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" name="pasted-image.pd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2922" y="648054"/>
            <a:ext cx="192342" cy="854848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274" name="pasted-image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66544" y="12570828"/>
            <a:ext cx="1829520" cy="899256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275" name="Shape 275"/>
          <p:cNvSpPr/>
          <p:nvPr/>
        </p:nvSpPr>
        <p:spPr>
          <a:xfrm>
            <a:off x="747234" y="601768"/>
            <a:ext cx="4292600" cy="94742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5500">
                <a:solidFill>
                  <a:srgbClr val="1074DE"/>
                </a:solidFill>
                <a:latin typeface="冬青黑体简体中文 W3"/>
                <a:ea typeface="冬青黑体简体中文 W3"/>
                <a:cs typeface="冬青黑体简体中文 W3"/>
                <a:sym typeface="冬青黑体简体中文 W3"/>
              </a:defRPr>
            </a:lvl1pPr>
          </a:lstStyle>
          <a:p>
            <a:pPr algn="l"/>
            <a:r>
              <a:rPr lang="zh-CN" altLang="en-US" dirty="0"/>
              <a:t>执行</a:t>
            </a:r>
            <a:r>
              <a:rPr lang="zh-CN" altLang="en-US" dirty="0"/>
              <a:t>分析计划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940" y="1707515"/>
            <a:ext cx="23566120" cy="11562080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" name="pasted-image.pd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2922" y="648054"/>
            <a:ext cx="192342" cy="854848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274" name="pasted-image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66544" y="12570828"/>
            <a:ext cx="1829520" cy="899256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275" name="Shape 275"/>
          <p:cNvSpPr/>
          <p:nvPr/>
        </p:nvSpPr>
        <p:spPr>
          <a:xfrm>
            <a:off x="747234" y="601768"/>
            <a:ext cx="8483600" cy="94742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5500">
                <a:solidFill>
                  <a:srgbClr val="1074DE"/>
                </a:solidFill>
                <a:latin typeface="冬青黑体简体中文 W3"/>
                <a:ea typeface="冬青黑体简体中文 W3"/>
                <a:cs typeface="冬青黑体简体中文 W3"/>
                <a:sym typeface="冬青黑体简体中文 W3"/>
              </a:defRPr>
            </a:lvl1pPr>
          </a:lstStyle>
          <a:p>
            <a:pPr algn="l"/>
            <a:r>
              <a:rPr lang="zh-CN" altLang="en-US" dirty="0"/>
              <a:t>主题一：客户基础属性分析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0015" y="1744345"/>
            <a:ext cx="19774535" cy="578167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5045" y="7797165"/>
            <a:ext cx="15484475" cy="4977765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" name="pasted-image.pd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2922" y="648054"/>
            <a:ext cx="192342" cy="854848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274" name="pasted-image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66544" y="12570828"/>
            <a:ext cx="1829520" cy="899256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275" name="Shape 275"/>
          <p:cNvSpPr/>
          <p:nvPr/>
        </p:nvSpPr>
        <p:spPr>
          <a:xfrm>
            <a:off x="747234" y="601768"/>
            <a:ext cx="11626850" cy="94742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5500">
                <a:solidFill>
                  <a:srgbClr val="1074DE"/>
                </a:solidFill>
                <a:latin typeface="冬青黑体简体中文 W3"/>
                <a:ea typeface="冬青黑体简体中文 W3"/>
                <a:cs typeface="冬青黑体简体中文 W3"/>
                <a:sym typeface="冬青黑体简体中文 W3"/>
              </a:defRPr>
            </a:lvl1pPr>
          </a:lstStyle>
          <a:p>
            <a:pPr algn="l"/>
            <a:r>
              <a:rPr lang="zh-CN" altLang="en-US" dirty="0"/>
              <a:t>主题一：</a:t>
            </a:r>
            <a:r>
              <a:rPr lang="zh-CN" altLang="en-US" dirty="0"/>
              <a:t>提炼商业洞察</a:t>
            </a:r>
            <a:r>
              <a:rPr lang="en-US" altLang="zh-CN" dirty="0"/>
              <a:t>&amp;产出商业决策</a:t>
            </a:r>
            <a:endParaRPr lang="en-US" altLang="zh-CN" dirty="0"/>
          </a:p>
        </p:txBody>
      </p:sp>
      <p:graphicFrame>
        <p:nvGraphicFramePr>
          <p:cNvPr id="4" name="图示 3"/>
          <p:cNvGraphicFramePr/>
          <p:nvPr/>
        </p:nvGraphicFramePr>
        <p:xfrm>
          <a:off x="3446585" y="2250831"/>
          <a:ext cx="15871091" cy="9722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" name="pasted-image.pd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2922" y="648054"/>
            <a:ext cx="192342" cy="854848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274" name="pasted-image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66544" y="12570828"/>
            <a:ext cx="1829520" cy="899256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275" name="Shape 275"/>
          <p:cNvSpPr/>
          <p:nvPr/>
        </p:nvSpPr>
        <p:spPr>
          <a:xfrm>
            <a:off x="747234" y="601768"/>
            <a:ext cx="7086600" cy="94742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5500">
                <a:solidFill>
                  <a:srgbClr val="1074DE"/>
                </a:solidFill>
                <a:latin typeface="冬青黑体简体中文 W3"/>
                <a:ea typeface="冬青黑体简体中文 W3"/>
                <a:cs typeface="冬青黑体简体中文 W3"/>
                <a:sym typeface="冬青黑体简体中文 W3"/>
              </a:defRPr>
            </a:lvl1pPr>
          </a:lstStyle>
          <a:p>
            <a:pPr algn="l"/>
            <a:r>
              <a:rPr lang="zh-CN" altLang="en-US" dirty="0"/>
              <a:t>主题二：用户</a:t>
            </a:r>
            <a:r>
              <a:rPr lang="zh-CN" altLang="en-US" dirty="0"/>
              <a:t>偏好分析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5260" y="1550670"/>
            <a:ext cx="16376650" cy="606996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32335" y="7932420"/>
            <a:ext cx="10049510" cy="49212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15260" y="7932420"/>
            <a:ext cx="8999220" cy="4920615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tags/tag1.xml><?xml version="1.0" encoding="utf-8"?>
<p:tagLst xmlns:p="http://schemas.openxmlformats.org/presentationml/2006/main">
  <p:tag name="PA" val="v5.2.9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diagram20204622_1*i*7"/>
  <p:tag name="KSO_WM_TEMPLATE_CATEGORY" val="diagram"/>
  <p:tag name="KSO_WM_TEMPLATE_INDEX" val="20204622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diagram20204622_1*i*8"/>
  <p:tag name="KSO_WM_TEMPLATE_CATEGORY" val="diagram"/>
  <p:tag name="KSO_WM_TEMPLATE_INDEX" val="20204622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diagram20204622_1*i*9"/>
  <p:tag name="KSO_WM_TEMPLATE_CATEGORY" val="diagram"/>
  <p:tag name="KSO_WM_TEMPLATE_INDEX" val="20204622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SLIDE_ID" val="diagram20204622_1"/>
  <p:tag name="KSO_WM_TEMPLATE_SUBCATEGORY" val="0"/>
  <p:tag name="KSO_WM_TEMPLATE_MASTER_TYPE" val="0"/>
  <p:tag name="KSO_WM_TEMPLATE_COLOR_TYPE" val="1"/>
  <p:tag name="KSO_WM_SLIDE_TYPE" val="text"/>
  <p:tag name="KSO_WM_SLIDE_SUBTYPE" val="pureTxt"/>
  <p:tag name="KSO_WM_SLIDE_ITEM_CNT" val="0"/>
  <p:tag name="KSO_WM_SLIDE_INDEX" val="1"/>
  <p:tag name="KSO_WM_SLIDE_SIZE" val="952*513"/>
  <p:tag name="KSO_WM_SLIDE_POSITION" val="3*0"/>
  <p:tag name="KSO_WM_DIAGRAM_GROUP_CODE" val="l1-1"/>
  <p:tag name="KSO_WM_SLIDE_DIAGTYPE" val="l"/>
  <p:tag name="KSO_WM_TAG_VERSION" val="1.0"/>
  <p:tag name="KSO_WM_BEAUTIFY_FLAG" val="#wm#"/>
  <p:tag name="KSO_WM_TEMPLATE_CATEGORY" val="diagram"/>
  <p:tag name="KSO_WM_TEMPLATE_INDEX" val="20204622"/>
  <p:tag name="KSO_WM_SLIDE_LAYOUT" val="a_f"/>
  <p:tag name="KSO_WM_SLIDE_LAYOUT_CNT" val="1_1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diagram20205121_1*i*5"/>
  <p:tag name="KSO_WM_TEMPLATE_CATEGORY" val="diagram"/>
  <p:tag name="KSO_WM_TEMPLATE_INDEX" val="20205121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05121_1*i*1"/>
  <p:tag name="KSO_WM_TEMPLATE_CATEGORY" val="diagram"/>
  <p:tag name="KSO_WM_TEMPLATE_INDEX" val="20205121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05121_1*i*1"/>
  <p:tag name="KSO_WM_TEMPLATE_CATEGORY" val="diagram"/>
  <p:tag name="KSO_WM_TEMPLATE_INDEX" val="20205121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5121_1*i*2"/>
  <p:tag name="KSO_WM_TEMPLATE_CATEGORY" val="diagram"/>
  <p:tag name="KSO_WM_TEMPLATE_INDEX" val="20205121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3"/>
  <p:tag name="KSO_WM_UNIT_ID" val="diagram20205121_1*f*3"/>
  <p:tag name="KSO_WM_TEMPLATE_CATEGORY" val="diagram"/>
  <p:tag name="KSO_WM_TEMPLATE_INDEX" val="20205121"/>
  <p:tag name="KSO_WM_UNIT_LAYERLEVEL" val="1"/>
  <p:tag name="KSO_WM_TAG_VERSION" val="1.0"/>
  <p:tag name="KSO_WM_BEAUTIFY_FLAG" val="#wm#"/>
  <p:tag name="KSO_WM_UNIT_PRESET_TEXT" val="单击此处输入你的正文，文字是您思想的提炼，为了最终演示发布的良好效果，请尽量言简意赅的阐述观点；根据需要可酌情增减文字，以便观者可以准确理解您所传达的信息。&#13;您的正文已经简明扼要，但信息却错综复杂，需要用更多的文字来表述；但请您尽可能提炼思想的精髓，否则容易造成观者的阅读压力，适得其反。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205121_1*i*4"/>
  <p:tag name="KSO_WM_TEMPLATE_CATEGORY" val="diagram"/>
  <p:tag name="KSO_WM_TEMPLATE_INDEX" val="20205121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04622_1*i*1"/>
  <p:tag name="KSO_WM_TEMPLATE_CATEGORY" val="diagram"/>
  <p:tag name="KSO_WM_TEMPLATE_INDEX" val="20204622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NOCLEAR" val="0"/>
  <p:tag name="KSO_WM_UNIT_VALUE" val="31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2"/>
  <p:tag name="KSO_WM_UNIT_ID" val="diagram20205121_1*f*2"/>
  <p:tag name="KSO_WM_TEMPLATE_CATEGORY" val="diagram"/>
  <p:tag name="KSO_WM_TEMPLATE_INDEX" val="20205121"/>
  <p:tag name="KSO_WM_UNIT_LAYERLEVEL" val="1"/>
  <p:tag name="KSO_WM_TAG_VERSION" val="1.0"/>
  <p:tag name="KSO_WM_BEAUTIFY_FLAG" val="#wm#"/>
  <p:tag name="KSO_WM_UNIT_PRESET_TEXT" val="单击此处输入你的正文，文字是您思想的提炼，为了最终演示发布的良好效果，请尽量言简意赅的阐述观点；根据需要可酌情增减文字，以便观者可以准确理解您所传达的信息。&#13;您的正文已经简明扼要，但信息却错综复杂，需要用更多的文字来表述；但请您尽可能提炼思想的精髓，否则容易造成观者的阅读压力，适得其反。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diagram20205121_1*i*6"/>
  <p:tag name="KSO_WM_TEMPLATE_CATEGORY" val="diagram"/>
  <p:tag name="KSO_WM_TEMPLATE_INDEX" val="20205121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NOCLEAR" val="0"/>
  <p:tag name="KSO_WM_UNIT_VALUE" val="31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5121_1*f*1"/>
  <p:tag name="KSO_WM_TEMPLATE_CATEGORY" val="diagram"/>
  <p:tag name="KSO_WM_TEMPLATE_INDEX" val="20205121"/>
  <p:tag name="KSO_WM_UNIT_LAYERLEVEL" val="1"/>
  <p:tag name="KSO_WM_TAG_VERSION" val="1.0"/>
  <p:tag name="KSO_WM_BEAUTIFY_FLAG" val="#wm#"/>
  <p:tag name="KSO_WM_UNIT_PRESET_TEXT" val="单击此处输入你的正文，文字是您思想的提炼，为了最终演示发布的良好效果，请尽量言简意赅的阐述观点；根据需要可酌情增减文字，以便观者可以准确理解您所传达的信息。&#13;您的正文已经简明扼要，但信息却错综复杂，需要用更多的文字来表述；但请您尽可能提炼思想的精髓，否则容易造成观者的阅读压力，适得其反。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diagram20205121_1*i*7"/>
  <p:tag name="KSO_WM_TEMPLATE_CATEGORY" val="diagram"/>
  <p:tag name="KSO_WM_TEMPLATE_INDEX" val="20205121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diagram20205121_1*i*8"/>
  <p:tag name="KSO_WM_TEMPLATE_CATEGORY" val="diagram"/>
  <p:tag name="KSO_WM_TEMPLATE_INDEX" val="20205121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diagram20205121_1*i*9"/>
  <p:tag name="KSO_WM_TEMPLATE_CATEGORY" val="diagram"/>
  <p:tag name="KSO_WM_TEMPLATE_INDEX" val="20205121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SLIDE_ID" val="diagram20205121_1"/>
  <p:tag name="KSO_WM_TEMPLATE_SUBCATEGORY" val="0"/>
  <p:tag name="KSO_WM_TEMPLATE_MASTER_TYPE" val="0"/>
  <p:tag name="KSO_WM_TEMPLATE_COLOR_TYPE" val="1"/>
  <p:tag name="KSO_WM_SLIDE_TYPE" val="text"/>
  <p:tag name="KSO_WM_SLIDE_SUBTYPE" val="pureTxt"/>
  <p:tag name="KSO_WM_SLIDE_ITEM_CNT" val="0"/>
  <p:tag name="KSO_WM_SLIDE_INDEX" val="1"/>
  <p:tag name="KSO_WM_SLIDE_SIZE" val="931*484"/>
  <p:tag name="KSO_WM_SLIDE_POSITION" val="0*39"/>
  <p:tag name="KSO_WM_DIAGRAM_GROUP_CODE" val="q1-1"/>
  <p:tag name="KSO_WM_SLIDE_DIAGTYPE" val="l"/>
  <p:tag name="KSO_WM_TAG_VERSION" val="1.0"/>
  <p:tag name="KSO_WM_BEAUTIFY_FLAG" val="#wm#"/>
  <p:tag name="KSO_WM_TEMPLATE_CATEGORY" val="diagram"/>
  <p:tag name="KSO_WM_TEMPLATE_INDEX" val="20205121"/>
  <p:tag name="KSO_WM_SLIDE_LAYOUT" val="a_f"/>
  <p:tag name="KSO_WM_SLIDE_LAYOUT_CNT" val="1_3"/>
</p:tagLst>
</file>

<file path=ppt/tags/tag27.xml><?xml version="1.0" encoding="utf-8"?>
<p:tagLst xmlns:p="http://schemas.openxmlformats.org/presentationml/2006/main">
  <p:tag name="ISLIDE.DIAGRAM" val="206413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4622_1*i*2"/>
  <p:tag name="KSO_WM_TEMPLATE_CATEGORY" val="diagram"/>
  <p:tag name="KSO_WM_TEMPLATE_INDEX" val="20204622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ISCONTENTSTITLE" val="0"/>
  <p:tag name="KSO_WM_UNIT_NOCLEAR" val="0"/>
  <p:tag name="KSO_WM_UNIT_VALUE" val="2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4622_1*a*1"/>
  <p:tag name="KSO_WM_TEMPLATE_CATEGORY" val="diagram"/>
  <p:tag name="KSO_WM_TEMPLATE_INDEX" val="20204622"/>
  <p:tag name="KSO_WM_UNIT_LAYERLEVEL" val="1"/>
  <p:tag name="KSO_WM_TAG_VERSION" val="1.0"/>
  <p:tag name="KSO_WM_BEAUTIFY_FLAG" val="#wm#"/>
  <p:tag name="KSO_WM_UNIT_PRESET_TEXT" val="单击此处添加大标题内容"/>
  <p:tag name="KSO_WM_UNIT_ISNUMDGMTITLE" val="0"/>
</p:tagLst>
</file>

<file path=ppt/tags/tag5.xml><?xml version="1.0" encoding="utf-8"?>
<p:tagLst xmlns:p="http://schemas.openxmlformats.org/presentationml/2006/main">
  <p:tag name="KSO_WM_UNIT_NOCLEAR" val="0"/>
  <p:tag name="KSO_WM_UNIT_VALUE" val="672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4622_1*f*1"/>
  <p:tag name="KSO_WM_TEMPLATE_CATEGORY" val="diagram"/>
  <p:tag name="KSO_WM_TEMPLATE_INDEX" val="20204622"/>
  <p:tag name="KSO_WM_UNIT_LAYERLEVEL" val="1"/>
  <p:tag name="KSO_WM_TAG_VERSION" val="1.0"/>
  <p:tag name="KSO_WM_BEAUTIFY_FLAG" val="#wm#"/>
  <p:tag name="KSO_WM_UNIT_PRESET_TEXT" val="单击此处输入你的正文，文字是您思想的提炼，为了最终演示发布的良好效果，请尽量言简意赅的阐述观点；根据需要可酌情增减文字，以便观者可以准确理解您所传达的信息。&#13;您的正文已经简明扼要，但信息却错综复杂，需要用更多的文字来表述；但请您尽可能提炼思想的精髓，否则容易造成观者的阅读压力，适得其反。&#13;正如我们都希望改变世界，希望给人带去光明，但更多时候只需播下一颗种子，自然有微光照拂，雨露滋养。恰如其分的表达观点，往往可以事半功倍。&#13;单击此处输入你的正文，文字是您思想的提炼，为了最终演示发布的良好效果，请尽量言简意赅的阐述观点；根据需要可酌情增减文字，以便观者可以准确理解您所传达的信息。"/>
  <p:tag name="KSO_WM_UNIT_SUBTYPE" val="a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04622_1*i*3"/>
  <p:tag name="KSO_WM_TEMPLATE_CATEGORY" val="diagram"/>
  <p:tag name="KSO_WM_TEMPLATE_INDEX" val="20204622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204622_1*i*4"/>
  <p:tag name="KSO_WM_TEMPLATE_CATEGORY" val="diagram"/>
  <p:tag name="KSO_WM_TEMPLATE_INDEX" val="20204622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diagram20204622_1*i*5"/>
  <p:tag name="KSO_WM_TEMPLATE_CATEGORY" val="diagram"/>
  <p:tag name="KSO_WM_TEMPLATE_INDEX" val="20204622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diagram20204622_1*i*6"/>
  <p:tag name="KSO_WM_TEMPLATE_CATEGORY" val="diagram"/>
  <p:tag name="KSO_WM_TEMPLATE_INDEX" val="20204622"/>
  <p:tag name="KSO_WM_UNIT_LAYERLEVEL" val="1"/>
  <p:tag name="KSO_WM_TAG_VERSION" val="1.0"/>
  <p:tag name="KSO_WM_BEAUTIFY_FLAG" val="#wm#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605</Words>
  <Application>WPS 演示</Application>
  <PresentationFormat>自定义</PresentationFormat>
  <Paragraphs>70</Paragraphs>
  <Slides>14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31" baseType="lpstr">
      <vt:lpstr>Arial</vt:lpstr>
      <vt:lpstr>宋体</vt:lpstr>
      <vt:lpstr>Wingdings</vt:lpstr>
      <vt:lpstr>Helvetica Light</vt:lpstr>
      <vt:lpstr>Calibri Light</vt:lpstr>
      <vt:lpstr>Helvetica Neue</vt:lpstr>
      <vt:lpstr>微软雅黑</vt:lpstr>
      <vt:lpstr>思源黑体 CN Medium</vt:lpstr>
      <vt:lpstr>思源黑体 CN Normal</vt:lpstr>
      <vt:lpstr>冬青黑体简体中文 W3</vt:lpstr>
      <vt:lpstr>黑体</vt:lpstr>
      <vt:lpstr>Wingdings</vt:lpstr>
      <vt:lpstr>SourceSansPro</vt:lpstr>
      <vt:lpstr>Segoe Print</vt:lpstr>
      <vt:lpstr>Arial Unicode MS</vt:lpstr>
      <vt:lpstr>Helvetica Light</vt:lpstr>
      <vt:lpstr>White</vt:lpstr>
      <vt:lpstr>银行行业案例分享 理财用户分析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gjk</dc:creator>
  <cp:lastModifiedBy>像傻瓜的呆瓜</cp:lastModifiedBy>
  <cp:revision>299</cp:revision>
  <dcterms:created xsi:type="dcterms:W3CDTF">2020-02-18T01:38:00Z</dcterms:created>
  <dcterms:modified xsi:type="dcterms:W3CDTF">2020-06-15T16:56:46Z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2052-11.1.0.9740</vt:lpwstr>
  </property>
</Properties>
</file>