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3"/>
    <p:sldId id="259" r:id="rId4"/>
    <p:sldId id="261" r:id="rId5"/>
    <p:sldId id="260" r:id="rId6"/>
    <p:sldId id="263" r:id="rId8"/>
    <p:sldId id="265" r:id="rId9"/>
    <p:sldId id="266" r:id="rId10"/>
    <p:sldId id="262" r:id="rId11"/>
    <p:sldId id="264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每周三直播讲课，根据大家的反馈安排疑难解答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ym typeface="+mn-ea"/>
              </a:rPr>
              <a:t>第一章 开发入门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2442774" cy="400110"/>
            <a:chOff x="1042736" y="2229853"/>
            <a:chExt cx="24427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1097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课程介绍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899974" cy="400110"/>
            <a:chOff x="1042736" y="2229853"/>
            <a:chExt cx="28999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554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开发环境搭建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3128574" cy="400110"/>
            <a:chOff x="1042736" y="2229853"/>
            <a:chExt cx="31285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45242"/>
              <a:ext cx="17830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第一个项目调试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3128574" cy="400110"/>
            <a:chOff x="1042736" y="2229853"/>
            <a:chExt cx="31285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17830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插件打包和付费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自我介绍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526521" y="1045712"/>
            <a:ext cx="5219700" cy="468312"/>
          </a:xfrm>
          <a:prstGeom prst="rect">
            <a:avLst/>
          </a:prstGeom>
          <a:solidFill>
            <a:srgbClr val="007D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200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5" name="文本框 7"/>
          <p:cNvSpPr txBox="1">
            <a:spLocks noChangeArrowheads="1"/>
          </p:cNvSpPr>
          <p:nvPr/>
        </p:nvSpPr>
        <p:spPr bwMode="auto">
          <a:xfrm>
            <a:off x="3670984" y="1043896"/>
            <a:ext cx="109918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张左良</a:t>
            </a:r>
            <a:endParaRPr lang="zh-CN" altLang="en-US" sz="2400" b="1" dirty="0">
              <a:solidFill>
                <a:schemeClr val="bg1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 bwMode="auto">
          <a:xfrm>
            <a:off x="3526521" y="1587047"/>
            <a:ext cx="2475230" cy="1043465"/>
            <a:chOff x="3686626" y="2016650"/>
            <a:chExt cx="2474643" cy="1043583"/>
          </a:xfrm>
        </p:grpSpPr>
        <p:sp>
          <p:nvSpPr>
            <p:cNvPr id="7" name="矩形 6"/>
            <p:cNvSpPr/>
            <p:nvPr/>
          </p:nvSpPr>
          <p:spPr>
            <a:xfrm>
              <a:off x="3686626" y="2016650"/>
              <a:ext cx="2268000" cy="39692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8" name="组合 12"/>
            <p:cNvGrpSpPr/>
            <p:nvPr/>
          </p:nvGrpSpPr>
          <p:grpSpPr bwMode="auto">
            <a:xfrm>
              <a:off x="3712020" y="2049312"/>
              <a:ext cx="2449249" cy="1010921"/>
              <a:chOff x="3712020" y="2049312"/>
              <a:chExt cx="2449249" cy="1010921"/>
            </a:xfrm>
          </p:grpSpPr>
          <p:sp>
            <p:nvSpPr>
              <p:cNvPr id="9" name="文本框 13"/>
              <p:cNvSpPr txBox="1">
                <a:spLocks noChangeArrowheads="1"/>
              </p:cNvSpPr>
              <p:nvPr/>
            </p:nvSpPr>
            <p:spPr bwMode="auto">
              <a:xfrm>
                <a:off x="3992909" y="2049312"/>
                <a:ext cx="590410" cy="3372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600" b="1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经历</a:t>
                </a:r>
                <a:endParaRPr lang="zh-CN" altLang="en-US" sz="1600" b="1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3712020" y="2599806"/>
                <a:ext cx="2449249" cy="4604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 eaLnBrk="1" fontAlgn="auto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90204" pitchFamily="34" charset="0"/>
                  <a:buChar char="•"/>
                  <a:defRPr/>
                </a:pPr>
                <a:r>
                  <a:rPr lang="zh-CN" altLang="en-US" sz="1200" dirty="0">
                    <a:solidFill>
                      <a:schemeClr val="bg2">
                        <a:lumMod val="25000"/>
                      </a:schemeClr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帆软插件二开生态核心开发者</a:t>
                </a:r>
                <a:endParaRPr lang="en-US" altLang="zh-CN" sz="1200" dirty="0">
                  <a:solidFill>
                    <a:schemeClr val="bg2">
                      <a:lumMod val="2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  <a:p>
                <a:pPr marL="285750" indent="-285750" eaLnBrk="1" fontAlgn="auto" hangingPunct="1">
                  <a:spcBef>
                    <a:spcPts val="0"/>
                  </a:spcBef>
                  <a:spcAft>
                    <a:spcPts val="0"/>
                  </a:spcAft>
                  <a:buFont typeface="Arial" panose="020B0604020202090204" pitchFamily="34" charset="0"/>
                  <a:buChar char="•"/>
                  <a:defRPr/>
                </a:pPr>
                <a:endParaRPr lang="zh-CN" altLang="en-US" sz="1200" dirty="0">
                  <a:solidFill>
                    <a:schemeClr val="bg2">
                      <a:lumMod val="2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 bwMode="auto">
          <a:xfrm>
            <a:off x="5936346" y="1586734"/>
            <a:ext cx="2809875" cy="860264"/>
            <a:chOff x="6096000" y="2015040"/>
            <a:chExt cx="2810625" cy="859847"/>
          </a:xfrm>
        </p:grpSpPr>
        <p:grpSp>
          <p:nvGrpSpPr>
            <p:cNvPr id="12" name="组合 16"/>
            <p:cNvGrpSpPr/>
            <p:nvPr/>
          </p:nvGrpSpPr>
          <p:grpSpPr bwMode="auto">
            <a:xfrm>
              <a:off x="6096000" y="2015040"/>
              <a:ext cx="2810625" cy="395096"/>
              <a:chOff x="6096000" y="2015040"/>
              <a:chExt cx="2810625" cy="395096"/>
            </a:xfrm>
          </p:grpSpPr>
          <p:sp>
            <p:nvSpPr>
              <p:cNvPr id="14" name="矩形 13"/>
              <p:cNvSpPr/>
              <p:nvPr/>
            </p:nvSpPr>
            <p:spPr>
              <a:xfrm>
                <a:off x="6096000" y="2015040"/>
                <a:ext cx="2810625" cy="39509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5" name="文本框 19"/>
              <p:cNvSpPr txBox="1">
                <a:spLocks noChangeArrowheads="1"/>
              </p:cNvSpPr>
              <p:nvPr/>
            </p:nvSpPr>
            <p:spPr bwMode="auto">
              <a:xfrm>
                <a:off x="6872681" y="2049266"/>
                <a:ext cx="590708" cy="3370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6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获奖</a:t>
                </a:r>
                <a:endParaRPr lang="zh-CN" altLang="en-US" sz="16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3" name="矩形 12"/>
            <p:cNvSpPr/>
            <p:nvPr/>
          </p:nvSpPr>
          <p:spPr>
            <a:xfrm>
              <a:off x="6400881" y="2599430"/>
              <a:ext cx="1554895" cy="27545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indent="0" eaLnBrk="1" fontAlgn="auto" hangingPunct="1">
                <a:spcBef>
                  <a:spcPts val="0"/>
                </a:spcBef>
                <a:spcAft>
                  <a:spcPts val="0"/>
                </a:spcAft>
                <a:buFont typeface="Arial" panose="020B0604020202090204" pitchFamily="34" charset="0"/>
                <a:buNone/>
                <a:defRPr/>
              </a:pPr>
              <a:r>
                <a:rPr lang="zh-CN" altLang="en-US" sz="1200" dirty="0">
                  <a:solidFill>
                    <a:schemeClr val="bg2">
                      <a:lumMod val="2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插件开发者大赛获奖</a:t>
              </a:r>
              <a:endParaRPr lang="zh-CN" altLang="en-US" sz="1200" dirty="0">
                <a:solidFill>
                  <a:schemeClr val="bg2">
                    <a:lumMod val="2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6" name="组合 15"/>
          <p:cNvGrpSpPr/>
          <p:nvPr/>
        </p:nvGrpSpPr>
        <p:grpSpPr bwMode="auto">
          <a:xfrm>
            <a:off x="637271" y="3642842"/>
            <a:ext cx="8108950" cy="330201"/>
            <a:chOff x="797209" y="4072314"/>
            <a:chExt cx="8109417" cy="330252"/>
          </a:xfrm>
        </p:grpSpPr>
        <p:sp>
          <p:nvSpPr>
            <p:cNvPr id="17" name="矩形 16"/>
            <p:cNvSpPr/>
            <p:nvPr/>
          </p:nvSpPr>
          <p:spPr>
            <a:xfrm>
              <a:off x="2497520" y="4078667"/>
              <a:ext cx="6409106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18" name="组合 22"/>
            <p:cNvGrpSpPr/>
            <p:nvPr/>
          </p:nvGrpSpPr>
          <p:grpSpPr bwMode="auto">
            <a:xfrm>
              <a:off x="797209" y="4072314"/>
              <a:ext cx="1700311" cy="330252"/>
              <a:chOff x="797209" y="4072314"/>
              <a:chExt cx="1700311" cy="330252"/>
            </a:xfrm>
          </p:grpSpPr>
          <p:sp>
            <p:nvSpPr>
              <p:cNvPr id="19" name="矩形 18"/>
              <p:cNvSpPr/>
              <p:nvPr/>
            </p:nvSpPr>
            <p:spPr>
              <a:xfrm>
                <a:off x="840074" y="4078667"/>
                <a:ext cx="1657446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20" name="文本框 24"/>
              <p:cNvSpPr txBox="1">
                <a:spLocks noChangeArrowheads="1"/>
              </p:cNvSpPr>
              <p:nvPr/>
            </p:nvSpPr>
            <p:spPr bwMode="auto">
              <a:xfrm>
                <a:off x="797209" y="4072314"/>
                <a:ext cx="896672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系统集成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21" name="组合 20"/>
          <p:cNvGrpSpPr/>
          <p:nvPr/>
        </p:nvGrpSpPr>
        <p:grpSpPr bwMode="auto">
          <a:xfrm>
            <a:off x="640446" y="4080992"/>
            <a:ext cx="8105775" cy="323849"/>
            <a:chOff x="799667" y="4510303"/>
            <a:chExt cx="8106959" cy="323899"/>
          </a:xfrm>
        </p:grpSpPr>
        <p:sp>
          <p:nvSpPr>
            <p:cNvPr id="22" name="矩形 21"/>
            <p:cNvSpPr/>
            <p:nvPr/>
          </p:nvSpPr>
          <p:spPr>
            <a:xfrm>
              <a:off x="2496953" y="4510303"/>
              <a:ext cx="6409673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23" name="组合 27"/>
            <p:cNvGrpSpPr/>
            <p:nvPr/>
          </p:nvGrpSpPr>
          <p:grpSpPr bwMode="auto">
            <a:xfrm>
              <a:off x="799667" y="4510303"/>
              <a:ext cx="1697286" cy="323899"/>
              <a:chOff x="799667" y="4510303"/>
              <a:chExt cx="1697286" cy="323899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839361" y="4510303"/>
                <a:ext cx="1657592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25" name="文本框 29"/>
              <p:cNvSpPr txBox="1">
                <a:spLocks noChangeArrowheads="1"/>
              </p:cNvSpPr>
              <p:nvPr/>
            </p:nvSpPr>
            <p:spPr bwMode="auto">
              <a:xfrm>
                <a:off x="799667" y="4515064"/>
                <a:ext cx="896751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主题开发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26" name="组合 25"/>
          <p:cNvGrpSpPr/>
          <p:nvPr/>
        </p:nvGrpSpPr>
        <p:grpSpPr bwMode="auto">
          <a:xfrm>
            <a:off x="637271" y="4512790"/>
            <a:ext cx="8108950" cy="323849"/>
            <a:chOff x="797209" y="4941939"/>
            <a:chExt cx="8109417" cy="323899"/>
          </a:xfrm>
        </p:grpSpPr>
        <p:sp>
          <p:nvSpPr>
            <p:cNvPr id="27" name="矩形 26"/>
            <p:cNvSpPr/>
            <p:nvPr/>
          </p:nvSpPr>
          <p:spPr>
            <a:xfrm>
              <a:off x="2497520" y="4941939"/>
              <a:ext cx="6409106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28" name="组合 32"/>
            <p:cNvGrpSpPr/>
            <p:nvPr/>
          </p:nvGrpSpPr>
          <p:grpSpPr bwMode="auto">
            <a:xfrm>
              <a:off x="797209" y="4941939"/>
              <a:ext cx="1700311" cy="323899"/>
              <a:chOff x="797209" y="4941939"/>
              <a:chExt cx="1700311" cy="323899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840074" y="4941939"/>
                <a:ext cx="1657446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30" name="文本框 34"/>
              <p:cNvSpPr txBox="1">
                <a:spLocks noChangeArrowheads="1"/>
              </p:cNvSpPr>
              <p:nvPr/>
            </p:nvSpPr>
            <p:spPr bwMode="auto">
              <a:xfrm>
                <a:off x="797209" y="4948288"/>
                <a:ext cx="896672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插件图表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31" name="组合 30"/>
          <p:cNvGrpSpPr/>
          <p:nvPr/>
        </p:nvGrpSpPr>
        <p:grpSpPr bwMode="auto">
          <a:xfrm>
            <a:off x="637271" y="4941419"/>
            <a:ext cx="8108950" cy="327026"/>
            <a:chOff x="797209" y="5370878"/>
            <a:chExt cx="8109417" cy="327076"/>
          </a:xfrm>
        </p:grpSpPr>
        <p:sp>
          <p:nvSpPr>
            <p:cNvPr id="32" name="矩形 31"/>
            <p:cNvSpPr/>
            <p:nvPr/>
          </p:nvSpPr>
          <p:spPr>
            <a:xfrm>
              <a:off x="2497520" y="5374055"/>
              <a:ext cx="6409106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33" name="组合 37"/>
            <p:cNvGrpSpPr/>
            <p:nvPr/>
          </p:nvGrpSpPr>
          <p:grpSpPr bwMode="auto">
            <a:xfrm>
              <a:off x="797209" y="5370878"/>
              <a:ext cx="1700311" cy="327076"/>
              <a:chOff x="797209" y="5370878"/>
              <a:chExt cx="1700311" cy="327076"/>
            </a:xfrm>
          </p:grpSpPr>
          <p:sp>
            <p:nvSpPr>
              <p:cNvPr id="34" name="矩形 33"/>
              <p:cNvSpPr/>
              <p:nvPr/>
            </p:nvSpPr>
            <p:spPr>
              <a:xfrm>
                <a:off x="840074" y="5374055"/>
                <a:ext cx="1657446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35" name="文本框 39"/>
              <p:cNvSpPr txBox="1">
                <a:spLocks noChangeArrowheads="1"/>
              </p:cNvSpPr>
              <p:nvPr/>
            </p:nvSpPr>
            <p:spPr bwMode="auto">
              <a:xfrm>
                <a:off x="797209" y="5370878"/>
                <a:ext cx="896672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定时调度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36" name="组合 35"/>
          <p:cNvGrpSpPr/>
          <p:nvPr/>
        </p:nvGrpSpPr>
        <p:grpSpPr bwMode="auto">
          <a:xfrm>
            <a:off x="637271" y="5373219"/>
            <a:ext cx="8108950" cy="327026"/>
            <a:chOff x="797209" y="5802994"/>
            <a:chExt cx="8109416" cy="327076"/>
          </a:xfrm>
        </p:grpSpPr>
        <p:sp>
          <p:nvSpPr>
            <p:cNvPr id="37" name="矩形 36"/>
            <p:cNvSpPr/>
            <p:nvPr/>
          </p:nvSpPr>
          <p:spPr>
            <a:xfrm>
              <a:off x="2497520" y="5806171"/>
              <a:ext cx="6409105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38" name="组合 42"/>
            <p:cNvGrpSpPr/>
            <p:nvPr/>
          </p:nvGrpSpPr>
          <p:grpSpPr bwMode="auto">
            <a:xfrm>
              <a:off x="797209" y="5802994"/>
              <a:ext cx="1700311" cy="327076"/>
              <a:chOff x="797209" y="5802994"/>
              <a:chExt cx="1700311" cy="327076"/>
            </a:xfrm>
          </p:grpSpPr>
          <p:sp>
            <p:nvSpPr>
              <p:cNvPr id="39" name="矩形 38"/>
              <p:cNvSpPr/>
              <p:nvPr/>
            </p:nvSpPr>
            <p:spPr>
              <a:xfrm>
                <a:off x="840074" y="5806171"/>
                <a:ext cx="1657446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40" name="文本框 44"/>
              <p:cNvSpPr txBox="1">
                <a:spLocks noChangeArrowheads="1"/>
              </p:cNvSpPr>
              <p:nvPr/>
            </p:nvSpPr>
            <p:spPr bwMode="auto">
              <a:xfrm>
                <a:off x="797209" y="5802994"/>
                <a:ext cx="539781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导出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41" name="组合 40"/>
          <p:cNvGrpSpPr/>
          <p:nvPr/>
        </p:nvGrpSpPr>
        <p:grpSpPr bwMode="auto">
          <a:xfrm>
            <a:off x="640446" y="5806603"/>
            <a:ext cx="8105775" cy="327026"/>
            <a:chOff x="800735" y="6235110"/>
            <a:chExt cx="8105890" cy="327076"/>
          </a:xfrm>
        </p:grpSpPr>
        <p:sp>
          <p:nvSpPr>
            <p:cNvPr id="42" name="矩形 41"/>
            <p:cNvSpPr/>
            <p:nvPr/>
          </p:nvSpPr>
          <p:spPr>
            <a:xfrm>
              <a:off x="2497797" y="6238287"/>
              <a:ext cx="6408828" cy="3238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grpSp>
          <p:nvGrpSpPr>
            <p:cNvPr id="43" name="组合 47"/>
            <p:cNvGrpSpPr/>
            <p:nvPr/>
          </p:nvGrpSpPr>
          <p:grpSpPr bwMode="auto">
            <a:xfrm>
              <a:off x="800735" y="6235110"/>
              <a:ext cx="1697062" cy="327076"/>
              <a:chOff x="800735" y="6235110"/>
              <a:chExt cx="1697062" cy="327076"/>
            </a:xfrm>
          </p:grpSpPr>
          <p:sp>
            <p:nvSpPr>
              <p:cNvPr id="44" name="矩形 43"/>
              <p:cNvSpPr/>
              <p:nvPr/>
            </p:nvSpPr>
            <p:spPr>
              <a:xfrm>
                <a:off x="838836" y="6238287"/>
                <a:ext cx="1658961" cy="32389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sz="1200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45" name="文本框 49"/>
              <p:cNvSpPr txBox="1">
                <a:spLocks noChangeArrowheads="1"/>
              </p:cNvSpPr>
              <p:nvPr/>
            </p:nvSpPr>
            <p:spPr bwMode="auto">
              <a:xfrm>
                <a:off x="800735" y="6235110"/>
                <a:ext cx="539758" cy="3067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9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90204" pitchFamily="34" charset="0"/>
                  <a:buChar char="•"/>
                  <a:defRPr>
                    <a:solidFill>
                      <a:schemeClr val="tx1"/>
                    </a:solidFill>
                    <a:latin typeface="Calibri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b="1" dirty="0">
                    <a:solidFill>
                      <a:schemeClr val="bg1"/>
                    </a:solidFill>
                    <a:latin typeface="思源黑体 CN Light" panose="020B0300000000000000" pitchFamily="34" charset="-122"/>
                    <a:ea typeface="思源黑体 CN Light" panose="020B0300000000000000" pitchFamily="34" charset="-122"/>
                  </a:rPr>
                  <a:t>其他</a:t>
                </a:r>
                <a:endParaRPr lang="zh-CN" altLang="en-US" sz="14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</p:grpSp>
      <p:grpSp>
        <p:nvGrpSpPr>
          <p:cNvPr id="46" name="组合 45"/>
          <p:cNvGrpSpPr/>
          <p:nvPr/>
        </p:nvGrpSpPr>
        <p:grpSpPr bwMode="auto">
          <a:xfrm>
            <a:off x="9012604" y="1037457"/>
            <a:ext cx="2498725" cy="5011737"/>
            <a:chOff x="9155433" y="1442534"/>
            <a:chExt cx="2499085" cy="5012185"/>
          </a:xfrm>
        </p:grpSpPr>
        <p:sp>
          <p:nvSpPr>
            <p:cNvPr id="47" name="矩形 46"/>
            <p:cNvSpPr/>
            <p:nvPr/>
          </p:nvSpPr>
          <p:spPr>
            <a:xfrm>
              <a:off x="9166547" y="1448885"/>
              <a:ext cx="2459392" cy="500583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48" name="文本框 52"/>
            <p:cNvSpPr txBox="1">
              <a:spLocks noChangeArrowheads="1"/>
            </p:cNvSpPr>
            <p:nvPr/>
          </p:nvSpPr>
          <p:spPr bwMode="auto">
            <a:xfrm>
              <a:off x="9302448" y="1442534"/>
              <a:ext cx="1999903" cy="460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2400" b="1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ABOUT ME</a:t>
              </a:r>
              <a:endParaRPr lang="en-US" altLang="zh-CN" sz="2400" b="1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9155433" y="1995033"/>
              <a:ext cx="2499085" cy="96338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1" fontAlgn="auto" hangingPunct="1">
                <a:lnSpc>
                  <a:spcPts val="17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1200" dirty="0">
                  <a:solidFill>
                    <a:schemeClr val="bg1">
                      <a:lumMod val="9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从</a:t>
              </a:r>
              <a:r>
                <a:rPr lang="en-US" altLang="zh-CN" sz="1200" dirty="0">
                  <a:solidFill>
                    <a:schemeClr val="bg1">
                      <a:lumMod val="9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2017</a:t>
              </a:r>
              <a:r>
                <a:rPr lang="zh-CN" altLang="en-US" sz="1200" dirty="0">
                  <a:solidFill>
                    <a:schemeClr val="bg1">
                      <a:lumMod val="9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年开始参与帆软插件二次开发相关活动，有近</a:t>
              </a:r>
              <a:r>
                <a:rPr lang="en-US" altLang="zh-CN" sz="1200" dirty="0">
                  <a:solidFill>
                    <a:schemeClr val="bg1">
                      <a:lumMod val="9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3</a:t>
              </a:r>
              <a:r>
                <a:rPr lang="zh-CN" altLang="en-US" sz="1200" dirty="0">
                  <a:solidFill>
                    <a:schemeClr val="bg1">
                      <a:lumMod val="95000"/>
                    </a:schemeClr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年的开发经历，处理过几百个真实项目的对接、分析、开发，</a:t>
              </a:r>
              <a:endParaRPr lang="zh-CN" altLang="en-US" sz="1200" dirty="0">
                <a:solidFill>
                  <a:schemeClr val="bg1">
                    <a:lumMod val="9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50" name="组合 49"/>
          <p:cNvGrpSpPr/>
          <p:nvPr/>
        </p:nvGrpSpPr>
        <p:grpSpPr bwMode="auto">
          <a:xfrm>
            <a:off x="2337435" y="3649345"/>
            <a:ext cx="5274945" cy="330835"/>
            <a:chOff x="2497692" y="4080158"/>
            <a:chExt cx="4832748" cy="330146"/>
          </a:xfrm>
        </p:grpSpPr>
        <p:sp>
          <p:nvSpPr>
            <p:cNvPr id="51" name="矩形 50"/>
            <p:cNvSpPr/>
            <p:nvPr/>
          </p:nvSpPr>
          <p:spPr>
            <a:xfrm>
              <a:off x="2497692" y="4080158"/>
              <a:ext cx="4832748" cy="330146"/>
            </a:xfrm>
            <a:prstGeom prst="rect">
              <a:avLst/>
            </a:prstGeom>
            <a:solidFill>
              <a:srgbClr val="007D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52" name="文本框 57"/>
            <p:cNvSpPr txBox="1">
              <a:spLocks noChangeArrowheads="1"/>
            </p:cNvSpPr>
            <p:nvPr/>
          </p:nvSpPr>
          <p:spPr bwMode="auto">
            <a:xfrm>
              <a:off x="6737036" y="4107406"/>
              <a:ext cx="592822" cy="2750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85%</a:t>
              </a:r>
              <a:endParaRPr lang="en-US" altLang="zh-CN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53" name="组合 52"/>
          <p:cNvGrpSpPr/>
          <p:nvPr/>
        </p:nvGrpSpPr>
        <p:grpSpPr bwMode="auto">
          <a:xfrm>
            <a:off x="2329815" y="4081145"/>
            <a:ext cx="4260215" cy="319405"/>
            <a:chOff x="2489103" y="4509675"/>
            <a:chExt cx="2856873" cy="320438"/>
          </a:xfrm>
        </p:grpSpPr>
        <p:sp>
          <p:nvSpPr>
            <p:cNvPr id="54" name="矩形 53"/>
            <p:cNvSpPr/>
            <p:nvPr/>
          </p:nvSpPr>
          <p:spPr>
            <a:xfrm>
              <a:off x="2489103" y="4509675"/>
              <a:ext cx="2856873" cy="320438"/>
            </a:xfrm>
            <a:prstGeom prst="rect">
              <a:avLst/>
            </a:prstGeom>
            <a:solidFill>
              <a:srgbClr val="007D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55" name="文本框 60"/>
            <p:cNvSpPr txBox="1">
              <a:spLocks noChangeArrowheads="1"/>
            </p:cNvSpPr>
            <p:nvPr/>
          </p:nvSpPr>
          <p:spPr bwMode="auto">
            <a:xfrm>
              <a:off x="4765148" y="4528150"/>
              <a:ext cx="494811" cy="276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60%</a:t>
              </a:r>
              <a:endParaRPr lang="en-US" altLang="zh-CN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 bwMode="auto">
          <a:xfrm>
            <a:off x="2329815" y="4512945"/>
            <a:ext cx="2572385" cy="316230"/>
            <a:chOff x="2489102" y="4942044"/>
            <a:chExt cx="5283494" cy="315881"/>
          </a:xfrm>
        </p:grpSpPr>
        <p:sp>
          <p:nvSpPr>
            <p:cNvPr id="57" name="矩形 56"/>
            <p:cNvSpPr/>
            <p:nvPr/>
          </p:nvSpPr>
          <p:spPr>
            <a:xfrm>
              <a:off x="2489102" y="4942044"/>
              <a:ext cx="5283494" cy="315881"/>
            </a:xfrm>
            <a:prstGeom prst="rect">
              <a:avLst/>
            </a:prstGeom>
            <a:solidFill>
              <a:srgbClr val="007D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58" name="文本框 63"/>
            <p:cNvSpPr txBox="1">
              <a:spLocks noChangeArrowheads="1"/>
            </p:cNvSpPr>
            <p:nvPr/>
          </p:nvSpPr>
          <p:spPr bwMode="auto">
            <a:xfrm>
              <a:off x="6200982" y="4961707"/>
              <a:ext cx="1507706" cy="275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50%</a:t>
              </a:r>
              <a:endParaRPr lang="zh-CN" altLang="en-US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59" name="组合 58"/>
          <p:cNvGrpSpPr/>
          <p:nvPr/>
        </p:nvGrpSpPr>
        <p:grpSpPr bwMode="auto">
          <a:xfrm>
            <a:off x="2329546" y="4944625"/>
            <a:ext cx="3606800" cy="322701"/>
            <a:chOff x="2489102" y="5373917"/>
            <a:chExt cx="3606726" cy="322216"/>
          </a:xfrm>
        </p:grpSpPr>
        <p:sp>
          <p:nvSpPr>
            <p:cNvPr id="60" name="矩形 59"/>
            <p:cNvSpPr/>
            <p:nvPr/>
          </p:nvSpPr>
          <p:spPr>
            <a:xfrm>
              <a:off x="2489102" y="5373917"/>
              <a:ext cx="3606726" cy="322216"/>
            </a:xfrm>
            <a:prstGeom prst="rect">
              <a:avLst/>
            </a:prstGeom>
            <a:solidFill>
              <a:srgbClr val="007D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61" name="文本框 66"/>
            <p:cNvSpPr txBox="1">
              <a:spLocks noChangeArrowheads="1"/>
            </p:cNvSpPr>
            <p:nvPr/>
          </p:nvSpPr>
          <p:spPr bwMode="auto">
            <a:xfrm>
              <a:off x="5540557" y="5390171"/>
              <a:ext cx="500448" cy="276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58%</a:t>
              </a:r>
              <a:endParaRPr lang="zh-CN" altLang="en-US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62" name="组合 61"/>
          <p:cNvGrpSpPr/>
          <p:nvPr/>
        </p:nvGrpSpPr>
        <p:grpSpPr bwMode="auto">
          <a:xfrm>
            <a:off x="2329546" y="5376408"/>
            <a:ext cx="4260055" cy="310018"/>
            <a:chOff x="2489102" y="5806035"/>
            <a:chExt cx="4259533" cy="309553"/>
          </a:xfrm>
          <a:solidFill>
            <a:srgbClr val="007DD2"/>
          </a:solidFill>
        </p:grpSpPr>
        <p:sp>
          <p:nvSpPr>
            <p:cNvPr id="63" name="矩形 62"/>
            <p:cNvSpPr/>
            <p:nvPr/>
          </p:nvSpPr>
          <p:spPr>
            <a:xfrm>
              <a:off x="2489102" y="5806035"/>
              <a:ext cx="4247631" cy="3095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64" name="文本框 69"/>
            <p:cNvSpPr txBox="1">
              <a:spLocks noChangeArrowheads="1"/>
            </p:cNvSpPr>
            <p:nvPr/>
          </p:nvSpPr>
          <p:spPr bwMode="auto">
            <a:xfrm>
              <a:off x="6248238" y="5810189"/>
              <a:ext cx="500397" cy="27658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69%</a:t>
              </a:r>
              <a:endParaRPr lang="zh-CN" altLang="en-US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65" name="组合 64"/>
          <p:cNvGrpSpPr/>
          <p:nvPr/>
        </p:nvGrpSpPr>
        <p:grpSpPr bwMode="auto">
          <a:xfrm>
            <a:off x="2337484" y="5809794"/>
            <a:ext cx="3249612" cy="324308"/>
            <a:chOff x="2497692" y="6238430"/>
            <a:chExt cx="3248474" cy="325217"/>
          </a:xfrm>
        </p:grpSpPr>
        <p:sp>
          <p:nvSpPr>
            <p:cNvPr id="66" name="矩形 65"/>
            <p:cNvSpPr/>
            <p:nvPr/>
          </p:nvSpPr>
          <p:spPr>
            <a:xfrm>
              <a:off x="2497692" y="6238430"/>
              <a:ext cx="3248474" cy="325217"/>
            </a:xfrm>
            <a:prstGeom prst="rect">
              <a:avLst/>
            </a:prstGeom>
            <a:solidFill>
              <a:srgbClr val="007D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20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67" name="文本框 72"/>
            <p:cNvSpPr txBox="1">
              <a:spLocks noChangeArrowheads="1"/>
            </p:cNvSpPr>
            <p:nvPr/>
          </p:nvSpPr>
          <p:spPr bwMode="auto">
            <a:xfrm>
              <a:off x="5170255" y="6282159"/>
              <a:ext cx="500283" cy="277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1200" b="1" dirty="0">
                  <a:solidFill>
                    <a:schemeClr val="bg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51%</a:t>
              </a:r>
              <a:endParaRPr lang="zh-CN" altLang="en-US" sz="1200" b="1" dirty="0"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pic>
        <p:nvPicPr>
          <p:cNvPr id="69" name="图片 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7540" y="843280"/>
            <a:ext cx="2483485" cy="26943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5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3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3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3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3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3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5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标题 1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课程安排</a:t>
            </a:r>
            <a:endParaRPr lang="zh-CN" altLang="en-US" dirty="0"/>
          </a:p>
        </p:txBody>
      </p:sp>
      <p:cxnSp>
        <p:nvCxnSpPr>
          <p:cNvPr id="132" name="直接连接符 131"/>
          <p:cNvCxnSpPr/>
          <p:nvPr/>
        </p:nvCxnSpPr>
        <p:spPr>
          <a:xfrm>
            <a:off x="355600" y="3556000"/>
            <a:ext cx="11468100" cy="0"/>
          </a:xfrm>
          <a:prstGeom prst="line">
            <a:avLst/>
          </a:prstGeom>
          <a:ln w="508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组合 132"/>
          <p:cNvGrpSpPr/>
          <p:nvPr/>
        </p:nvGrpSpPr>
        <p:grpSpPr bwMode="auto">
          <a:xfrm flipV="1">
            <a:off x="4840288" y="3998235"/>
            <a:ext cx="73025" cy="550863"/>
            <a:chOff x="4752825" y="2343080"/>
            <a:chExt cx="72000" cy="551129"/>
          </a:xfrm>
        </p:grpSpPr>
        <p:sp>
          <p:nvSpPr>
            <p:cNvPr id="134" name="椭圆 133"/>
            <p:cNvSpPr>
              <a:spLocks noChangeAspect="1"/>
            </p:cNvSpPr>
            <p:nvPr/>
          </p:nvSpPr>
          <p:spPr>
            <a:xfrm rot="16200000" flipV="1">
              <a:off x="4752295" y="2702558"/>
              <a:ext cx="73060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35" name="椭圆 134"/>
            <p:cNvSpPr>
              <a:spLocks noChangeAspect="1"/>
            </p:cNvSpPr>
            <p:nvPr/>
          </p:nvSpPr>
          <p:spPr>
            <a:xfrm rot="16200000" flipV="1">
              <a:off x="4753089" y="2582645"/>
              <a:ext cx="71471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36" name="椭圆 135"/>
            <p:cNvSpPr>
              <a:spLocks noChangeAspect="1"/>
            </p:cNvSpPr>
            <p:nvPr/>
          </p:nvSpPr>
          <p:spPr>
            <a:xfrm rot="16200000" flipV="1">
              <a:off x="4752295" y="2462731"/>
              <a:ext cx="73060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37" name="椭圆 136"/>
            <p:cNvSpPr>
              <a:spLocks noChangeAspect="1"/>
            </p:cNvSpPr>
            <p:nvPr/>
          </p:nvSpPr>
          <p:spPr>
            <a:xfrm rot="16200000" flipV="1">
              <a:off x="4753089" y="2342817"/>
              <a:ext cx="71472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38" name="椭圆 137"/>
            <p:cNvSpPr>
              <a:spLocks noChangeAspect="1"/>
            </p:cNvSpPr>
            <p:nvPr/>
          </p:nvSpPr>
          <p:spPr>
            <a:xfrm rot="16200000" flipV="1">
              <a:off x="4753089" y="2822473"/>
              <a:ext cx="71472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39" name="组合 138"/>
          <p:cNvGrpSpPr/>
          <p:nvPr/>
        </p:nvGrpSpPr>
        <p:grpSpPr bwMode="auto">
          <a:xfrm flipV="1">
            <a:off x="2279650" y="4002998"/>
            <a:ext cx="73025" cy="552450"/>
            <a:chOff x="4752825" y="2343080"/>
            <a:chExt cx="72000" cy="551129"/>
          </a:xfrm>
        </p:grpSpPr>
        <p:sp>
          <p:nvSpPr>
            <p:cNvPr id="140" name="椭圆 139"/>
            <p:cNvSpPr>
              <a:spLocks noChangeAspect="1"/>
            </p:cNvSpPr>
            <p:nvPr/>
          </p:nvSpPr>
          <p:spPr>
            <a:xfrm rot="16200000" flipV="1">
              <a:off x="4753192" y="2702214"/>
              <a:ext cx="71266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1" name="椭圆 140"/>
            <p:cNvSpPr>
              <a:spLocks noChangeAspect="1"/>
            </p:cNvSpPr>
            <p:nvPr/>
          </p:nvSpPr>
          <p:spPr>
            <a:xfrm rot="16200000" flipV="1">
              <a:off x="4752400" y="2582645"/>
              <a:ext cx="72850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2" name="椭圆 141"/>
            <p:cNvSpPr>
              <a:spLocks noChangeAspect="1"/>
            </p:cNvSpPr>
            <p:nvPr/>
          </p:nvSpPr>
          <p:spPr>
            <a:xfrm rot="16200000" flipV="1">
              <a:off x="4753192" y="2463076"/>
              <a:ext cx="71267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3" name="椭圆 142"/>
            <p:cNvSpPr>
              <a:spLocks noChangeAspect="1"/>
            </p:cNvSpPr>
            <p:nvPr/>
          </p:nvSpPr>
          <p:spPr>
            <a:xfrm rot="16200000" flipV="1">
              <a:off x="4753192" y="2342714"/>
              <a:ext cx="71267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4" name="椭圆 143"/>
            <p:cNvSpPr>
              <a:spLocks noChangeAspect="1"/>
            </p:cNvSpPr>
            <p:nvPr/>
          </p:nvSpPr>
          <p:spPr>
            <a:xfrm rot="16200000" flipV="1">
              <a:off x="4753192" y="2822576"/>
              <a:ext cx="71266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45" name="组合 144"/>
          <p:cNvGrpSpPr/>
          <p:nvPr/>
        </p:nvGrpSpPr>
        <p:grpSpPr bwMode="auto">
          <a:xfrm flipV="1">
            <a:off x="7332663" y="4002998"/>
            <a:ext cx="73025" cy="552450"/>
            <a:chOff x="4752825" y="2343080"/>
            <a:chExt cx="72000" cy="551129"/>
          </a:xfrm>
        </p:grpSpPr>
        <p:sp>
          <p:nvSpPr>
            <p:cNvPr id="146" name="椭圆 145"/>
            <p:cNvSpPr>
              <a:spLocks noChangeAspect="1"/>
            </p:cNvSpPr>
            <p:nvPr/>
          </p:nvSpPr>
          <p:spPr>
            <a:xfrm rot="16200000" flipV="1">
              <a:off x="4753192" y="2702214"/>
              <a:ext cx="71266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7" name="椭圆 146"/>
            <p:cNvSpPr>
              <a:spLocks noChangeAspect="1"/>
            </p:cNvSpPr>
            <p:nvPr/>
          </p:nvSpPr>
          <p:spPr>
            <a:xfrm rot="16200000" flipV="1">
              <a:off x="4752400" y="2582645"/>
              <a:ext cx="72850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8" name="椭圆 147"/>
            <p:cNvSpPr>
              <a:spLocks noChangeAspect="1"/>
            </p:cNvSpPr>
            <p:nvPr/>
          </p:nvSpPr>
          <p:spPr>
            <a:xfrm rot="16200000" flipV="1">
              <a:off x="4753192" y="2463076"/>
              <a:ext cx="71267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49" name="椭圆 148"/>
            <p:cNvSpPr>
              <a:spLocks noChangeAspect="1"/>
            </p:cNvSpPr>
            <p:nvPr/>
          </p:nvSpPr>
          <p:spPr>
            <a:xfrm rot="16200000" flipV="1">
              <a:off x="4753192" y="2342714"/>
              <a:ext cx="71267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0" name="椭圆 149"/>
            <p:cNvSpPr>
              <a:spLocks noChangeAspect="1"/>
            </p:cNvSpPr>
            <p:nvPr/>
          </p:nvSpPr>
          <p:spPr>
            <a:xfrm rot="16200000" flipV="1">
              <a:off x="4753192" y="2822576"/>
              <a:ext cx="71266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51" name="组合 150"/>
          <p:cNvGrpSpPr/>
          <p:nvPr/>
        </p:nvGrpSpPr>
        <p:grpSpPr bwMode="auto">
          <a:xfrm flipV="1">
            <a:off x="10309543" y="3981725"/>
            <a:ext cx="73025" cy="550863"/>
            <a:chOff x="4752825" y="2343080"/>
            <a:chExt cx="72000" cy="551129"/>
          </a:xfrm>
        </p:grpSpPr>
        <p:sp>
          <p:nvSpPr>
            <p:cNvPr id="152" name="椭圆 151"/>
            <p:cNvSpPr>
              <a:spLocks noChangeAspect="1"/>
            </p:cNvSpPr>
            <p:nvPr/>
          </p:nvSpPr>
          <p:spPr>
            <a:xfrm rot="16200000" flipV="1">
              <a:off x="4752295" y="2702558"/>
              <a:ext cx="73060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3" name="椭圆 152"/>
            <p:cNvSpPr>
              <a:spLocks noChangeAspect="1"/>
            </p:cNvSpPr>
            <p:nvPr/>
          </p:nvSpPr>
          <p:spPr>
            <a:xfrm rot="16200000" flipV="1">
              <a:off x="4753089" y="2582645"/>
              <a:ext cx="71471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4" name="椭圆 153"/>
            <p:cNvSpPr>
              <a:spLocks noChangeAspect="1"/>
            </p:cNvSpPr>
            <p:nvPr/>
          </p:nvSpPr>
          <p:spPr>
            <a:xfrm rot="16200000" flipV="1">
              <a:off x="4752295" y="2462731"/>
              <a:ext cx="73060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5" name="椭圆 154"/>
            <p:cNvSpPr>
              <a:spLocks noChangeAspect="1"/>
            </p:cNvSpPr>
            <p:nvPr/>
          </p:nvSpPr>
          <p:spPr>
            <a:xfrm rot="16200000" flipV="1">
              <a:off x="4753089" y="2342817"/>
              <a:ext cx="71472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6" name="椭圆 155"/>
            <p:cNvSpPr>
              <a:spLocks noChangeAspect="1"/>
            </p:cNvSpPr>
            <p:nvPr/>
          </p:nvSpPr>
          <p:spPr>
            <a:xfrm rot="16200000" flipV="1">
              <a:off x="4753089" y="2822473"/>
              <a:ext cx="71472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57" name="组合 156"/>
          <p:cNvGrpSpPr/>
          <p:nvPr/>
        </p:nvGrpSpPr>
        <p:grpSpPr bwMode="auto">
          <a:xfrm>
            <a:off x="8596313" y="2547260"/>
            <a:ext cx="71437" cy="550863"/>
            <a:chOff x="4752825" y="2343080"/>
            <a:chExt cx="72000" cy="551129"/>
          </a:xfrm>
        </p:grpSpPr>
        <p:sp>
          <p:nvSpPr>
            <p:cNvPr id="158" name="椭圆 157"/>
            <p:cNvSpPr>
              <a:spLocks noChangeAspect="1"/>
            </p:cNvSpPr>
            <p:nvPr/>
          </p:nvSpPr>
          <p:spPr>
            <a:xfrm rot="16200000" flipV="1">
              <a:off x="4752295" y="2702558"/>
              <a:ext cx="73060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59" name="椭圆 158"/>
            <p:cNvSpPr>
              <a:spLocks noChangeAspect="1"/>
            </p:cNvSpPr>
            <p:nvPr/>
          </p:nvSpPr>
          <p:spPr>
            <a:xfrm rot="16200000" flipV="1">
              <a:off x="4753089" y="2582645"/>
              <a:ext cx="71471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0" name="椭圆 159"/>
            <p:cNvSpPr>
              <a:spLocks noChangeAspect="1"/>
            </p:cNvSpPr>
            <p:nvPr/>
          </p:nvSpPr>
          <p:spPr>
            <a:xfrm rot="16200000" flipV="1">
              <a:off x="4752295" y="2462731"/>
              <a:ext cx="73060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1" name="椭圆 160"/>
            <p:cNvSpPr>
              <a:spLocks noChangeAspect="1"/>
            </p:cNvSpPr>
            <p:nvPr/>
          </p:nvSpPr>
          <p:spPr>
            <a:xfrm rot="16200000" flipV="1">
              <a:off x="4753089" y="2342816"/>
              <a:ext cx="71472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2" name="椭圆 161"/>
            <p:cNvSpPr>
              <a:spLocks noChangeAspect="1"/>
            </p:cNvSpPr>
            <p:nvPr/>
          </p:nvSpPr>
          <p:spPr>
            <a:xfrm rot="16200000" flipV="1">
              <a:off x="4753089" y="2822472"/>
              <a:ext cx="71472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63" name="组合 162"/>
          <p:cNvGrpSpPr/>
          <p:nvPr/>
        </p:nvGrpSpPr>
        <p:grpSpPr bwMode="auto">
          <a:xfrm>
            <a:off x="3529013" y="2547260"/>
            <a:ext cx="73025" cy="550863"/>
            <a:chOff x="4752825" y="2343080"/>
            <a:chExt cx="72000" cy="551129"/>
          </a:xfrm>
        </p:grpSpPr>
        <p:sp>
          <p:nvSpPr>
            <p:cNvPr id="164" name="椭圆 163"/>
            <p:cNvSpPr>
              <a:spLocks noChangeAspect="1"/>
            </p:cNvSpPr>
            <p:nvPr/>
          </p:nvSpPr>
          <p:spPr>
            <a:xfrm rot="16200000" flipV="1">
              <a:off x="4752295" y="2702558"/>
              <a:ext cx="73060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5" name="椭圆 164"/>
            <p:cNvSpPr>
              <a:spLocks noChangeAspect="1"/>
            </p:cNvSpPr>
            <p:nvPr/>
          </p:nvSpPr>
          <p:spPr>
            <a:xfrm rot="16200000" flipV="1">
              <a:off x="4753089" y="2582644"/>
              <a:ext cx="71471" cy="720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6" name="椭圆 165"/>
            <p:cNvSpPr>
              <a:spLocks noChangeAspect="1"/>
            </p:cNvSpPr>
            <p:nvPr/>
          </p:nvSpPr>
          <p:spPr>
            <a:xfrm rot="16200000" flipV="1">
              <a:off x="4752295" y="2462731"/>
              <a:ext cx="73060" cy="72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7" name="椭圆 166"/>
            <p:cNvSpPr>
              <a:spLocks noChangeAspect="1"/>
            </p:cNvSpPr>
            <p:nvPr/>
          </p:nvSpPr>
          <p:spPr>
            <a:xfrm rot="16200000" flipV="1">
              <a:off x="4753089" y="2342816"/>
              <a:ext cx="71472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  <p:sp>
          <p:nvSpPr>
            <p:cNvPr id="168" name="椭圆 167"/>
            <p:cNvSpPr>
              <a:spLocks noChangeAspect="1"/>
            </p:cNvSpPr>
            <p:nvPr/>
          </p:nvSpPr>
          <p:spPr>
            <a:xfrm rot="16200000" flipV="1">
              <a:off x="4753089" y="2822472"/>
              <a:ext cx="71472" cy="720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sp>
        <p:nvSpPr>
          <p:cNvPr id="169" name="椭圆 168"/>
          <p:cNvSpPr/>
          <p:nvPr/>
        </p:nvSpPr>
        <p:spPr>
          <a:xfrm flipV="1">
            <a:off x="5973763" y="3433085"/>
            <a:ext cx="246062" cy="246063"/>
          </a:xfrm>
          <a:prstGeom prst="ellipse">
            <a:avLst/>
          </a:prstGeom>
          <a:solidFill>
            <a:srgbClr val="007D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grpSp>
        <p:nvGrpSpPr>
          <p:cNvPr id="170" name="组合 169"/>
          <p:cNvGrpSpPr/>
          <p:nvPr/>
        </p:nvGrpSpPr>
        <p:grpSpPr bwMode="auto">
          <a:xfrm>
            <a:off x="2016125" y="3217185"/>
            <a:ext cx="631825" cy="647700"/>
            <a:chOff x="2016443" y="3100418"/>
            <a:chExt cx="631507" cy="648854"/>
          </a:xfrm>
        </p:grpSpPr>
        <p:grpSp>
          <p:nvGrpSpPr>
            <p:cNvPr id="171" name="组合 8"/>
            <p:cNvGrpSpPr/>
            <p:nvPr/>
          </p:nvGrpSpPr>
          <p:grpSpPr bwMode="auto">
            <a:xfrm flipV="1">
              <a:off x="2016443" y="3117765"/>
              <a:ext cx="631507" cy="631507"/>
              <a:chOff x="2583180" y="3489960"/>
              <a:chExt cx="754380" cy="754380"/>
            </a:xfrm>
          </p:grpSpPr>
          <p:sp>
            <p:nvSpPr>
              <p:cNvPr id="173" name="椭圆形标注 172"/>
              <p:cNvSpPr/>
              <p:nvPr/>
            </p:nvSpPr>
            <p:spPr>
              <a:xfrm rot="9703973">
                <a:off x="2583180" y="3489960"/>
                <a:ext cx="754380" cy="754204"/>
              </a:xfrm>
              <a:prstGeom prst="wedgeEllipseCallout">
                <a:avLst>
                  <a:gd name="adj1" fmla="val -18831"/>
                  <a:gd name="adj2" fmla="val 64491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74" name="椭圆 173"/>
              <p:cNvSpPr/>
              <p:nvPr/>
            </p:nvSpPr>
            <p:spPr>
              <a:xfrm>
                <a:off x="2658997" y="3565950"/>
                <a:ext cx="600851" cy="6003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72" name="文本框 86"/>
            <p:cNvSpPr txBox="1">
              <a:spLocks noChangeArrowheads="1"/>
            </p:cNvSpPr>
            <p:nvPr/>
          </p:nvSpPr>
          <p:spPr bwMode="auto">
            <a:xfrm>
              <a:off x="2108452" y="3100418"/>
              <a:ext cx="444128" cy="647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>
                  <a:solidFill>
                    <a:schemeClr val="accent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1</a:t>
              </a:r>
              <a:endParaRPr lang="zh-CN" altLang="en-US" sz="3600" b="1">
                <a:solidFill>
                  <a:schemeClr val="accent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75" name="组合 174"/>
          <p:cNvGrpSpPr/>
          <p:nvPr/>
        </p:nvGrpSpPr>
        <p:grpSpPr bwMode="auto">
          <a:xfrm>
            <a:off x="3262313" y="3217185"/>
            <a:ext cx="631825" cy="647700"/>
            <a:chOff x="3262885" y="3100418"/>
            <a:chExt cx="631507" cy="648854"/>
          </a:xfrm>
        </p:grpSpPr>
        <p:grpSp>
          <p:nvGrpSpPr>
            <p:cNvPr id="176" name="组合 19"/>
            <p:cNvGrpSpPr/>
            <p:nvPr/>
          </p:nvGrpSpPr>
          <p:grpSpPr bwMode="auto">
            <a:xfrm>
              <a:off x="3262885" y="3117765"/>
              <a:ext cx="631507" cy="631507"/>
              <a:chOff x="2583180" y="3489960"/>
              <a:chExt cx="754380" cy="754380"/>
            </a:xfrm>
          </p:grpSpPr>
          <p:sp>
            <p:nvSpPr>
              <p:cNvPr id="178" name="椭圆形标注 177"/>
              <p:cNvSpPr/>
              <p:nvPr/>
            </p:nvSpPr>
            <p:spPr>
              <a:xfrm rot="9703973">
                <a:off x="2583180" y="3490136"/>
                <a:ext cx="754380" cy="754204"/>
              </a:xfrm>
              <a:prstGeom prst="wedgeEllipseCallout">
                <a:avLst>
                  <a:gd name="adj1" fmla="val -18831"/>
                  <a:gd name="adj2" fmla="val 64491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79" name="椭圆 178"/>
              <p:cNvSpPr/>
              <p:nvPr/>
            </p:nvSpPr>
            <p:spPr>
              <a:xfrm>
                <a:off x="2658997" y="3566126"/>
                <a:ext cx="600850" cy="6003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77" name="文本框 95"/>
            <p:cNvSpPr txBox="1">
              <a:spLocks noChangeArrowheads="1"/>
            </p:cNvSpPr>
            <p:nvPr/>
          </p:nvSpPr>
          <p:spPr bwMode="auto">
            <a:xfrm>
              <a:off x="3361360" y="3100418"/>
              <a:ext cx="444128" cy="6474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>
                  <a:solidFill>
                    <a:schemeClr val="accent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2</a:t>
              </a:r>
              <a:endParaRPr lang="zh-CN" altLang="en-US" sz="3600" b="1">
                <a:solidFill>
                  <a:schemeClr val="accent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0" name="组合 179"/>
          <p:cNvGrpSpPr/>
          <p:nvPr/>
        </p:nvGrpSpPr>
        <p:grpSpPr bwMode="auto">
          <a:xfrm>
            <a:off x="4568825" y="3215598"/>
            <a:ext cx="631825" cy="649287"/>
            <a:chOff x="4569143" y="3100178"/>
            <a:chExt cx="631507" cy="649094"/>
          </a:xfrm>
        </p:grpSpPr>
        <p:grpSp>
          <p:nvGrpSpPr>
            <p:cNvPr id="181" name="组合 10"/>
            <p:cNvGrpSpPr/>
            <p:nvPr/>
          </p:nvGrpSpPr>
          <p:grpSpPr bwMode="auto">
            <a:xfrm flipV="1">
              <a:off x="4569143" y="3117765"/>
              <a:ext cx="631507" cy="631507"/>
              <a:chOff x="2583180" y="3489960"/>
              <a:chExt cx="754380" cy="754380"/>
            </a:xfrm>
          </p:grpSpPr>
          <p:sp>
            <p:nvSpPr>
              <p:cNvPr id="183" name="椭圆形标注 182"/>
              <p:cNvSpPr/>
              <p:nvPr/>
            </p:nvSpPr>
            <p:spPr>
              <a:xfrm rot="9703973">
                <a:off x="2583180" y="3489960"/>
                <a:ext cx="754380" cy="754535"/>
              </a:xfrm>
              <a:prstGeom prst="wedgeEllipseCallout">
                <a:avLst>
                  <a:gd name="adj1" fmla="val -18831"/>
                  <a:gd name="adj2" fmla="val 64491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84" name="椭圆 183"/>
              <p:cNvSpPr/>
              <p:nvPr/>
            </p:nvSpPr>
            <p:spPr>
              <a:xfrm>
                <a:off x="2658997" y="3565793"/>
                <a:ext cx="600851" cy="60097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82" name="文本框 96"/>
            <p:cNvSpPr txBox="1">
              <a:spLocks noChangeArrowheads="1"/>
            </p:cNvSpPr>
            <p:nvPr/>
          </p:nvSpPr>
          <p:spPr bwMode="auto">
            <a:xfrm>
              <a:off x="4670011" y="3100178"/>
              <a:ext cx="444128" cy="646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>
                  <a:solidFill>
                    <a:schemeClr val="accent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3</a:t>
              </a:r>
              <a:endParaRPr lang="zh-CN" altLang="en-US" sz="3600" b="1">
                <a:solidFill>
                  <a:schemeClr val="accent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5" name="组合 184"/>
          <p:cNvGrpSpPr/>
          <p:nvPr/>
        </p:nvGrpSpPr>
        <p:grpSpPr bwMode="auto">
          <a:xfrm>
            <a:off x="7069138" y="3220360"/>
            <a:ext cx="631825" cy="646331"/>
            <a:chOff x="7069889" y="3103517"/>
            <a:chExt cx="631507" cy="646549"/>
          </a:xfrm>
        </p:grpSpPr>
        <p:grpSp>
          <p:nvGrpSpPr>
            <p:cNvPr id="186" name="组合 13"/>
            <p:cNvGrpSpPr/>
            <p:nvPr/>
          </p:nvGrpSpPr>
          <p:grpSpPr bwMode="auto">
            <a:xfrm flipV="1">
              <a:off x="7069889" y="3117765"/>
              <a:ext cx="631507" cy="631507"/>
              <a:chOff x="2583180" y="3489960"/>
              <a:chExt cx="754380" cy="754380"/>
            </a:xfrm>
          </p:grpSpPr>
          <p:sp>
            <p:nvSpPr>
              <p:cNvPr id="188" name="椭圆形标注 187"/>
              <p:cNvSpPr/>
              <p:nvPr/>
            </p:nvSpPr>
            <p:spPr>
              <a:xfrm rot="9703973">
                <a:off x="2583180" y="3489272"/>
                <a:ext cx="754380" cy="755015"/>
              </a:xfrm>
              <a:prstGeom prst="wedgeEllipseCallout">
                <a:avLst>
                  <a:gd name="adj1" fmla="val -18831"/>
                  <a:gd name="adj2" fmla="val 64491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89" name="椭圆 188"/>
              <p:cNvSpPr/>
              <p:nvPr/>
            </p:nvSpPr>
            <p:spPr>
              <a:xfrm>
                <a:off x="2658997" y="3565153"/>
                <a:ext cx="600850" cy="60135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87" name="文本框 97"/>
            <p:cNvSpPr txBox="1">
              <a:spLocks noChangeArrowheads="1"/>
            </p:cNvSpPr>
            <p:nvPr/>
          </p:nvSpPr>
          <p:spPr bwMode="auto">
            <a:xfrm>
              <a:off x="7158280" y="3103517"/>
              <a:ext cx="444128" cy="6465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>
                  <a:solidFill>
                    <a:schemeClr val="accent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4</a:t>
              </a:r>
              <a:endParaRPr lang="zh-CN" altLang="en-US" sz="3600" b="1">
                <a:solidFill>
                  <a:schemeClr val="accent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90" name="组合 189"/>
          <p:cNvGrpSpPr/>
          <p:nvPr/>
        </p:nvGrpSpPr>
        <p:grpSpPr bwMode="auto">
          <a:xfrm>
            <a:off x="8329613" y="3218774"/>
            <a:ext cx="630237" cy="646331"/>
            <a:chOff x="8328955" y="3102512"/>
            <a:chExt cx="631507" cy="646979"/>
          </a:xfrm>
        </p:grpSpPr>
        <p:grpSp>
          <p:nvGrpSpPr>
            <p:cNvPr id="191" name="组合 22"/>
            <p:cNvGrpSpPr/>
            <p:nvPr/>
          </p:nvGrpSpPr>
          <p:grpSpPr bwMode="auto">
            <a:xfrm>
              <a:off x="8328955" y="3117765"/>
              <a:ext cx="631507" cy="631507"/>
              <a:chOff x="2583180" y="3489960"/>
              <a:chExt cx="754380" cy="754380"/>
            </a:xfrm>
          </p:grpSpPr>
          <p:sp>
            <p:nvSpPr>
              <p:cNvPr id="193" name="椭圆形标注 192"/>
              <p:cNvSpPr/>
              <p:nvPr/>
            </p:nvSpPr>
            <p:spPr>
              <a:xfrm rot="9703973">
                <a:off x="2583180" y="3490722"/>
                <a:ext cx="754380" cy="753618"/>
              </a:xfrm>
              <a:prstGeom prst="wedgeEllipseCallout">
                <a:avLst>
                  <a:gd name="adj1" fmla="val -18831"/>
                  <a:gd name="adj2" fmla="val 64491"/>
                </a:avLst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  <p:sp>
            <p:nvSpPr>
              <p:cNvPr id="194" name="椭圆 193"/>
              <p:cNvSpPr/>
              <p:nvPr/>
            </p:nvSpPr>
            <p:spPr>
              <a:xfrm>
                <a:off x="2659188" y="3566653"/>
                <a:ext cx="600464" cy="59985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>
                  <a:latin typeface="思源黑体 CN Light" panose="020B0300000000000000" pitchFamily="34" charset="-122"/>
                  <a:ea typeface="思源黑体 CN Light" panose="020B0300000000000000" pitchFamily="34" charset="-122"/>
                </a:endParaRPr>
              </a:p>
            </p:txBody>
          </p:sp>
        </p:grpSp>
        <p:sp>
          <p:nvSpPr>
            <p:cNvPr id="192" name="文本框 98"/>
            <p:cNvSpPr txBox="1">
              <a:spLocks noChangeArrowheads="1"/>
            </p:cNvSpPr>
            <p:nvPr/>
          </p:nvSpPr>
          <p:spPr bwMode="auto">
            <a:xfrm>
              <a:off x="8434525" y="3102512"/>
              <a:ext cx="445247" cy="646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90204" pitchFamily="34" charset="0"/>
                <a:buChar char="•"/>
                <a:defRPr sz="28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4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 sz="2000"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90204" pitchFamily="34" charset="0"/>
                <a:buChar char="•"/>
                <a:defRPr>
                  <a:solidFill>
                    <a:schemeClr val="tx1"/>
                  </a:solidFill>
                  <a:latin typeface="Calibri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zh-CN" sz="3600" b="1">
                  <a:solidFill>
                    <a:schemeClr val="accent1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5</a:t>
              </a:r>
              <a:endParaRPr lang="zh-CN" altLang="en-US" sz="3600" b="1">
                <a:solidFill>
                  <a:schemeClr val="accent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sp>
        <p:nvSpPr>
          <p:cNvPr id="201" name="任意多边形 200"/>
          <p:cNvSpPr/>
          <p:nvPr/>
        </p:nvSpPr>
        <p:spPr bwMode="auto">
          <a:xfrm rot="10800000" flipV="1">
            <a:off x="1516063" y="4626885"/>
            <a:ext cx="1584325" cy="752475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2" name="文本框 105"/>
          <p:cNvSpPr txBox="1">
            <a:spLocks noChangeArrowheads="1"/>
          </p:cNvSpPr>
          <p:nvPr/>
        </p:nvSpPr>
        <p:spPr bwMode="auto">
          <a:xfrm>
            <a:off x="1732766" y="473645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入门课程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3" name="文本框 202"/>
          <p:cNvSpPr txBox="1"/>
          <p:nvPr/>
        </p:nvSpPr>
        <p:spPr bwMode="auto">
          <a:xfrm>
            <a:off x="1546860" y="5010150"/>
            <a:ext cx="163258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1</a:t>
            </a: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个课时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5" name="任意多边形 204"/>
          <p:cNvSpPr/>
          <p:nvPr/>
        </p:nvSpPr>
        <p:spPr bwMode="auto">
          <a:xfrm rot="10800000">
            <a:off x="2759075" y="1709060"/>
            <a:ext cx="1619250" cy="750888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6" name="文本框 109"/>
          <p:cNvSpPr txBox="1">
            <a:spLocks noChangeArrowheads="1"/>
          </p:cNvSpPr>
          <p:nvPr/>
        </p:nvSpPr>
        <p:spPr bwMode="auto">
          <a:xfrm>
            <a:off x="2759075" y="1740053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开发进阶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7" name="文本框 206"/>
          <p:cNvSpPr txBox="1"/>
          <p:nvPr/>
        </p:nvSpPr>
        <p:spPr bwMode="auto">
          <a:xfrm>
            <a:off x="2977515" y="2031640"/>
            <a:ext cx="1211263" cy="3371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2-3</a:t>
            </a: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课时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9" name="任意多边形 208"/>
          <p:cNvSpPr/>
          <p:nvPr/>
        </p:nvSpPr>
        <p:spPr bwMode="auto">
          <a:xfrm rot="10800000" flipV="1">
            <a:off x="4087813" y="4626885"/>
            <a:ext cx="1584325" cy="752475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0" name="文本框 112"/>
          <p:cNvSpPr txBox="1">
            <a:spLocks noChangeArrowheads="1"/>
          </p:cNvSpPr>
          <p:nvPr/>
        </p:nvSpPr>
        <p:spPr bwMode="auto">
          <a:xfrm>
            <a:off x="4276693" y="4736335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专题讲解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1" name="文本框 210"/>
          <p:cNvSpPr txBox="1"/>
          <p:nvPr/>
        </p:nvSpPr>
        <p:spPr bwMode="auto">
          <a:xfrm>
            <a:off x="4413250" y="5022173"/>
            <a:ext cx="1560513" cy="3371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3-5</a:t>
            </a: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个课时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3" name="任意多边形 212"/>
          <p:cNvSpPr/>
          <p:nvPr/>
        </p:nvSpPr>
        <p:spPr bwMode="auto">
          <a:xfrm rot="10800000" flipV="1">
            <a:off x="6577013" y="4626885"/>
            <a:ext cx="1584325" cy="752475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4" name="文本框 116"/>
          <p:cNvSpPr txBox="1">
            <a:spLocks noChangeArrowheads="1"/>
          </p:cNvSpPr>
          <p:nvPr/>
        </p:nvSpPr>
        <p:spPr bwMode="auto">
          <a:xfrm>
            <a:off x="6581595" y="4732180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开发经验分享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5" name="文本框 214"/>
          <p:cNvSpPr txBox="1"/>
          <p:nvPr/>
        </p:nvSpPr>
        <p:spPr bwMode="auto">
          <a:xfrm>
            <a:off x="6901180" y="4988560"/>
            <a:ext cx="951865" cy="33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不定期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7" name="任意多边形 216"/>
          <p:cNvSpPr/>
          <p:nvPr/>
        </p:nvSpPr>
        <p:spPr bwMode="auto">
          <a:xfrm rot="10800000">
            <a:off x="7820025" y="1721760"/>
            <a:ext cx="1620838" cy="752475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8" name="文本框 118"/>
          <p:cNvSpPr txBox="1">
            <a:spLocks noChangeArrowheads="1"/>
          </p:cNvSpPr>
          <p:nvPr/>
        </p:nvSpPr>
        <p:spPr bwMode="auto">
          <a:xfrm>
            <a:off x="7853858" y="1737198"/>
            <a:ext cx="1706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帆软生态讲解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19" name="文本框 218"/>
          <p:cNvSpPr txBox="1"/>
          <p:nvPr/>
        </p:nvSpPr>
        <p:spPr bwMode="auto">
          <a:xfrm>
            <a:off x="8229600" y="2031323"/>
            <a:ext cx="1211263" cy="3371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1-2</a:t>
            </a: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个课时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21" name="任意多边形 220"/>
          <p:cNvSpPr/>
          <p:nvPr/>
        </p:nvSpPr>
        <p:spPr bwMode="auto">
          <a:xfrm rot="10800000" flipV="1">
            <a:off x="9560243" y="4607200"/>
            <a:ext cx="1584325" cy="752475"/>
          </a:xfrm>
          <a:custGeom>
            <a:avLst/>
            <a:gdLst>
              <a:gd name="connsiteX0" fmla="*/ 1480896 w 1480896"/>
              <a:gd name="connsiteY0" fmla="*/ 826770 h 826770"/>
              <a:gd name="connsiteX1" fmla="*/ 0 w 1480896"/>
              <a:gd name="connsiteY1" fmla="*/ 826770 h 826770"/>
              <a:gd name="connsiteX2" fmla="*/ 0 w 1480896"/>
              <a:gd name="connsiteY2" fmla="*/ 93345 h 826770"/>
              <a:gd name="connsiteX3" fmla="*/ 686309 w 1480896"/>
              <a:gd name="connsiteY3" fmla="*/ 93345 h 826770"/>
              <a:gd name="connsiteX4" fmla="*/ 740449 w 1480896"/>
              <a:gd name="connsiteY4" fmla="*/ 0 h 826770"/>
              <a:gd name="connsiteX5" fmla="*/ 794589 w 1480896"/>
              <a:gd name="connsiteY5" fmla="*/ 93345 h 826770"/>
              <a:gd name="connsiteX6" fmla="*/ 1480896 w 1480896"/>
              <a:gd name="connsiteY6" fmla="*/ 93345 h 82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480896" h="826770">
                <a:moveTo>
                  <a:pt x="1480896" y="826770"/>
                </a:moveTo>
                <a:lnTo>
                  <a:pt x="0" y="826770"/>
                </a:lnTo>
                <a:lnTo>
                  <a:pt x="0" y="93345"/>
                </a:lnTo>
                <a:lnTo>
                  <a:pt x="686309" y="93345"/>
                </a:lnTo>
                <a:lnTo>
                  <a:pt x="740449" y="0"/>
                </a:lnTo>
                <a:lnTo>
                  <a:pt x="794589" y="93345"/>
                </a:lnTo>
                <a:lnTo>
                  <a:pt x="1480896" y="93345"/>
                </a:lnTo>
                <a:close/>
              </a:path>
            </a:pathLst>
          </a:custGeom>
          <a:noFill/>
          <a:ln w="31750">
            <a:solidFill>
              <a:srgbClr val="007D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22" name="文本框 120"/>
          <p:cNvSpPr txBox="1">
            <a:spLocks noChangeArrowheads="1"/>
          </p:cNvSpPr>
          <p:nvPr/>
        </p:nvSpPr>
        <p:spPr bwMode="auto">
          <a:xfrm>
            <a:off x="9753891" y="4731782"/>
            <a:ext cx="1198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90204" pitchFamily="34" charset="0"/>
              <a:buChar char="•"/>
              <a:defRPr>
                <a:solidFill>
                  <a:schemeClr val="tx1"/>
                </a:solidFill>
                <a:latin typeface="Calibri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dirty="0">
                <a:solidFill>
                  <a:srgbClr val="007DD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疑难问题</a:t>
            </a:r>
            <a:endParaRPr lang="zh-CN" altLang="en-US" sz="2000" dirty="0">
              <a:solidFill>
                <a:srgbClr val="007DD2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23" name="文本框 222"/>
          <p:cNvSpPr txBox="1"/>
          <p:nvPr/>
        </p:nvSpPr>
        <p:spPr bwMode="auto">
          <a:xfrm>
            <a:off x="9886633" y="4988835"/>
            <a:ext cx="1562100" cy="3371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>
                <a:solidFill>
                  <a:schemeClr val="bg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群交流</a:t>
            </a:r>
            <a:endParaRPr lang="zh-CN" altLang="en-US" sz="1600" dirty="0">
              <a:solidFill>
                <a:schemeClr val="bg2">
                  <a:lumMod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35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4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4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5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4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5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4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4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5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4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5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25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环境搭建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68472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安装</a:t>
            </a:r>
            <a:r>
              <a:rPr lang="en-US" altLang="zh-CN"/>
              <a:t>JAVA(</a:t>
            </a:r>
            <a:r>
              <a:rPr lang="zh-CN" altLang="en-US"/>
              <a:t>推荐</a:t>
            </a:r>
            <a:r>
              <a:rPr lang="en-US" altLang="zh-CN"/>
              <a:t>oracle</a:t>
            </a:r>
            <a:r>
              <a:rPr lang="zh-CN" altLang="en-US"/>
              <a:t>的</a:t>
            </a:r>
            <a:r>
              <a:rPr lang="en-US" altLang="zh-CN"/>
              <a:t>jdk)</a:t>
            </a:r>
            <a:endParaRPr lang="en-US" altLang="zh-CN"/>
          </a:p>
          <a:p>
            <a:r>
              <a:rPr lang="en-US" altLang="zh-CN"/>
              <a:t>2.</a:t>
            </a:r>
            <a:r>
              <a:rPr lang="zh-CN" altLang="en-US"/>
              <a:t>安装</a:t>
            </a:r>
            <a:r>
              <a:rPr lang="en-US" altLang="zh-CN"/>
              <a:t>Gradle</a:t>
            </a:r>
            <a:endParaRPr lang="en-US" altLang="zh-CN"/>
          </a:p>
          <a:p>
            <a:r>
              <a:rPr lang="en-US" altLang="zh-CN"/>
              <a:t>3.</a:t>
            </a:r>
            <a:r>
              <a:rPr lang="zh-CN" altLang="en-US"/>
              <a:t>安装</a:t>
            </a:r>
            <a:r>
              <a:rPr lang="en-US" altLang="zh-CN"/>
              <a:t>IDEA</a:t>
            </a:r>
            <a:r>
              <a:rPr lang="zh-CN" altLang="en-US"/>
              <a:t>开发工具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安装</a:t>
            </a:r>
            <a:r>
              <a:rPr lang="en-US" altLang="zh-CN"/>
              <a:t>GIT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560070" y="3916680"/>
            <a:ext cx="80613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所有工具下载地址：</a:t>
            </a:r>
            <a:endParaRPr lang="zh-CN" altLang="en-US"/>
          </a:p>
          <a:p>
            <a:r>
              <a:rPr lang="zh-CN" altLang="en-US"/>
              <a:t>https://wiki.fanruan.com/pages/viewpage.action?pageId=25756270</a:t>
            </a:r>
            <a:endParaRPr lang="zh-CN" altLang="en-US"/>
          </a:p>
          <a:p>
            <a:r>
              <a:rPr lang="zh-CN" altLang="en-US"/>
              <a:t>安装时候需要配置</a:t>
            </a:r>
            <a:r>
              <a:rPr lang="en-US" altLang="zh-CN"/>
              <a:t>tools.jar</a:t>
            </a:r>
            <a:endParaRPr lang="zh-CN" altLang="en-US"/>
          </a:p>
          <a:p>
            <a:r>
              <a:rPr lang="zh-CN" altLang="en-US"/>
              <a:t>注意开发</a:t>
            </a:r>
            <a:r>
              <a:rPr lang="en-US" altLang="zh-CN"/>
              <a:t>FR</a:t>
            </a:r>
            <a:r>
              <a:rPr lang="zh-CN" altLang="en-US"/>
              <a:t>插件不要使用</a:t>
            </a:r>
            <a:r>
              <a:rPr lang="en-US" altLang="zh-CN"/>
              <a:t>JDK8</a:t>
            </a:r>
            <a:r>
              <a:rPr lang="zh-CN" altLang="en-US"/>
              <a:t>以上的</a:t>
            </a:r>
            <a:r>
              <a:rPr lang="en-US" altLang="zh-CN"/>
              <a:t>JDK</a:t>
            </a:r>
            <a:r>
              <a:rPr lang="zh-CN" altLang="en-US"/>
              <a:t>会不兼容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/>
              <a:t>IDEA</a:t>
            </a:r>
            <a:r>
              <a:rPr lang="zh-CN" altLang="en-US"/>
              <a:t>配置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85495" y="1362710"/>
            <a:ext cx="869886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需要注意</a:t>
            </a:r>
            <a:endParaRPr lang="zh-CN" altLang="en-US"/>
          </a:p>
          <a:p>
            <a:r>
              <a:rPr lang="zh-CN" altLang="en-US"/>
              <a:t>如果是初次安装需要输入激活码</a:t>
            </a:r>
            <a:endParaRPr lang="zh-CN" altLang="en-US"/>
          </a:p>
          <a:p>
            <a:r>
              <a:rPr lang="zh-CN" altLang="en-US" b="1"/>
              <a:t>3d58291e-a40464a0f-b3a6-99f4d7023b24</a:t>
            </a:r>
            <a:endParaRPr lang="zh-CN" altLang="en-US" b="1"/>
          </a:p>
        </p:txBody>
      </p:sp>
      <p:sp>
        <p:nvSpPr>
          <p:cNvPr id="4" name="文本框 3"/>
          <p:cNvSpPr txBox="1"/>
          <p:nvPr/>
        </p:nvSpPr>
        <p:spPr>
          <a:xfrm>
            <a:off x="861695" y="2376805"/>
            <a:ext cx="918781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如果本地已经安装了设计器就不会要求激活码</a:t>
            </a:r>
            <a:endParaRPr lang="zh-CN" altLang="en-US"/>
          </a:p>
          <a:p>
            <a:r>
              <a:rPr lang="zh-CN" altLang="en-US"/>
              <a:t>但是需要注意通过</a:t>
            </a:r>
            <a:r>
              <a:rPr lang="en-US" altLang="zh-CN"/>
              <a:t>idea</a:t>
            </a:r>
            <a:r>
              <a:rPr lang="zh-CN" altLang="en-US"/>
              <a:t>启动的设计器的工作区可能需要重新调整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配置</a:t>
            </a:r>
            <a:r>
              <a:rPr lang="en-US" altLang="zh-CN"/>
              <a:t>utf8</a:t>
            </a:r>
            <a:r>
              <a:rPr lang="zh-CN" altLang="en-US"/>
              <a:t>编码</a:t>
            </a:r>
            <a:endParaRPr lang="zh-CN" altLang="en-US"/>
          </a:p>
          <a:p>
            <a:r>
              <a:rPr lang="zh-CN" altLang="en-US"/>
              <a:t>-Dfile.encoding=UTF-8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插件打包分发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68472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付费激活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构建插件包</a:t>
            </a:r>
            <a:endParaRPr lang="en-US"/>
          </a:p>
        </p:txBody>
      </p:sp>
      <p:sp>
        <p:nvSpPr>
          <p:cNvPr id="4" name="文本框 3"/>
          <p:cNvSpPr txBox="1"/>
          <p:nvPr/>
        </p:nvSpPr>
        <p:spPr>
          <a:xfrm>
            <a:off x="521970" y="3566160"/>
            <a:ext cx="806132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if (PluginContexts.currentContext().isAvailable()) {</a:t>
            </a:r>
            <a:endParaRPr lang="zh-CN" altLang="en-US"/>
          </a:p>
          <a:p>
            <a:r>
              <a:rPr lang="zh-CN" altLang="en-US"/>
              <a:t>    // 做认证通过的事情</a:t>
            </a:r>
            <a:endParaRPr lang="zh-CN" altLang="en-US"/>
          </a:p>
          <a:p>
            <a:r>
              <a:rPr lang="zh-CN" altLang="en-US"/>
              <a:t>} else {</a:t>
            </a:r>
            <a:endParaRPr lang="zh-CN" altLang="en-US"/>
          </a:p>
          <a:p>
            <a:r>
              <a:rPr lang="zh-CN" altLang="en-US"/>
              <a:t>    // 做认证未通过的事情</a:t>
            </a:r>
            <a:endParaRPr lang="zh-CN" altLang="en-US"/>
          </a:p>
          <a:p>
            <a:r>
              <a:rPr lang="zh-CN" altLang="en-US"/>
              <a:t>}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课后学习资料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6809740" cy="31381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1.核心文档</a:t>
            </a:r>
            <a:endParaRPr lang="zh-CN" altLang="en-US"/>
          </a:p>
          <a:p>
            <a:r>
              <a:rPr lang="zh-CN" altLang="en-US"/>
              <a:t>https://wiki.fanruan.com/pages/viewpage.action?pageId=12746905</a:t>
            </a:r>
            <a:endParaRPr lang="zh-CN" altLang="en-US"/>
          </a:p>
          <a:p>
            <a:r>
              <a:rPr lang="zh-CN" altLang="en-US"/>
              <a:t>2.官方开源代码学习</a:t>
            </a:r>
            <a:endParaRPr lang="zh-CN" altLang="en-US"/>
          </a:p>
          <a:p>
            <a:r>
              <a:rPr lang="zh-CN" altLang="en-US"/>
              <a:t>https://code.fanruan.com/explore/repos?tab=&amp;sort=recentupdate&amp;q=%E6%8F%92%E4%BB%B6</a:t>
            </a:r>
            <a:endParaRPr lang="zh-CN" altLang="en-US"/>
          </a:p>
          <a:p>
            <a:r>
              <a:rPr lang="en-US" altLang="zh-CN"/>
              <a:t>3.JAVA</a:t>
            </a:r>
            <a:r>
              <a:rPr lang="zh-CN" altLang="en-US"/>
              <a:t>基础不好的同学</a:t>
            </a:r>
            <a:endParaRPr lang="zh-CN" altLang="en-US"/>
          </a:p>
          <a:p>
            <a:r>
              <a:rPr lang="zh-CN" altLang="en-US"/>
              <a:t>https://bbs.fanruan.com/lesson-1046.html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开发经验：</a:t>
            </a:r>
            <a:endParaRPr lang="zh-CN" altLang="en-US"/>
          </a:p>
          <a:p>
            <a:r>
              <a:rPr lang="zh-CN" altLang="en-US"/>
              <a:t>多看官方文档和多反编译系统类进行分析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课后作业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68097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完成本次课程的</a:t>
            </a:r>
            <a:r>
              <a:rPr lang="en-US" altLang="zh-CN"/>
              <a:t>hellworld </a:t>
            </a:r>
            <a:r>
              <a:rPr lang="zh-CN" altLang="en-US"/>
              <a:t>自定义函数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提交包含自己姓名的的日志输出的截图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进阶方向可以按照自己想法使用自定义函数输出一些特定的内容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5305" y="3491230"/>
            <a:ext cx="683450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本次作业收集截止时间：</a:t>
            </a:r>
            <a:endParaRPr lang="zh-CN" altLang="en-US"/>
          </a:p>
          <a:p>
            <a:r>
              <a:rPr lang="en-US" altLang="zh-CN"/>
              <a:t>2020-11-23 </a:t>
            </a:r>
            <a:endParaRPr lang="en-US" altLang="zh-CN"/>
          </a:p>
          <a:p>
            <a:r>
              <a:rPr lang="zh-CN" altLang="en-US"/>
              <a:t>作业提交方式：</a:t>
            </a:r>
            <a:endParaRPr lang="zh-CN" altLang="en-US"/>
          </a:p>
          <a:p>
            <a:r>
              <a:rPr lang="zh-CN" altLang="en-US"/>
              <a:t>将任务完成显示控制台输出的截图，源代码通过论坛任务的方式提交。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1088</Words>
  <Application>WPS 演示</Application>
  <PresentationFormat>宽屏</PresentationFormat>
  <Paragraphs>161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方正书宋_GBK</vt:lpstr>
      <vt:lpstr>Wingdings</vt:lpstr>
      <vt:lpstr>思源黑体 CN Medium</vt:lpstr>
      <vt:lpstr>苹方-简</vt:lpstr>
      <vt:lpstr>思源黑体 CN Normal</vt:lpstr>
      <vt:lpstr>思源黑体 CN Light</vt:lpstr>
      <vt:lpstr>冬青黑体简体中文</vt:lpstr>
      <vt:lpstr>Calibri</vt:lpstr>
      <vt:lpstr>Helvetica Neue</vt:lpstr>
      <vt:lpstr>宋体</vt:lpstr>
      <vt:lpstr>汉仪书宋二KW</vt:lpstr>
      <vt:lpstr>微软雅黑</vt:lpstr>
      <vt:lpstr>汉仪旗黑KW</vt:lpstr>
      <vt:lpstr>宋体</vt:lpstr>
      <vt:lpstr>Arial Unicode MS</vt:lpstr>
      <vt:lpstr>Calibri Light</vt:lpstr>
      <vt:lpstr>Office 主题</vt:lpstr>
      <vt:lpstr>插件开发成长计划系列教程</vt:lpstr>
      <vt:lpstr>目录  CONTENT</vt:lpstr>
      <vt:lpstr>自我介绍</vt:lpstr>
      <vt:lpstr>课程安排</vt:lpstr>
      <vt:lpstr>环境搭建</vt:lpstr>
      <vt:lpstr>IDEA配置</vt:lpstr>
      <vt:lpstr>插件打包分发</vt:lpstr>
      <vt:lpstr>课后学习资料</vt:lpstr>
      <vt:lpstr>课后作业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zuoliangzhang</cp:lastModifiedBy>
  <cp:revision>11</cp:revision>
  <dcterms:created xsi:type="dcterms:W3CDTF">2020-11-18T12:17:40Z</dcterms:created>
  <dcterms:modified xsi:type="dcterms:W3CDTF">2020-11-18T12:17:40Z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2052-2.3.0.3701</vt:lpwstr>
  </property>
</Properties>
</file>