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59" r:id="rId4"/>
    <p:sldId id="263" r:id="rId5"/>
    <p:sldId id="307" r:id="rId7"/>
    <p:sldId id="305" r:id="rId8"/>
    <p:sldId id="269" r:id="rId9"/>
    <p:sldId id="283" r:id="rId10"/>
    <p:sldId id="306" r:id="rId11"/>
    <p:sldId id="308" r:id="rId12"/>
    <p:sldId id="309" r:id="rId13"/>
    <p:sldId id="310" r:id="rId14"/>
    <p:sldId id="271" r:id="rId15"/>
    <p:sldId id="264" r:id="rId16"/>
    <p:sldId id="278" r:id="rId17"/>
    <p:sldId id="262" r:id="rId18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设计灵感来源于Vue的响应式方案</a:t>
            </a:r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r>
              <a:rPr lang="zh-CN" altLang="en-US"/>
              <a:t>通过多阅读官方的插件类能更加快速的学习插件开发课程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38"/>
          <a:stretch>
            <a:fillRect/>
          </a:stretch>
        </p:blipFill>
        <p:spPr>
          <a:xfrm>
            <a:off x="-38100" y="1"/>
            <a:ext cx="12293600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989573" y="2660059"/>
            <a:ext cx="9753600" cy="979003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defRPr>
            </a:lvl1pPr>
          </a:lstStyle>
          <a:p>
            <a:r>
              <a:rPr lang="zh-CN" altLang="en-US" dirty="0" smtClean="0"/>
              <a:t>这里是你的主标题思源黑体</a:t>
            </a:r>
            <a:r>
              <a:rPr lang="en-US" altLang="zh-CN" dirty="0" smtClean="0"/>
              <a:t>40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989573" y="3891900"/>
            <a:ext cx="6883400" cy="45952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这里是副标题思源黑体</a:t>
            </a:r>
            <a:r>
              <a:rPr lang="en-US" altLang="zh-CN" dirty="0" smtClean="0"/>
              <a:t>24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4573" y="1275697"/>
            <a:ext cx="4509527" cy="572900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573" y="1125705"/>
            <a:ext cx="1283727" cy="6418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345" y="850900"/>
            <a:ext cx="8488527" cy="7078806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889000"/>
            <a:ext cx="10515600" cy="801688"/>
          </a:xfrm>
        </p:spPr>
        <p:txBody>
          <a:bodyPr/>
          <a:lstStyle>
            <a:lvl1pPr>
              <a:defRPr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目录 </a:t>
            </a:r>
            <a:r>
              <a:rPr lang="en-US" altLang="zh-CN" dirty="0" smtClean="0"/>
              <a:t>CONTENT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B90904-EF7A-4A64-ABC7-704499CB12B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9B484-942F-4E05-999B-4AA2CD1A3F8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651" y="0"/>
            <a:ext cx="12184602" cy="6858000"/>
          </a:xfrm>
          <a:prstGeom prst="rect">
            <a:avLst/>
          </a:prstGeom>
        </p:spPr>
      </p:pic>
      <p:sp>
        <p:nvSpPr>
          <p:cNvPr id="7" name="矩形 6"/>
          <p:cNvSpPr/>
          <p:nvPr userDrawn="1"/>
        </p:nvSpPr>
        <p:spPr>
          <a:xfrm>
            <a:off x="355600" y="855980"/>
            <a:ext cx="11468100" cy="36000"/>
          </a:xfrm>
          <a:prstGeom prst="rect">
            <a:avLst/>
          </a:prstGeom>
          <a:gradFill flip="none" rotWithShape="1">
            <a:gsLst>
              <a:gs pos="0">
                <a:srgbClr val="007DD2"/>
              </a:gs>
              <a:gs pos="100000">
                <a:srgbClr val="1EAAE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0" name="直接连接符 9"/>
          <p:cNvCxnSpPr/>
          <p:nvPr userDrawn="1"/>
        </p:nvCxnSpPr>
        <p:spPr>
          <a:xfrm>
            <a:off x="355600" y="6235700"/>
            <a:ext cx="114681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图片 10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705347" y="222250"/>
            <a:ext cx="1109056" cy="554528"/>
          </a:xfrm>
          <a:prstGeom prst="rect">
            <a:avLst/>
          </a:prstGeom>
        </p:spPr>
      </p:pic>
      <p:sp>
        <p:nvSpPr>
          <p:cNvPr id="15" name="文本框 14"/>
          <p:cNvSpPr txBox="1"/>
          <p:nvPr userDrawn="1"/>
        </p:nvSpPr>
        <p:spPr>
          <a:xfrm>
            <a:off x="9975438" y="6318251"/>
            <a:ext cx="1838965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©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FanRuan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 Software </a:t>
            </a:r>
            <a:r>
              <a:rPr lang="en-US" altLang="zh-CN" sz="1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CO.,Ltd</a:t>
            </a:r>
            <a:r>
              <a:rPr lang="en-US" altLang="zh-CN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.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16" name="文本框 15"/>
          <p:cNvSpPr txBox="1"/>
          <p:nvPr userDrawn="1"/>
        </p:nvSpPr>
        <p:spPr>
          <a:xfrm>
            <a:off x="368300" y="6318251"/>
            <a:ext cx="1723549" cy="2987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思源黑体 CN Light" panose="020B0300000000000000" pitchFamily="34" charset="-122"/>
                <a:ea typeface="思源黑体 CN Light" panose="020B0300000000000000" pitchFamily="34" charset="-122"/>
              </a:rPr>
              <a:t>帆软，让数据成为生产力！</a:t>
            </a:r>
            <a:endParaRPr lang="zh-CN" altLang="en-US" sz="1000" dirty="0">
              <a:solidFill>
                <a:schemeClr val="tx1">
                  <a:lumMod val="50000"/>
                  <a:lumOff val="50000"/>
                </a:schemeClr>
              </a:solidFill>
              <a:latin typeface="思源黑体 CN Light" panose="020B0300000000000000" pitchFamily="34" charset="-122"/>
              <a:ea typeface="思源黑体 CN Light" panose="020B0300000000000000" pitchFamily="34" charset="-122"/>
            </a:endParaRPr>
          </a:p>
        </p:txBody>
      </p:sp>
      <p:sp>
        <p:nvSpPr>
          <p:cNvPr id="20" name="标题 17"/>
          <p:cNvSpPr>
            <a:spLocks noGrp="1"/>
          </p:cNvSpPr>
          <p:nvPr>
            <p:ph type="title"/>
          </p:nvPr>
        </p:nvSpPr>
        <p:spPr>
          <a:xfrm>
            <a:off x="388617" y="412585"/>
            <a:ext cx="9949183" cy="430531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007DD2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4" Type="http://schemas.openxmlformats.org/officeDocument/2006/relationships/oleObject" Target="../embeddings/oleObject1.bin"/><Relationship Id="rId3" Type="http://schemas.openxmlformats.org/officeDocument/2006/relationships/hyperlink" Target="https://wiki.fanruan.com/pages/viewpage.action?pageId=20021551" TargetMode="External"/><Relationship Id="rId2" Type="http://schemas.openxmlformats.org/officeDocument/2006/relationships/hyperlink" Target="https://wiki.fanruan.com/pages/viewpage.action?pageId=327740" TargetMode="External"/><Relationship Id="rId1" Type="http://schemas.openxmlformats.org/officeDocument/2006/relationships/hyperlink" Target="https://fanruan.design/doc.html?post=0169cf558d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fanruan.design/doc.html?post=0169cf558d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fanruan.design/doc.html?post=8214b70ae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hyperlink" Target="https://fanruan.design/doc.html?post=b18445854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插件开发成长计划系列教程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sym typeface="+mn-ea"/>
              </a:rPr>
              <a:t>第四章 </a:t>
            </a:r>
            <a:r>
              <a:rPr lang="en-US" altLang="zh-CN" dirty="0">
                <a:sym typeface="+mn-ea"/>
              </a:rPr>
              <a:t>FineUI</a:t>
            </a:r>
            <a:r>
              <a:rPr lang="zh-CN" altLang="en-US" dirty="0">
                <a:sym typeface="+mn-ea"/>
              </a:rPr>
              <a:t>入门 第一讲</a:t>
            </a:r>
            <a:endParaRPr lang="zh-CN" altLang="en-US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FineUI</a:t>
            </a:r>
            <a:r>
              <a:rPr lang="zh-CN" altLang="en-US"/>
              <a:t>开发文档和调试工具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78155" y="1112520"/>
            <a:ext cx="863473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1.FineUI</a:t>
            </a:r>
            <a:r>
              <a:rPr lang="zh-CN" altLang="en-US"/>
              <a:t>文档</a:t>
            </a:r>
            <a:endParaRPr lang="zh-CN" altLang="en-US"/>
          </a:p>
          <a:p>
            <a:r>
              <a:rPr lang="zh-CN" altLang="en-US">
                <a:hlinkClick r:id="rId1" action="ppaction://hlinkfile"/>
              </a:rPr>
              <a:t>https://fanruan.design/doc.html?post=0169cf558d</a:t>
            </a:r>
            <a:endParaRPr lang="zh-CN" altLang="en-US">
              <a:hlinkClick r:id="rId1" action="ppaction://hlinkfile"/>
            </a:endParaRPr>
          </a:p>
          <a:p>
            <a:r>
              <a:rPr lang="en-US" altLang="zh-CN"/>
              <a:t>2.JS</a:t>
            </a:r>
            <a:r>
              <a:rPr lang="zh-CN" altLang="en-US"/>
              <a:t>调试方法</a:t>
            </a:r>
            <a:endParaRPr lang="zh-CN" altLang="en-US"/>
          </a:p>
          <a:p>
            <a:r>
              <a:rPr lang="zh-CN" altLang="en-US">
                <a:hlinkClick r:id="rId2" action="ppaction://hlinkfile"/>
              </a:rPr>
              <a:t>https://wiki.fanruan.com/pages/viewpage.action?pageId=327740</a:t>
            </a:r>
            <a:endParaRPr lang="zh-CN" altLang="en-US">
              <a:hlinkClick r:id="rId2" action="ppaction://hlinkfile"/>
            </a:endParaRPr>
          </a:p>
          <a:p>
            <a:r>
              <a:rPr lang="en-US" altLang="zh-CN"/>
              <a:t>3.</a:t>
            </a:r>
            <a:r>
              <a:rPr lang="zh-CN" altLang="en-US"/>
              <a:t>开发文档</a:t>
            </a:r>
            <a:endParaRPr lang="zh-CN" altLang="en-US"/>
          </a:p>
          <a:p>
            <a:r>
              <a:rPr lang="zh-CN" altLang="en-US">
                <a:hlinkClick r:id="rId3" action="ppaction://hlinkfile"/>
              </a:rPr>
              <a:t>https://wiki.fanruan.com/pages/viewpage.action?pageId=20021551</a:t>
            </a:r>
            <a:endParaRPr lang="zh-CN" altLang="en-US">
              <a:hlinkClick r:id="rId3" action="ppaction://hlinkfile"/>
            </a:endParaRPr>
          </a:p>
          <a:p>
            <a:r>
              <a:rPr lang="en-US" altLang="zh-CN"/>
              <a:t>4.type</a:t>
            </a:r>
            <a:r>
              <a:rPr lang="zh-CN" altLang="en-US"/>
              <a:t>查看工具</a:t>
            </a:r>
            <a:endParaRPr lang="zh-CN" altLang="en-US"/>
          </a:p>
          <a:p>
            <a:endParaRPr lang="zh-CN" altLang="en-US"/>
          </a:p>
        </p:txBody>
      </p:sp>
      <p:graphicFrame>
        <p:nvGraphicFramePr>
          <p:cNvPr id="4" name="对象 3">
            <a:hlinkClick r:id="" action="ppaction://ole?verb="/>
          </p:cNvPr>
          <p:cNvGraphicFramePr>
            <a:graphicFrameLocks noChangeAspect="1"/>
          </p:cNvGraphicFramePr>
          <p:nvPr/>
        </p:nvGraphicFramePr>
        <p:xfrm>
          <a:off x="637540" y="3147695"/>
          <a:ext cx="353885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4" imgW="1807845" imgH="450850" progId="Package">
                  <p:embed/>
                </p:oleObj>
              </mc:Choice>
              <mc:Fallback>
                <p:oleObj name="" r:id="rId4" imgW="1807845" imgH="450850" progId="Package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37540" y="3147695"/>
                        <a:ext cx="3538855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图片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5910" y="2881630"/>
            <a:ext cx="5209540" cy="332422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3525" y="4278630"/>
            <a:ext cx="5467350" cy="203009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zh-CN" altLang="en-US"/>
          </a:p>
          <a:p>
            <a:r>
              <a:rPr lang="zh-CN" altLang="en-US"/>
              <a:t>BI.config("dec.frame.classic.aside.entry_tree", function (options) {</a:t>
            </a:r>
            <a:endParaRPr lang="zh-CN" altLang="en-US"/>
          </a:p>
          <a:p>
            <a:r>
              <a:rPr lang="zh-CN" altLang="en-US"/>
              <a:t>    options.type = "your.onw.tre"; // 将组件的type替换为自定义的组件</a:t>
            </a:r>
            <a:endParaRPr lang="zh-CN" altLang="en-US"/>
          </a:p>
          <a:p>
            <a:r>
              <a:rPr lang="zh-CN" altLang="en-US"/>
              <a:t>    return options;</a:t>
            </a:r>
            <a:endParaRPr lang="zh-CN" altLang="en-US"/>
          </a:p>
          <a:p>
            <a:r>
              <a:rPr lang="zh-CN" altLang="en-US"/>
              <a:t>});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HttpHandlerProvider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596900" y="3051175"/>
            <a:ext cx="69894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&lt;extra-decision&gt; </a:t>
            </a:r>
            <a:endParaRPr lang="en-US" altLang="zh-CN"/>
          </a:p>
          <a:p>
            <a:r>
              <a:rPr lang="en-US" altLang="zh-CN"/>
              <a:t>    &lt;HttpHandlerProvider class="com.fr.plugin.MyHandlerProvider"/&gt;</a:t>
            </a:r>
            <a:endParaRPr lang="en-US" altLang="zh-CN"/>
          </a:p>
          <a:p>
            <a:r>
              <a:rPr lang="en-US" altLang="zh-CN"/>
              <a:t>&lt;/extra-decision&gt;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64185" y="1133475"/>
            <a:ext cx="1030224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作用：将长连接地址转成短链接地址</a:t>
            </a:r>
            <a:endParaRPr lang="zh-CN" altLang="en-US"/>
          </a:p>
          <a:p>
            <a:r>
              <a:rPr lang="zh-CN" altLang="en-US"/>
              <a:t>访问地址：</a:t>
            </a:r>
            <a:endParaRPr lang="zh-CN" altLang="en-US"/>
          </a:p>
          <a:p>
            <a:r>
              <a:rPr lang="zh-CN" altLang="en-US"/>
              <a:t>公开地址:http://localhost:8075/webroot/decision/plugin/public/${插件id}/test/jsonp</a:t>
            </a:r>
            <a:endParaRPr lang="zh-CN" altLang="en-US"/>
          </a:p>
          <a:p>
            <a:r>
              <a:rPr lang="zh-CN" altLang="en-US"/>
              <a:t>私有地址:http://localhost:8075/webroot/decision/plugin/private/${插件id}/test/jsonp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96900" y="4872355"/>
            <a:ext cx="83908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8.0 </a:t>
            </a:r>
            <a:r>
              <a:rPr lang="zh-CN" altLang="en-US"/>
              <a:t>，</a:t>
            </a:r>
            <a:r>
              <a:rPr lang="en-US" altLang="zh-CN"/>
              <a:t>9.0</a:t>
            </a:r>
            <a:endParaRPr lang="en-US" altLang="zh-CN"/>
          </a:p>
          <a:p>
            <a:r>
              <a:rPr lang="zh-CN" altLang="en-US"/>
              <a:t>使用：</a:t>
            </a:r>
            <a:endParaRPr lang="zh-CN" altLang="en-US"/>
          </a:p>
          <a:p>
            <a:r>
              <a:rPr lang="zh-CN" altLang="en-US"/>
              <a:t>https://wiki.fanruan.com/pages/viewpage.action?pageId=327720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URLAliasProvider</a:t>
            </a:r>
            <a:endParaRPr lang="en-US" altLang="zh-CN"/>
          </a:p>
        </p:txBody>
      </p:sp>
      <p:sp>
        <p:nvSpPr>
          <p:cNvPr id="3" name="文本框 2"/>
          <p:cNvSpPr txBox="1"/>
          <p:nvPr/>
        </p:nvSpPr>
        <p:spPr>
          <a:xfrm>
            <a:off x="464185" y="4108450"/>
            <a:ext cx="6989445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&lt;extra-decision&gt;</a:t>
            </a:r>
            <a:endParaRPr lang="en-US" altLang="zh-CN"/>
          </a:p>
          <a:p>
            <a:r>
              <a:rPr lang="en-US" altLang="zh-CN"/>
              <a:t>    &lt;URLAliasProvider class="com.fr.plugin.MyURLAliasProvider"/&gt;</a:t>
            </a:r>
            <a:endParaRPr lang="en-US" altLang="zh-CN"/>
          </a:p>
          <a:p>
            <a:r>
              <a:rPr lang="en-US" altLang="zh-CN"/>
              <a:t>&lt;/extra-decision&gt;</a:t>
            </a:r>
            <a:endParaRPr lang="en-US" altLang="zh-CN"/>
          </a:p>
        </p:txBody>
      </p:sp>
      <p:sp>
        <p:nvSpPr>
          <p:cNvPr id="5" name="文本框 4"/>
          <p:cNvSpPr txBox="1"/>
          <p:nvPr/>
        </p:nvSpPr>
        <p:spPr>
          <a:xfrm>
            <a:off x="464185" y="1133475"/>
            <a:ext cx="1030224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作用：提供</a:t>
            </a:r>
            <a:r>
              <a:rPr lang="en-US" altLang="zh-CN"/>
              <a:t>http</a:t>
            </a:r>
            <a:r>
              <a:rPr lang="zh-CN" altLang="en-US"/>
              <a:t>的接口服务，这个接口是</a:t>
            </a:r>
            <a:r>
              <a:rPr lang="en-US" altLang="zh-CN"/>
              <a:t>10</a:t>
            </a:r>
            <a:r>
              <a:rPr lang="zh-CN" altLang="en-US"/>
              <a:t>才提出来的新接口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使用方法：</a:t>
            </a:r>
            <a:endParaRPr lang="zh-CN" altLang="en-US"/>
          </a:p>
          <a:p>
            <a:r>
              <a:rPr lang="zh-CN" altLang="en-US"/>
              <a:t> URLAliasFactory.createPluginAlias("/demo","/test/jsonp",true)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访问地址：</a:t>
            </a:r>
            <a:endParaRPr lang="zh-CN" altLang="en-US"/>
          </a:p>
          <a:p>
            <a:r>
              <a:rPr lang="zh-CN" altLang="en-US"/>
              <a:t>公开地址:http://localhost:8075/webroot/decision/plugin/public/${插件id}/</a:t>
            </a:r>
            <a:r>
              <a:rPr lang="en-US" altLang="zh-CN"/>
              <a:t>url</a:t>
            </a:r>
            <a:endParaRPr lang="en-US" altLang="zh-CN"/>
          </a:p>
          <a:p>
            <a:r>
              <a:rPr lang="zh-CN" altLang="en-US"/>
              <a:t>访问格式为：</a:t>
            </a:r>
            <a:r>
              <a:rPr lang="zh-CN" altLang="en-US">
                <a:sym typeface="+mn-ea"/>
              </a:rPr>
              <a:t>http://localhost:8075/webroot</a:t>
            </a:r>
            <a:r>
              <a:rPr lang="zh-CN" altLang="en-US"/>
              <a:t>/decision/url/${route}</a:t>
            </a:r>
            <a:endParaRPr lang="zh-CN" altLang="en-US"/>
          </a:p>
          <a:p>
            <a:r>
              <a:rPr lang="zh-CN" altLang="en-US"/>
              <a:t>私有地址:http://localhost:8075/webroot/decision/plugin/private/${插件id}/</a:t>
            </a:r>
            <a:r>
              <a:rPr lang="en-US" altLang="zh-CN"/>
              <a:t>url</a:t>
            </a:r>
            <a:endParaRPr lang="en-US" altLang="zh-CN"/>
          </a:p>
          <a:p>
            <a:r>
              <a:rPr lang="zh-CN" altLang="en-US">
                <a:sym typeface="+mn-ea"/>
              </a:rPr>
              <a:t>访问格式为：http://localhost:8075/webroot/decision/url/${route}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课后作业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224915"/>
            <a:ext cx="961263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实现一个</a:t>
            </a:r>
            <a:r>
              <a:rPr lang="en-US" altLang="zh-CN"/>
              <a:t>http</a:t>
            </a:r>
            <a:r>
              <a:rPr lang="zh-CN" altLang="en-US"/>
              <a:t>接口将老师提供的</a:t>
            </a:r>
            <a:r>
              <a:rPr lang="en-US" altLang="zh-CN"/>
              <a:t>html</a:t>
            </a:r>
            <a:r>
              <a:rPr lang="zh-CN" altLang="en-US"/>
              <a:t>渲染出来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尝试渲染自己的网页标题（通过参数注入）</a:t>
            </a:r>
            <a:endParaRPr lang="en-US" altLang="zh-CN"/>
          </a:p>
          <a:p>
            <a:r>
              <a:rPr lang="en-US" altLang="zh-CN"/>
              <a:t>3.</a:t>
            </a:r>
            <a:r>
              <a:rPr lang="zh-CN" altLang="en-US"/>
              <a:t>进阶方向尝试提供</a:t>
            </a:r>
            <a:r>
              <a:rPr lang="en-US" altLang="zh-CN"/>
              <a:t>POST</a:t>
            </a:r>
            <a:r>
              <a:rPr lang="zh-CN" altLang="en-US"/>
              <a:t>接口提供修改用户资料，添加用户，修改密码功能。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35305" y="3491230"/>
            <a:ext cx="683450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本次作业收集截止时间：</a:t>
            </a:r>
            <a:endParaRPr lang="zh-CN" altLang="en-US"/>
          </a:p>
          <a:p>
            <a:r>
              <a:rPr lang="en-US" altLang="zh-CN"/>
              <a:t>2020-12-15</a:t>
            </a:r>
            <a:endParaRPr lang="en-US" altLang="zh-CN"/>
          </a:p>
          <a:p>
            <a:r>
              <a:rPr lang="zh-CN" altLang="en-US"/>
              <a:t>作业提交方式：</a:t>
            </a:r>
            <a:endParaRPr lang="zh-CN" altLang="en-US"/>
          </a:p>
          <a:p>
            <a:r>
              <a:rPr lang="zh-CN" altLang="en-US"/>
              <a:t>论坛提交作业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作业格式要求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284480" y="1187450"/>
            <a:ext cx="914971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/>
              <a:t>1.</a:t>
            </a:r>
            <a:r>
              <a:rPr lang="zh-CN" altLang="en-US"/>
              <a:t>文件夹命名</a:t>
            </a:r>
            <a:endParaRPr lang="zh-CN" altLang="en-US"/>
          </a:p>
          <a:p>
            <a:r>
              <a:rPr lang="zh-CN" altLang="en-US"/>
              <a:t>文件夹名称以论坛用户名</a:t>
            </a:r>
            <a:r>
              <a:rPr lang="en-US" altLang="zh-CN"/>
              <a:t>+</a:t>
            </a:r>
            <a:r>
              <a:rPr lang="zh-CN" altLang="en-US"/>
              <a:t>括号</a:t>
            </a:r>
            <a:r>
              <a:rPr lang="en-US" altLang="zh-CN"/>
              <a:t>UID+</a:t>
            </a:r>
            <a:r>
              <a:rPr lang="zh-CN" altLang="en-US"/>
              <a:t>当前课时（论坛名称可以通过论坛个人主页直接复制）</a:t>
            </a:r>
            <a:endParaRPr lang="zh-CN" altLang="en-US"/>
          </a:p>
          <a:p>
            <a:r>
              <a:rPr lang="zh-CN" altLang="en-US"/>
              <a:t>例如：</a:t>
            </a:r>
            <a:endParaRPr lang="zh-CN" altLang="en-US"/>
          </a:p>
          <a:p>
            <a:r>
              <a:rPr lang="zh-CN" altLang="en-US" b="1"/>
              <a:t>onlyxx（uid：90929）第四课作业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文件夹内容：</a:t>
            </a:r>
            <a:endParaRPr lang="zh-CN" altLang="en-US"/>
          </a:p>
          <a:p>
            <a:r>
              <a:rPr lang="en-US" altLang="zh-CN"/>
              <a:t>1.</a:t>
            </a:r>
            <a:r>
              <a:rPr lang="zh-CN" altLang="en-US"/>
              <a:t>插件源码文件夹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插件运行后效果截图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设计或使用文档（后续课程可能会要求）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zh-CN" altLang="en-US"/>
              <a:t>最后将这个文件夹压缩成</a:t>
            </a:r>
            <a:r>
              <a:rPr lang="en-US" altLang="zh-CN"/>
              <a:t>ZIP</a:t>
            </a:r>
            <a:r>
              <a:rPr lang="zh-CN" altLang="en-US"/>
              <a:t>格式压缩文件提交到论坛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/>
              <a:t>上次课程问题回顾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88620" y="1099820"/>
            <a:ext cx="52755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功能点，如果不加直接会导致无法运行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88620" y="1468120"/>
            <a:ext cx="52939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1).</a:t>
            </a:r>
            <a:r>
              <a:t>@FunctionRecorder</a:t>
            </a:r>
          </a:p>
          <a:p>
            <a:r>
              <a:rPr lang="en-US" altLang="zh-CN"/>
              <a:t>2).@ExecuteFunctionRecord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325755" y="2256790"/>
            <a:ext cx="749046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2.</a:t>
            </a:r>
            <a:r>
              <a:rPr lang="zh-CN" altLang="en-US"/>
              <a:t>出错排查</a:t>
            </a:r>
            <a:endParaRPr lang="zh-CN" altLang="en-US"/>
          </a:p>
          <a:p>
            <a:r>
              <a:rPr lang="zh-CN" altLang="en-US"/>
              <a:t>当运行后发现插件没效果，并且插件管理中有插件，这时候可以在运行日志中搜索插件的日志名称进一步排查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388620" y="3407410"/>
            <a:ext cx="1044829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3.</a:t>
            </a:r>
            <a:r>
              <a:rPr lang="zh-CN" altLang="en-US"/>
              <a:t>自动复制</a:t>
            </a:r>
            <a:r>
              <a:rPr lang="en-US" altLang="zh-CN"/>
              <a:t>plugin.xml</a:t>
            </a:r>
            <a:endParaRPr lang="en-US" altLang="zh-CN"/>
          </a:p>
          <a:p>
            <a:r>
              <a:rPr lang="zh-CN" altLang="en-US"/>
              <a:t>在</a:t>
            </a:r>
            <a:r>
              <a:rPr lang="en-US" altLang="zh-CN"/>
              <a:t>build.gradle</a:t>
            </a:r>
            <a:r>
              <a:rPr lang="zh-CN" altLang="en-US"/>
              <a:t>中添加 下面代码</a:t>
            </a:r>
            <a:endParaRPr lang="zh-CN" altLang="en-US"/>
          </a:p>
          <a:p>
            <a:r>
              <a:rPr lang="zh-CN" altLang="en-US"/>
              <a:t>task copyPluginXML(type: Copy){</a:t>
            </a:r>
            <a:endParaRPr lang="zh-CN" altLang="en-US"/>
          </a:p>
          <a:p>
            <a:r>
              <a:rPr lang="zh-CN" altLang="en-US"/>
              <a:t>    print "copyed plugin.xml file"</a:t>
            </a:r>
            <a:endParaRPr lang="zh-CN" altLang="en-US"/>
          </a:p>
          <a:p>
            <a:r>
              <a:rPr lang="zh-CN" altLang="en-US"/>
              <a:t>    from "$projectDir/plugin.xml"</a:t>
            </a:r>
            <a:endParaRPr lang="zh-CN" altLang="en-US"/>
          </a:p>
          <a:p>
            <a:r>
              <a:rPr lang="zh-CN" altLang="en-US"/>
              <a:t>    into file("$projectDir/../webroot/WEB-INF/plugins/plugin-" + pluginName + "-1.0/")</a:t>
            </a:r>
            <a:endParaRPr lang="zh-CN" altLang="en-US"/>
          </a:p>
          <a:p>
            <a:r>
              <a:rPr lang="zh-CN" altLang="en-US"/>
              <a:t>}</a:t>
            </a:r>
            <a:endParaRPr lang="zh-CN" altLang="en-US"/>
          </a:p>
          <a:p>
            <a:r>
              <a:rPr lang="zh-CN" altLang="en-US"/>
              <a:t>classes.dependsOn("copyPluginXML")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889000"/>
            <a:ext cx="10515600" cy="801688"/>
          </a:xfrm>
        </p:spPr>
        <p:txBody>
          <a:bodyPr>
            <a:normAutofit/>
          </a:bodyPr>
          <a:lstStyle/>
          <a:p>
            <a:r>
              <a:rPr lang="zh-CN" altLang="en-US" sz="4000" dirty="0" smtClean="0"/>
              <a:t>目录  </a:t>
            </a:r>
            <a:r>
              <a:rPr lang="en-US" altLang="zh-CN" sz="4000" dirty="0" smtClean="0"/>
              <a:t>CONTENT</a:t>
            </a:r>
            <a:endParaRPr lang="zh-CN" altLang="en-US" sz="4000" dirty="0"/>
          </a:p>
        </p:txBody>
      </p:sp>
      <p:grpSp>
        <p:nvGrpSpPr>
          <p:cNvPr id="9" name="组合 8"/>
          <p:cNvGrpSpPr/>
          <p:nvPr/>
        </p:nvGrpSpPr>
        <p:grpSpPr>
          <a:xfrm>
            <a:off x="838200" y="2326106"/>
            <a:ext cx="3357174" cy="400110"/>
            <a:chOff x="1042736" y="2229853"/>
            <a:chExt cx="3357174" cy="400110"/>
          </a:xfrm>
        </p:grpSpPr>
        <p:sp>
          <p:nvSpPr>
            <p:cNvPr id="6" name="燕尾形 5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01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2388230" y="2245242"/>
              <a:ext cx="20116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fineUI</a:t>
              </a:r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的基础讲解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5009148" y="2326106"/>
            <a:ext cx="2899974" cy="400110"/>
            <a:chOff x="1042736" y="2229853"/>
            <a:chExt cx="2899974" cy="400110"/>
          </a:xfrm>
        </p:grpSpPr>
        <p:sp>
          <p:nvSpPr>
            <p:cNvPr id="11" name="燕尾形 10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02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2388230" y="2245242"/>
              <a:ext cx="1554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  <a:sym typeface="+mn-ea"/>
                </a:rPr>
                <a:t>搭建学习环境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  <a:sym typeface="+mn-ea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838200" y="3561348"/>
            <a:ext cx="3357174" cy="400110"/>
            <a:chOff x="1042736" y="2229853"/>
            <a:chExt cx="3357174" cy="400110"/>
          </a:xfrm>
        </p:grpSpPr>
        <p:sp>
          <p:nvSpPr>
            <p:cNvPr id="15" name="燕尾形 14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03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388230" y="2230002"/>
              <a:ext cx="20116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fineUI</a:t>
              </a:r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的生命周期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5009148" y="3561348"/>
            <a:ext cx="4042974" cy="400110"/>
            <a:chOff x="1042736" y="2229853"/>
            <a:chExt cx="4042974" cy="400110"/>
          </a:xfrm>
        </p:grpSpPr>
        <p:sp>
          <p:nvSpPr>
            <p:cNvPr id="19" name="燕尾形 18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04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388230" y="2245242"/>
              <a:ext cx="26974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本章接口：</a:t>
              </a:r>
              <a:r>
                <a:rPr lang="en-US" altLang="zh-CN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Http</a:t>
              </a:r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服务接口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  <p:grpSp>
        <p:nvGrpSpPr>
          <p:cNvPr id="22" name="组合 21"/>
          <p:cNvGrpSpPr/>
          <p:nvPr/>
        </p:nvGrpSpPr>
        <p:grpSpPr>
          <a:xfrm>
            <a:off x="838200" y="4796590"/>
            <a:ext cx="3585774" cy="400110"/>
            <a:chOff x="1042736" y="2229853"/>
            <a:chExt cx="3585774" cy="400110"/>
          </a:xfrm>
        </p:grpSpPr>
        <p:sp>
          <p:nvSpPr>
            <p:cNvPr id="23" name="燕尾形 22"/>
            <p:cNvSpPr/>
            <p:nvPr/>
          </p:nvSpPr>
          <p:spPr>
            <a:xfrm>
              <a:off x="1042736" y="2261466"/>
              <a:ext cx="336885" cy="336885"/>
            </a:xfrm>
            <a:prstGeom prst="chevron">
              <a:avLst/>
            </a:prstGeom>
            <a:gradFill>
              <a:gsLst>
                <a:gs pos="0">
                  <a:srgbClr val="007DD2"/>
                </a:gs>
                <a:gs pos="100000">
                  <a:srgbClr val="1EAAE6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1379621" y="2229853"/>
              <a:ext cx="100860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>
                  <a:solidFill>
                    <a:srgbClr val="007DD2"/>
                  </a:solidFill>
                  <a:latin typeface="思源黑体 CN Medium" panose="020B0600000000000000" pitchFamily="34" charset="-122"/>
                  <a:ea typeface="思源黑体 CN Medium" panose="020B0600000000000000" pitchFamily="34" charset="-122"/>
                </a:rPr>
                <a:t>SEC 05</a:t>
              </a:r>
              <a:endParaRPr lang="zh-CN" altLang="en-US" sz="2000" dirty="0">
                <a:solidFill>
                  <a:srgbClr val="007DD2"/>
                </a:solidFill>
                <a:latin typeface="思源黑体 CN Medium" panose="020B0600000000000000" pitchFamily="34" charset="-122"/>
                <a:ea typeface="思源黑体 CN Medium" panose="020B0600000000000000" pitchFamily="34" charset="-122"/>
              </a:endParaRPr>
            </a:p>
          </p:txBody>
        </p:sp>
        <p:sp>
          <p:nvSpPr>
            <p:cNvPr id="25" name="文本框 24"/>
            <p:cNvSpPr txBox="1"/>
            <p:nvPr/>
          </p:nvSpPr>
          <p:spPr>
            <a:xfrm>
              <a:off x="2388230" y="2245242"/>
              <a:ext cx="2240280" cy="3683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 dirty="0">
                  <a:latin typeface="思源黑体 CN Light" panose="020B0300000000000000" pitchFamily="34" charset="-122"/>
                  <a:ea typeface="思源黑体 CN Light" panose="020B0300000000000000" pitchFamily="34" charset="-122"/>
                </a:rPr>
                <a:t>课后作业和常见问题</a:t>
              </a:r>
              <a:endParaRPr lang="zh-CN" altLang="en-US" dirty="0">
                <a:latin typeface="思源黑体 CN Light" panose="020B0300000000000000" pitchFamily="34" charset="-122"/>
                <a:ea typeface="思源黑体 CN Light" panose="020B0300000000000000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FineUI</a:t>
            </a:r>
            <a:r>
              <a:rPr lang="zh-CN" altLang="en-US"/>
              <a:t>基础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20370" y="1297305"/>
            <a:ext cx="927163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1.</a:t>
            </a:r>
            <a:r>
              <a:rPr lang="zh-CN" altLang="en-US"/>
              <a:t>FineUI是一套视图层框架，与其他框架不同的是，FineUI专注于页面构图与自定义。</a:t>
            </a:r>
            <a:endParaRPr lang="zh-CN" altLang="en-US"/>
          </a:p>
          <a:p>
            <a:r>
              <a:rPr lang="en-US" altLang="zh-CN"/>
              <a:t>2.</a:t>
            </a:r>
            <a:r>
              <a:rPr lang="zh-CN" altLang="en-US"/>
              <a:t>FineUI是一套数据流框架，与其他框架不同的是，FineUI可以做到把视图与状态完全分离</a:t>
            </a:r>
            <a:endParaRPr lang="zh-CN" altLang="en-US"/>
          </a:p>
          <a:p>
            <a:r>
              <a:rPr lang="en-US" altLang="zh-CN"/>
              <a:t>3.</a:t>
            </a:r>
            <a:r>
              <a:rPr lang="zh-CN" altLang="en-US"/>
              <a:t>FineUI还是一套组件库。</a:t>
            </a:r>
            <a:endParaRPr lang="zh-CN" altLang="en-US"/>
          </a:p>
          <a:p>
            <a:r>
              <a:rPr lang="en-US" altLang="zh-CN"/>
              <a:t>4.FIneUI</a:t>
            </a:r>
            <a:r>
              <a:rPr lang="zh-CN" altLang="en-US"/>
              <a:t>和管理后台不是强集成。只是</a:t>
            </a:r>
            <a:r>
              <a:rPr lang="en-US" altLang="zh-CN"/>
              <a:t>FIneUI</a:t>
            </a:r>
            <a:r>
              <a:rPr lang="zh-CN" altLang="en-US"/>
              <a:t>的一堆组件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20370" y="5212080"/>
            <a:ext cx="73774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引入</a:t>
            </a:r>
            <a:r>
              <a:rPr lang="en-US" altLang="zh-CN"/>
              <a:t>fineui</a:t>
            </a:r>
            <a:endParaRPr lang="en-US" altLang="zh-CN"/>
          </a:p>
          <a:p>
            <a:r>
              <a:rPr lang="en-US" altLang="zh-CN">
                <a:hlinkClick r:id="rId1" action="ppaction://hlinkfile"/>
              </a:rPr>
              <a:t>https://fanruan.design/doc.html?post=0169cf558d</a:t>
            </a:r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组件使用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394335" y="1113155"/>
            <a:ext cx="368300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单独在</a:t>
            </a:r>
            <a:r>
              <a:rPr lang="en-US" altLang="zh-CN"/>
              <a:t>html</a:t>
            </a:r>
            <a:r>
              <a:rPr lang="zh-CN" altLang="en-US"/>
              <a:t>中使用</a:t>
            </a:r>
            <a:endParaRPr lang="zh-CN" altLang="en-US"/>
          </a:p>
          <a:p>
            <a:r>
              <a:rPr lang="zh-CN" altLang="en-US"/>
              <a:t>   BI.createWidget({</a:t>
            </a:r>
            <a:endParaRPr lang="zh-CN" altLang="en-US"/>
          </a:p>
          <a:p>
            <a:r>
              <a:rPr lang="zh-CN" altLang="en-US"/>
              <a:t>            type: "bi.absolute",</a:t>
            </a:r>
            <a:endParaRPr lang="zh-CN" altLang="en-US"/>
          </a:p>
          <a:p>
            <a:r>
              <a:rPr lang="zh-CN" altLang="en-US"/>
              <a:t>           </a:t>
            </a:r>
            <a:r>
              <a:rPr lang="en-US" altLang="zh-CN"/>
              <a:t>//</a:t>
            </a:r>
            <a:r>
              <a:rPr lang="zh-CN" altLang="en-US"/>
              <a:t>挂在在某一个</a:t>
            </a:r>
            <a:r>
              <a:rPr lang="en-US" altLang="zh-CN"/>
              <a:t>div</a:t>
            </a:r>
            <a:r>
              <a:rPr lang="zh-CN" altLang="en-US"/>
              <a:t>上</a:t>
            </a:r>
            <a:endParaRPr lang="zh-CN" altLang="en-US"/>
          </a:p>
          <a:p>
            <a:r>
              <a:rPr lang="zh-CN" altLang="en-US"/>
              <a:t>            element: "</a:t>
            </a:r>
            <a:r>
              <a:rPr lang="en-US" altLang="zh-CN"/>
              <a:t>#</a:t>
            </a:r>
            <a:r>
              <a:rPr lang="zh-CN" altLang="en-US"/>
              <a:t>lean",</a:t>
            </a:r>
            <a:endParaRPr lang="zh-CN" altLang="en-US"/>
          </a:p>
          <a:p>
            <a:r>
              <a:rPr lang="zh-CN" altLang="en-US"/>
              <a:t>            items: [{</a:t>
            </a:r>
            <a:endParaRPr lang="zh-CN" altLang="en-US"/>
          </a:p>
          <a:p>
            <a:r>
              <a:rPr lang="zh-CN" altLang="en-US"/>
              <a:t>                el: {</a:t>
            </a:r>
            <a:endParaRPr lang="zh-CN" altLang="en-US"/>
          </a:p>
          <a:p>
            <a:r>
              <a:rPr lang="zh-CN" altLang="en-US"/>
              <a:t>                    type: "</a:t>
            </a:r>
            <a:r>
              <a:rPr lang="zh-CN" altLang="en-US">
                <a:sym typeface="+mn-ea"/>
              </a:rPr>
              <a:t>my.counter</a:t>
            </a:r>
            <a:r>
              <a:rPr lang="zh-CN" altLang="en-US"/>
              <a:t>",</a:t>
            </a:r>
            <a:endParaRPr lang="zh-CN" altLang="en-US"/>
          </a:p>
          <a:p>
            <a:r>
              <a:rPr lang="zh-CN" altLang="en-US"/>
              <a:t>                    cls: "my-custom-border"</a:t>
            </a:r>
            <a:endParaRPr lang="zh-CN" altLang="en-US"/>
          </a:p>
          <a:p>
            <a:r>
              <a:rPr lang="zh-CN" altLang="en-US"/>
              <a:t>                },</a:t>
            </a:r>
            <a:endParaRPr lang="zh-CN" altLang="en-US"/>
          </a:p>
          <a:p>
            <a:r>
              <a:rPr lang="zh-CN" altLang="en-US"/>
              <a:t>            }]</a:t>
            </a:r>
            <a:endParaRPr lang="zh-CN" altLang="en-US"/>
          </a:p>
          <a:p>
            <a:r>
              <a:rPr lang="zh-CN" altLang="en-US"/>
              <a:t>  })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组件定义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57200" y="1008380"/>
            <a:ext cx="8293100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!(function () {</a:t>
            </a:r>
            <a:endParaRPr lang="zh-CN" altLang="en-US"/>
          </a:p>
          <a:p>
            <a:r>
              <a:rPr lang="zh-CN" altLang="en-US"/>
              <a:t>    // 定义一个名为 my-counter 的新组件</a:t>
            </a:r>
            <a:endParaRPr lang="zh-CN" altLang="en-US"/>
          </a:p>
          <a:p>
            <a:r>
              <a:rPr lang="zh-CN" altLang="en-US"/>
              <a:t>    var Counter = BI.inherit(BI.Widget, {</a:t>
            </a:r>
            <a:endParaRPr lang="zh-CN" altLang="en-US"/>
          </a:p>
          <a:p>
            <a:r>
              <a:rPr lang="zh-CN" altLang="en-US"/>
              <a:t>        render: function () {</a:t>
            </a:r>
            <a:endParaRPr lang="zh-CN" altLang="en-US"/>
          </a:p>
          <a:p>
            <a:r>
              <a:rPr lang="zh-CN" altLang="en-US"/>
              <a:t>            return {</a:t>
            </a:r>
            <a:endParaRPr lang="zh-CN" altLang="en-US"/>
          </a:p>
          <a:p>
            <a:r>
              <a:rPr lang="zh-CN" altLang="en-US"/>
              <a:t>                type: "bi.button",</a:t>
            </a:r>
            <a:endParaRPr lang="zh-CN" altLang="en-US"/>
          </a:p>
          <a:p>
            <a:r>
              <a:rPr lang="zh-CN" altLang="en-US"/>
              <a:t>                text: "按钮"</a:t>
            </a:r>
            <a:endParaRPr lang="zh-CN" altLang="en-US"/>
          </a:p>
          <a:p>
            <a:r>
              <a:rPr lang="zh-CN" altLang="en-US"/>
              <a:t>            };</a:t>
            </a:r>
            <a:endParaRPr lang="zh-CN" altLang="en-US"/>
          </a:p>
          <a:p>
            <a:r>
              <a:rPr lang="zh-CN" altLang="en-US"/>
              <a:t>        }</a:t>
            </a:r>
            <a:endParaRPr lang="zh-CN" altLang="en-US"/>
          </a:p>
          <a:p>
            <a:r>
              <a:rPr lang="zh-CN" altLang="en-US"/>
              <a:t>    });</a:t>
            </a:r>
            <a:endParaRPr lang="zh-CN" altLang="en-US"/>
          </a:p>
          <a:p>
            <a:r>
              <a:rPr lang="zh-CN" altLang="en-US"/>
              <a:t>    BI.shortcut("my.counter", Counter);</a:t>
            </a:r>
            <a:endParaRPr lang="zh-CN" altLang="en-US"/>
          </a:p>
          <a:p>
            <a:r>
              <a:rPr lang="zh-CN" altLang="en-US"/>
              <a:t>})();</a:t>
            </a:r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57200" y="5346700"/>
            <a:ext cx="696785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组件有哪些函数和字段：</a:t>
            </a:r>
            <a:endParaRPr lang="zh-CN" altLang="en-US"/>
          </a:p>
          <a:p>
            <a:r>
              <a:rPr lang="zh-CN" altLang="en-US">
                <a:hlinkClick r:id="rId1" action="ppaction://hlinkfile"/>
              </a:rPr>
              <a:t>https://fanruan.design/doc.html?post=8214b70ae3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全局方法</a:t>
            </a:r>
            <a:endParaRPr lang="zh-CN" altLang="en-US"/>
          </a:p>
        </p:txBody>
      </p:sp>
      <p:graphicFrame>
        <p:nvGraphicFramePr>
          <p:cNvPr id="7" name="表格 6"/>
          <p:cNvGraphicFramePr/>
          <p:nvPr/>
        </p:nvGraphicFramePr>
        <p:xfrm>
          <a:off x="482600" y="990600"/>
          <a:ext cx="10723880" cy="505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0970"/>
                <a:gridCol w="2680970"/>
                <a:gridCol w="2680970"/>
                <a:gridCol w="2680970"/>
              </a:tblGrid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方法名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说明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参数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例子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BI.shortcut/BI.component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将组件类定义到ioc容器中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参数1：字符串标识；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参数2：组件类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BI.shortcut(“my.component”, Component)</a:t>
                      </a:r>
                      <a:endParaRPr lang="zh-CN" altLang="en-US"/>
                    </a:p>
                  </a:txBody>
                  <a:tcPr/>
                </a:tc>
              </a:tr>
              <a:tr h="381000"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BI.createWidget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创建一个组件。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返回：Widget组件对象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{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type: “ioc容器字符串标识”,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…传入组件的props属性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}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或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{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el:{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type: “ioc容器字符串标识”,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…传入组件的props属性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}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}</a:t>
                      </a:r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zh-CN" altLang="en-US"/>
                        <a:t>BI.createWidget({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type: “my.component”,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width: 80,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height: 80</a:t>
                      </a:r>
                      <a:endParaRPr lang="zh-CN" altLang="en-US"/>
                    </a:p>
                    <a:p>
                      <a:pPr>
                        <a:buNone/>
                      </a:pPr>
                      <a:r>
                        <a:rPr lang="zh-CN" altLang="en-US"/>
                        <a:t>})</a:t>
                      </a:r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FineUI</a:t>
            </a:r>
            <a:r>
              <a:rPr lang="zh-CN" altLang="en-US"/>
              <a:t>生命周期</a:t>
            </a:r>
            <a:endParaRPr lang="zh-CN" altLang="en-US"/>
          </a:p>
        </p:txBody>
      </p:sp>
      <p:pic>
        <p:nvPicPr>
          <p:cNvPr id="30" name="图片 2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2385" y="969010"/>
            <a:ext cx="9171940" cy="57486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/>
              <a:t>FineUI</a:t>
            </a:r>
            <a:r>
              <a:rPr lang="zh-CN" altLang="en-US"/>
              <a:t>布局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541020" y="5374640"/>
            <a:ext cx="687705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全部布局和用法：</a:t>
            </a:r>
            <a:endParaRPr lang="zh-CN" altLang="en-US"/>
          </a:p>
          <a:p>
            <a:r>
              <a:rPr lang="zh-CN" altLang="en-US">
                <a:hlinkClick r:id="rId1" action="ppaction://hlinkfile"/>
              </a:rPr>
              <a:t>https://fanruan.design/doc.html?post=2aff67999f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87350" y="1147445"/>
            <a:ext cx="859345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布局分为</a:t>
            </a:r>
            <a:r>
              <a:rPr lang="zh-CN" altLang="en-US" b="1"/>
              <a:t>动态布局</a:t>
            </a:r>
            <a:r>
              <a:rPr lang="zh-CN" altLang="en-US"/>
              <a:t>、</a:t>
            </a:r>
            <a:r>
              <a:rPr lang="zh-CN" altLang="en-US" b="1"/>
              <a:t>静态布局</a:t>
            </a:r>
            <a:r>
              <a:rPr lang="zh-CN" altLang="en-US"/>
              <a:t>、</a:t>
            </a:r>
            <a:r>
              <a:rPr lang="zh-CN" altLang="en-US" b="1"/>
              <a:t>卡片布局</a:t>
            </a:r>
            <a:r>
              <a:rPr lang="zh-CN" altLang="en-US"/>
              <a:t>：</a:t>
            </a:r>
            <a:endParaRPr lang="zh-CN" altLang="en-US"/>
          </a:p>
          <a:p>
            <a:r>
              <a:rPr lang="zh-CN" altLang="en-US" b="1"/>
              <a:t>动态布局</a:t>
            </a:r>
            <a:r>
              <a:rPr lang="zh-CN" altLang="en-US"/>
              <a:t>：假如当前组件没有宽度或高度，可以由子组件撑起当前组件，比如浏览器的块状元素，就算父元素没有高度它也占据高度</a:t>
            </a:r>
            <a:endParaRPr lang="zh-CN" altLang="en-US"/>
          </a:p>
          <a:p>
            <a:r>
              <a:rPr lang="zh-CN" altLang="en-US" b="1"/>
              <a:t>静态布局</a:t>
            </a:r>
            <a:r>
              <a:rPr lang="zh-CN" altLang="en-US"/>
              <a:t>：与动态布局正好对应，如果父组件没有高度或宽度它就不会占据页面位置，比如绝对定位</a:t>
            </a:r>
            <a:endParaRPr lang="zh-CN" altLang="en-US"/>
          </a:p>
          <a:p>
            <a:r>
              <a:rPr lang="zh-CN" altLang="en-US" b="1"/>
              <a:t>卡片布局</a:t>
            </a:r>
            <a:r>
              <a:rPr lang="zh-CN" altLang="en-US"/>
              <a:t>：由多个页面组合在一起，控制显示不显示的一种布局方式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常用布局</a:t>
            </a:r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57200" y="1084580"/>
            <a:ext cx="1015555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动态布局：</a:t>
            </a:r>
            <a:endParaRPr lang="zh-CN" altLang="en-US"/>
          </a:p>
          <a:p>
            <a:r>
              <a:rPr lang="zh-CN" altLang="en-US"/>
              <a:t>bi.vertical  垂直动态布局</a:t>
            </a:r>
            <a:endParaRPr lang="zh-CN" altLang="en-US"/>
          </a:p>
          <a:p>
            <a:r>
              <a:rPr lang="zh-CN" altLang="en-US"/>
              <a:t>bi.horizontal 横向动态布局</a:t>
            </a:r>
            <a:endParaRPr lang="zh-CN" altLang="en-US"/>
          </a:p>
          <a:p>
            <a:r>
              <a:rPr lang="zh-CN" altLang="en-US"/>
              <a:t>bi.horizontal_adapt  用于水平适应布局</a:t>
            </a:r>
            <a:endParaRPr lang="zh-CN" altLang="en-US"/>
          </a:p>
          <a:p>
            <a:r>
              <a:rPr lang="zh-CN" altLang="en-US"/>
              <a:t>bi.center_adapt   水平垂直居中布局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静态布局：</a:t>
            </a:r>
            <a:endParaRPr lang="zh-CN" altLang="en-US"/>
          </a:p>
          <a:p>
            <a:r>
              <a:rPr lang="zh-CN" altLang="en-US"/>
              <a:t>bi.absolute 绝对布局</a:t>
            </a:r>
            <a:endParaRPr lang="zh-CN" altLang="en-US"/>
          </a:p>
          <a:p>
            <a:r>
              <a:rPr lang="zh-CN" altLang="en-US"/>
              <a:t>bi.htape </a:t>
            </a:r>
            <a:r>
              <a:rPr lang="en-US" altLang="zh-CN"/>
              <a:t>	</a:t>
            </a:r>
            <a:r>
              <a:rPr lang="zh-CN" altLang="en-US"/>
              <a:t>横向扩展自适应</a:t>
            </a:r>
            <a:endParaRPr lang="en-US" altLang="zh-CN"/>
          </a:p>
          <a:p>
            <a:r>
              <a:rPr lang="en-US" altLang="zh-CN"/>
              <a:t>bi.vtape   </a:t>
            </a:r>
            <a:r>
              <a:rPr lang="zh-CN" altLang="en-US"/>
              <a:t>竖向扩展自适应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3438</Words>
  <Application>WPS 演示</Application>
  <PresentationFormat>宽屏</PresentationFormat>
  <Paragraphs>229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8" baseType="lpstr">
      <vt:lpstr>Arial</vt:lpstr>
      <vt:lpstr>宋体</vt:lpstr>
      <vt:lpstr>Wingdings</vt:lpstr>
      <vt:lpstr>思源黑体 CN Medium</vt:lpstr>
      <vt:lpstr>黑体</vt:lpstr>
      <vt:lpstr>思源黑体 CN Normal</vt:lpstr>
      <vt:lpstr>思源黑体 CN Light</vt:lpstr>
      <vt:lpstr>微软雅黑</vt:lpstr>
      <vt:lpstr>Arial Unicode MS</vt:lpstr>
      <vt:lpstr>Calibri Light</vt:lpstr>
      <vt:lpstr>Calibri</vt:lpstr>
      <vt:lpstr>Office 主题</vt:lpstr>
      <vt:lpstr>Package</vt:lpstr>
      <vt:lpstr>插件开发成长计划系列教程</vt:lpstr>
      <vt:lpstr>目录  CONTENT</vt:lpstr>
      <vt:lpstr>FineUI基础</vt:lpstr>
      <vt:lpstr>组件使用</vt:lpstr>
      <vt:lpstr>组件定义</vt:lpstr>
      <vt:lpstr>全局方法</vt:lpstr>
      <vt:lpstr>FineUI生命周期</vt:lpstr>
      <vt:lpstr>FineUI布局</vt:lpstr>
      <vt:lpstr>常用布局</vt:lpstr>
      <vt:lpstr>FineUI开发文档和调试工具</vt:lpstr>
      <vt:lpstr>HttpHandlerProvider</vt:lpstr>
      <vt:lpstr>URLAliasProvider</vt:lpstr>
      <vt:lpstr>课后作业</vt:lpstr>
      <vt:lpstr>作业格式要求</vt:lpstr>
      <vt:lpstr>上次课程问题回顾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zuoliangzhang</dc:creator>
  <cp:lastModifiedBy>zuoliang</cp:lastModifiedBy>
  <cp:revision>51</cp:revision>
  <dcterms:created xsi:type="dcterms:W3CDTF">2020-12-02T04:03:00Z</dcterms:created>
  <dcterms:modified xsi:type="dcterms:W3CDTF">2020-12-09T13:14:10Z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</Properties>
</file>