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7" r:id="rId3"/>
    <p:sldId id="259" r:id="rId4"/>
    <p:sldId id="263" r:id="rId5"/>
    <p:sldId id="307" r:id="rId7"/>
    <p:sldId id="305" r:id="rId8"/>
    <p:sldId id="320" r:id="rId9"/>
    <p:sldId id="322" r:id="rId10"/>
    <p:sldId id="321" r:id="rId11"/>
    <p:sldId id="319" r:id="rId12"/>
    <p:sldId id="323" r:id="rId13"/>
    <p:sldId id="264" r:id="rId14"/>
    <p:sldId id="278" r:id="rId15"/>
    <p:sldId id="262" r:id="rId1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>
                <a:sym typeface="+mn-ea"/>
              </a:rPr>
              <a:t>设计灵感来源于Vue的响应式方案</a:t>
            </a:r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通过多阅读官方的插件类能更加快速的学习插件开发课程</a:t>
            </a:r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通过多阅读官方的插件类能更加快速的学习插件开发课程</a:t>
            </a:r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438"/>
          <a:stretch>
            <a:fillRect/>
          </a:stretch>
        </p:blipFill>
        <p:spPr>
          <a:xfrm>
            <a:off x="-38100" y="1"/>
            <a:ext cx="12293600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989573" y="2660059"/>
            <a:ext cx="9753600" cy="979003"/>
          </a:xfrm>
        </p:spPr>
        <p:txBody>
          <a:bodyPr anchor="ctr">
            <a:normAutofit/>
          </a:bodyPr>
          <a:lstStyle>
            <a:lvl1pPr algn="l">
              <a:defRPr sz="400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defRPr>
            </a:lvl1pPr>
          </a:lstStyle>
          <a:p>
            <a:r>
              <a:rPr lang="zh-CN" altLang="en-US" dirty="0" smtClean="0"/>
              <a:t>这里是你的主标题思源黑体</a:t>
            </a:r>
            <a:r>
              <a:rPr lang="en-US" altLang="zh-CN" dirty="0" smtClean="0"/>
              <a:t>40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989573" y="3891900"/>
            <a:ext cx="6883400" cy="45952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这里是副标题思源黑体</a:t>
            </a:r>
            <a:r>
              <a:rPr lang="en-US" altLang="zh-CN" dirty="0" smtClean="0"/>
              <a:t>24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904-EF7A-4A64-ABC7-704499CB12B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B484-942F-4E05-999B-4AA2CD1A3F86}" type="slidenum">
              <a:rPr lang="zh-CN" altLang="en-US" smtClean="0"/>
            </a:fld>
            <a:endParaRPr lang="zh-CN" altLang="en-US"/>
          </a:p>
        </p:txBody>
      </p:sp>
      <p:pic>
        <p:nvPicPr>
          <p:cNvPr id="12" name="图片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573" y="1275697"/>
            <a:ext cx="4509527" cy="572900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573" y="1125705"/>
            <a:ext cx="1283727" cy="6418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345" y="850900"/>
            <a:ext cx="8488527" cy="7078806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8200" y="889000"/>
            <a:ext cx="10515600" cy="801688"/>
          </a:xfrm>
        </p:spPr>
        <p:txBody>
          <a:bodyPr/>
          <a:lstStyle>
            <a:lvl1pPr>
              <a:defRPr>
                <a:solidFill>
                  <a:srgbClr val="007DD2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r>
              <a:rPr lang="zh-CN" altLang="en-US" dirty="0" smtClean="0"/>
              <a:t>目录 </a:t>
            </a:r>
            <a:r>
              <a:rPr lang="en-US" altLang="zh-CN" dirty="0" smtClean="0"/>
              <a:t>CONTENT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904-EF7A-4A64-ABC7-704499CB12B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B484-942F-4E05-999B-4AA2CD1A3F8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651" y="0"/>
            <a:ext cx="12184602" cy="6858000"/>
          </a:xfrm>
          <a:prstGeom prst="rect">
            <a:avLst/>
          </a:prstGeom>
        </p:spPr>
      </p:pic>
      <p:sp>
        <p:nvSpPr>
          <p:cNvPr id="7" name="矩形 6"/>
          <p:cNvSpPr/>
          <p:nvPr userDrawn="1"/>
        </p:nvSpPr>
        <p:spPr>
          <a:xfrm>
            <a:off x="355600" y="855980"/>
            <a:ext cx="11468100" cy="36000"/>
          </a:xfrm>
          <a:prstGeom prst="rect">
            <a:avLst/>
          </a:prstGeom>
          <a:gradFill flip="none" rotWithShape="1">
            <a:gsLst>
              <a:gs pos="0">
                <a:srgbClr val="007DD2"/>
              </a:gs>
              <a:gs pos="100000">
                <a:srgbClr val="1EAAE6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连接符 9"/>
          <p:cNvCxnSpPr/>
          <p:nvPr userDrawn="1"/>
        </p:nvCxnSpPr>
        <p:spPr>
          <a:xfrm>
            <a:off x="355600" y="6235700"/>
            <a:ext cx="11468100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图片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705347" y="222250"/>
            <a:ext cx="1109056" cy="554528"/>
          </a:xfrm>
          <a:prstGeom prst="rect">
            <a:avLst/>
          </a:prstGeom>
        </p:spPr>
      </p:pic>
      <p:sp>
        <p:nvSpPr>
          <p:cNvPr id="15" name="文本框 14"/>
          <p:cNvSpPr txBox="1"/>
          <p:nvPr userDrawn="1"/>
        </p:nvSpPr>
        <p:spPr>
          <a:xfrm>
            <a:off x="9975438" y="6318251"/>
            <a:ext cx="1838965" cy="2987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>
              <a:lnSpc>
                <a:spcPct val="150000"/>
              </a:lnSpc>
            </a:pPr>
            <a:r>
              <a:rPr lang="en-US" altLang="zh-CN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©</a:t>
            </a:r>
            <a:r>
              <a:rPr lang="en-US" altLang="zh-CN" sz="10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FanRuan</a:t>
            </a:r>
            <a:r>
              <a:rPr lang="en-US" altLang="zh-CN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 Software </a:t>
            </a:r>
            <a:r>
              <a:rPr lang="en-US" altLang="zh-CN" sz="10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CO.,Ltd</a:t>
            </a:r>
            <a:r>
              <a:rPr lang="en-US" altLang="zh-CN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.</a:t>
            </a:r>
            <a:endParaRPr lang="zh-CN" altLang="en-US" sz="1000" dirty="0">
              <a:solidFill>
                <a:schemeClr val="tx1">
                  <a:lumMod val="50000"/>
                  <a:lumOff val="50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16" name="文本框 15"/>
          <p:cNvSpPr txBox="1"/>
          <p:nvPr userDrawn="1"/>
        </p:nvSpPr>
        <p:spPr>
          <a:xfrm>
            <a:off x="368300" y="6318251"/>
            <a:ext cx="1723549" cy="2987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>
              <a:lnSpc>
                <a:spcPct val="150000"/>
              </a:lnSpc>
            </a:pPr>
            <a:r>
              <a:rPr lang="zh-CN" alt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帆软，让数据成为生产力！</a:t>
            </a:r>
            <a:endParaRPr lang="zh-CN" altLang="en-US" sz="1000" dirty="0">
              <a:solidFill>
                <a:schemeClr val="tx1">
                  <a:lumMod val="50000"/>
                  <a:lumOff val="50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20" name="标题 17"/>
          <p:cNvSpPr>
            <a:spLocks noGrp="1"/>
          </p:cNvSpPr>
          <p:nvPr>
            <p:ph type="title"/>
          </p:nvPr>
        </p:nvSpPr>
        <p:spPr>
          <a:xfrm>
            <a:off x="388617" y="412585"/>
            <a:ext cx="9949183" cy="430531"/>
          </a:xfrm>
        </p:spPr>
        <p:txBody>
          <a:bodyPr>
            <a:normAutofit/>
          </a:bodyPr>
          <a:lstStyle>
            <a:lvl1pPr>
              <a:defRPr sz="2400" b="1">
                <a:solidFill>
                  <a:srgbClr val="007DD2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hyperlink" Target="https://fanruan.design/doc.html?post=0169cf558d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插件开发成长计划系列教程</a:t>
            </a:r>
            <a:endParaRPr lang="zh-CN" altLang="en-US" dirty="0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sym typeface="+mn-ea"/>
              </a:rPr>
              <a:t>第五章 数据库访问和配置存取</a:t>
            </a:r>
            <a:endParaRPr lang="zh-CN" altLang="en-US" dirty="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>
                <a:sym typeface="+mn-ea"/>
              </a:rPr>
              <a:t>国际化注入</a:t>
            </a:r>
            <a:endParaRPr lang="zh-CN" altLang="en-US"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94335" y="1120140"/>
            <a:ext cx="767270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1.plugin.xml</a:t>
            </a:r>
            <a:r>
              <a:rPr lang="zh-CN" altLang="en-US"/>
              <a:t>注册LocaleFinder </a:t>
            </a:r>
            <a:r>
              <a:rPr lang="en-US" altLang="zh-CN"/>
              <a:t>Tag</a:t>
            </a:r>
            <a:endParaRPr lang="zh-CN" altLang="en-US"/>
          </a:p>
          <a:p>
            <a:r>
              <a:rPr lang="en-US" altLang="zh-CN"/>
              <a:t>2.</a:t>
            </a:r>
            <a:r>
              <a:rPr lang="zh-CN" altLang="en-US"/>
              <a:t>编写自己的国际化引导类LocaleFinder</a:t>
            </a:r>
            <a:endParaRPr lang="zh-CN" altLang="en-US"/>
          </a:p>
          <a:p>
            <a:r>
              <a:rPr lang="en-US" altLang="zh-CN"/>
              <a:t>3.</a:t>
            </a:r>
            <a:r>
              <a:rPr lang="zh-CN" altLang="en-US"/>
              <a:t>编写国际化文件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/>
              <a:t>课后作业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88620" y="1224915"/>
            <a:ext cx="961263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1.</a:t>
            </a:r>
            <a:r>
              <a:rPr lang="zh-CN" altLang="en-US"/>
              <a:t>实现数据库</a:t>
            </a:r>
            <a:r>
              <a:rPr lang="en-US" altLang="zh-CN"/>
              <a:t>CRUD</a:t>
            </a:r>
            <a:r>
              <a:rPr lang="zh-CN" altLang="en-US"/>
              <a:t>（增删改查）</a:t>
            </a:r>
            <a:endParaRPr lang="zh-CN" altLang="en-US"/>
          </a:p>
          <a:p>
            <a:r>
              <a:rPr lang="en-US" altLang="zh-CN"/>
              <a:t>2.</a:t>
            </a:r>
            <a:r>
              <a:rPr lang="zh-CN" altLang="en-US"/>
              <a:t>实现网页接口访问数据库列表</a:t>
            </a:r>
            <a:endParaRPr lang="en-US" altLang="zh-CN"/>
          </a:p>
          <a:p>
            <a:r>
              <a:rPr lang="en-US" altLang="zh-CN"/>
              <a:t>3.</a:t>
            </a:r>
            <a:r>
              <a:rPr lang="zh-CN" altLang="en-US"/>
              <a:t>进阶方向使用之前学习的课程用</a:t>
            </a:r>
            <a:r>
              <a:rPr lang="en-US" altLang="zh-CN"/>
              <a:t>FineUI</a:t>
            </a:r>
            <a:r>
              <a:rPr lang="zh-CN" altLang="en-US"/>
              <a:t>写一个界面来调用这些接口和展示数据。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535305" y="3491230"/>
            <a:ext cx="683450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本次作业收集截止时间：</a:t>
            </a:r>
            <a:endParaRPr lang="zh-CN" altLang="en-US"/>
          </a:p>
          <a:p>
            <a:r>
              <a:rPr lang="en-US" altLang="zh-CN"/>
              <a:t>2020-12-23</a:t>
            </a:r>
            <a:endParaRPr lang="en-US" altLang="zh-CN"/>
          </a:p>
          <a:p>
            <a:r>
              <a:rPr lang="zh-CN" altLang="en-US"/>
              <a:t>作业提交方式：</a:t>
            </a:r>
            <a:endParaRPr lang="zh-CN" altLang="en-US"/>
          </a:p>
          <a:p>
            <a:r>
              <a:rPr lang="zh-CN" altLang="en-US"/>
              <a:t>论坛提交作业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/>
              <a:t>作业格式要求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284480" y="1187450"/>
            <a:ext cx="9149715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1.</a:t>
            </a:r>
            <a:r>
              <a:rPr lang="zh-CN" altLang="en-US"/>
              <a:t>文件夹命名</a:t>
            </a:r>
            <a:endParaRPr lang="zh-CN" altLang="en-US"/>
          </a:p>
          <a:p>
            <a:r>
              <a:rPr lang="zh-CN" altLang="en-US"/>
              <a:t>文件夹名称以论坛用户名</a:t>
            </a:r>
            <a:r>
              <a:rPr lang="en-US" altLang="zh-CN"/>
              <a:t>+</a:t>
            </a:r>
            <a:r>
              <a:rPr lang="zh-CN" altLang="en-US"/>
              <a:t>括号</a:t>
            </a:r>
            <a:r>
              <a:rPr lang="en-US" altLang="zh-CN"/>
              <a:t>UID+</a:t>
            </a:r>
            <a:r>
              <a:rPr lang="zh-CN" altLang="en-US"/>
              <a:t>当前课时（论坛名称可以通过论坛个人主页直接复制）</a:t>
            </a:r>
            <a:endParaRPr lang="zh-CN" altLang="en-US"/>
          </a:p>
          <a:p>
            <a:r>
              <a:rPr lang="zh-CN" altLang="en-US"/>
              <a:t>例如：</a:t>
            </a:r>
            <a:endParaRPr lang="zh-CN" altLang="en-US"/>
          </a:p>
          <a:p>
            <a:r>
              <a:rPr lang="zh-CN" altLang="en-US" b="1"/>
              <a:t>onlyxx（uid：90929）第五课作业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文件夹内容：</a:t>
            </a:r>
            <a:endParaRPr lang="zh-CN" altLang="en-US"/>
          </a:p>
          <a:p>
            <a:r>
              <a:rPr lang="en-US" altLang="zh-CN"/>
              <a:t>1.</a:t>
            </a:r>
            <a:r>
              <a:rPr lang="zh-CN" altLang="en-US"/>
              <a:t>插件源码文件夹</a:t>
            </a:r>
            <a:endParaRPr lang="zh-CN" altLang="en-US"/>
          </a:p>
          <a:p>
            <a:r>
              <a:rPr lang="en-US" altLang="zh-CN"/>
              <a:t>2.</a:t>
            </a:r>
            <a:r>
              <a:rPr lang="zh-CN" altLang="en-US"/>
              <a:t>插件运行后效果截图</a:t>
            </a:r>
            <a:endParaRPr lang="zh-CN" altLang="en-US"/>
          </a:p>
          <a:p>
            <a:r>
              <a:rPr lang="en-US" altLang="zh-CN"/>
              <a:t>3.</a:t>
            </a:r>
            <a:r>
              <a:rPr lang="zh-CN" altLang="en-US"/>
              <a:t>设计或使用文档（后续课程可能会要求）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zh-CN" altLang="en-US"/>
              <a:t>最后将这个文件夹压缩成</a:t>
            </a:r>
            <a:r>
              <a:rPr lang="en-US" altLang="zh-CN"/>
              <a:t>ZIP</a:t>
            </a:r>
            <a:r>
              <a:rPr lang="zh-CN" altLang="en-US"/>
              <a:t>格式压缩文件提交到论坛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/>
              <a:t>上次课程问题回顾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388620" y="1099820"/>
            <a:ext cx="52755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1.</a:t>
            </a:r>
            <a:r>
              <a:rPr lang="zh-CN" altLang="en-US"/>
              <a:t>功能点，如果不加直接会导致无法运行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88620" y="1468120"/>
            <a:ext cx="529399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1).</a:t>
            </a:r>
            <a:r>
              <a:t>@FunctionRecorder</a:t>
            </a:r>
          </a:p>
          <a:p>
            <a:r>
              <a:rPr lang="en-US" altLang="zh-CN"/>
              <a:t>2).@ExecuteFunctionRecord</a:t>
            </a:r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889000"/>
            <a:ext cx="10515600" cy="801688"/>
          </a:xfrm>
        </p:spPr>
        <p:txBody>
          <a:bodyPr>
            <a:normAutofit/>
          </a:bodyPr>
          <a:lstStyle/>
          <a:p>
            <a:r>
              <a:rPr lang="zh-CN" altLang="en-US" sz="4000" dirty="0" smtClean="0"/>
              <a:t>目录  </a:t>
            </a:r>
            <a:r>
              <a:rPr lang="en-US" altLang="zh-CN" sz="4000" dirty="0" smtClean="0"/>
              <a:t>CONTENT</a:t>
            </a:r>
            <a:endParaRPr lang="zh-CN" altLang="en-US" sz="4000" dirty="0"/>
          </a:p>
        </p:txBody>
      </p:sp>
      <p:grpSp>
        <p:nvGrpSpPr>
          <p:cNvPr id="9" name="组合 8"/>
          <p:cNvGrpSpPr/>
          <p:nvPr/>
        </p:nvGrpSpPr>
        <p:grpSpPr>
          <a:xfrm>
            <a:off x="838200" y="2326106"/>
            <a:ext cx="3814374" cy="400110"/>
            <a:chOff x="1042736" y="2229853"/>
            <a:chExt cx="3814374" cy="400110"/>
          </a:xfrm>
        </p:grpSpPr>
        <p:sp>
          <p:nvSpPr>
            <p:cNvPr id="6" name="燕尾形 5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01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2388230" y="2245242"/>
              <a:ext cx="24688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数据库访问器使用场景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5009148" y="2326106"/>
            <a:ext cx="4042974" cy="400110"/>
            <a:chOff x="1042736" y="2229853"/>
            <a:chExt cx="4042974" cy="400110"/>
          </a:xfrm>
        </p:grpSpPr>
        <p:sp>
          <p:nvSpPr>
            <p:cNvPr id="11" name="燕尾形 10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02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2388230" y="2245242"/>
              <a:ext cx="26974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  <a:sym typeface="+mn-ea"/>
                </a:rPr>
                <a:t>注册和使用数据库访问器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  <a:sym typeface="+mn-ea"/>
              </a:endParaRP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838200" y="3561348"/>
            <a:ext cx="2671374" cy="400110"/>
            <a:chOff x="1042736" y="2229853"/>
            <a:chExt cx="2671374" cy="400110"/>
          </a:xfrm>
        </p:grpSpPr>
        <p:sp>
          <p:nvSpPr>
            <p:cNvPr id="15" name="燕尾形 14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03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2388230" y="2230002"/>
              <a:ext cx="13258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数据库</a:t>
              </a:r>
              <a:r>
                <a:rPr lang="en-US" altLang="zh-CN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CRUD</a:t>
              </a:r>
              <a:endParaRPr lang="en-US" altLang="zh-CN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5009148" y="3561348"/>
            <a:ext cx="4042974" cy="400110"/>
            <a:chOff x="1042736" y="2229853"/>
            <a:chExt cx="4042974" cy="400110"/>
          </a:xfrm>
        </p:grpSpPr>
        <p:sp>
          <p:nvSpPr>
            <p:cNvPr id="19" name="燕尾形 18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04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2388230" y="2245242"/>
              <a:ext cx="26974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配置的两种使用和国际化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838200" y="4796590"/>
            <a:ext cx="3585774" cy="400110"/>
            <a:chOff x="1042736" y="2229853"/>
            <a:chExt cx="3585774" cy="400110"/>
          </a:xfrm>
        </p:grpSpPr>
        <p:sp>
          <p:nvSpPr>
            <p:cNvPr id="23" name="燕尾形 22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05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2388230" y="2245242"/>
              <a:ext cx="22402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课后作业和常见问题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数据库访问的使用场景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20370" y="1297305"/>
            <a:ext cx="9271635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1.</a:t>
            </a:r>
            <a:r>
              <a:rPr lang="zh-CN" altLang="en-US"/>
              <a:t>这里的数据库访问是指访问插件自己定义的</a:t>
            </a:r>
            <a:r>
              <a:rPr lang="en-US" altLang="zh-CN"/>
              <a:t>finedb</a:t>
            </a:r>
            <a:r>
              <a:rPr lang="zh-CN" altLang="en-US"/>
              <a:t>中的表。</a:t>
            </a:r>
            <a:endParaRPr lang="zh-CN" altLang="en-US"/>
          </a:p>
          <a:p>
            <a:r>
              <a:rPr lang="en-US" altLang="zh-CN"/>
              <a:t>2.</a:t>
            </a:r>
            <a:r>
              <a:rPr lang="zh-CN" altLang="en-US"/>
              <a:t>这种访问不能访问任意其他插件或核心表</a:t>
            </a:r>
            <a:endParaRPr lang="zh-CN" altLang="en-US"/>
          </a:p>
          <a:p>
            <a:r>
              <a:rPr lang="en-US" altLang="zh-CN"/>
              <a:t>3.</a:t>
            </a:r>
            <a:r>
              <a:rPr lang="zh-CN" altLang="en-US"/>
              <a:t>主要是用来存储辅助数据。</a:t>
            </a:r>
            <a:endParaRPr lang="zh-CN" altLang="en-US"/>
          </a:p>
          <a:p>
            <a:r>
              <a:rPr lang="en-US" altLang="zh-CN"/>
              <a:t>4.</a:t>
            </a:r>
            <a:r>
              <a:rPr lang="zh-CN" altLang="en-US"/>
              <a:t>基本的增删改查都可以实现。</a:t>
            </a:r>
            <a:endParaRPr lang="zh-CN" altLang="en-US"/>
          </a:p>
          <a:p>
            <a:r>
              <a:rPr lang="en-US" altLang="zh-CN"/>
              <a:t>5.</a:t>
            </a:r>
            <a:r>
              <a:rPr lang="zh-CN" altLang="en-US"/>
              <a:t>基于对应映射方法来使用，方便使用。</a:t>
            </a:r>
            <a:endParaRPr lang="zh-CN" altLang="en-US"/>
          </a:p>
          <a:p>
            <a:r>
              <a:rPr lang="en-US" altLang="zh-CN"/>
              <a:t>6.</a:t>
            </a:r>
            <a:r>
              <a:rPr lang="zh-CN" altLang="en-US"/>
              <a:t>可以跨数据库方言使用。（也就不能自定义</a:t>
            </a:r>
            <a:r>
              <a:rPr lang="en-US" altLang="zh-CN"/>
              <a:t>sql</a:t>
            </a:r>
            <a:r>
              <a:rPr lang="zh-CN" altLang="en-US"/>
              <a:t>查询了）</a:t>
            </a:r>
            <a:endParaRPr lang="zh-CN" altLang="en-US"/>
          </a:p>
          <a:p>
            <a:r>
              <a:rPr lang="en-US" altLang="zh-CN"/>
              <a:t>7.</a:t>
            </a:r>
            <a:r>
              <a:rPr lang="zh-CN" altLang="en-US"/>
              <a:t>不支持联表查询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20370" y="5212080"/>
            <a:ext cx="737743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用法参考</a:t>
            </a:r>
            <a:endParaRPr lang="en-US" altLang="zh-CN"/>
          </a:p>
          <a:p>
            <a:r>
              <a:rPr lang="en-US" altLang="zh-CN">
                <a:hlinkClick r:id="rId1" action="ppaction://hlinkfile"/>
              </a:rPr>
              <a:t>https://wiki.fanruan.com/pages/viewpage.action?pageId=25756170</a:t>
            </a:r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>
                <a:sym typeface="+mn-ea"/>
              </a:rPr>
              <a:t>2</a:t>
            </a:r>
            <a:r>
              <a:rPr lang="zh-CN" altLang="en-US">
                <a:sym typeface="+mn-ea"/>
              </a:rPr>
              <a:t>种</a:t>
            </a:r>
            <a:r>
              <a:rPr lang="en-US" altLang="zh-CN"/>
              <a:t>DBAccessProvider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94335" y="1120140"/>
            <a:ext cx="767270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1.DBAccessProvider core</a:t>
            </a:r>
            <a:endParaRPr lang="en-US"/>
          </a:p>
          <a:p>
            <a:r>
              <a:rPr lang="en-US"/>
              <a:t>2.DecisionDBAccessProvider</a:t>
            </a:r>
            <a:endParaRPr lang="en-US"/>
          </a:p>
        </p:txBody>
      </p:sp>
      <p:sp>
        <p:nvSpPr>
          <p:cNvPr id="4" name="文本框 3"/>
          <p:cNvSpPr txBox="1"/>
          <p:nvPr/>
        </p:nvSpPr>
        <p:spPr>
          <a:xfrm>
            <a:off x="521335" y="2068195"/>
            <a:ext cx="735838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前者通常是用在设计器中的插件用来存取数据。</a:t>
            </a:r>
            <a:endParaRPr lang="zh-CN" altLang="en-US"/>
          </a:p>
          <a:p>
            <a:r>
              <a:rPr lang="zh-CN" altLang="en-US"/>
              <a:t>后者是在</a:t>
            </a:r>
            <a:r>
              <a:rPr lang="en-US" altLang="zh-CN"/>
              <a:t>decision</a:t>
            </a:r>
            <a:r>
              <a:rPr lang="zh-CN" altLang="en-US"/>
              <a:t>网页服务中使用。</a:t>
            </a:r>
            <a:endParaRPr lang="zh-CN" altLang="en-US"/>
          </a:p>
          <a:p>
            <a:r>
              <a:rPr lang="zh-CN" altLang="en-US"/>
              <a:t>需要注意：</a:t>
            </a:r>
            <a:endParaRPr lang="zh-CN" altLang="en-US"/>
          </a:p>
          <a:p>
            <a:r>
              <a:rPr lang="en-US" altLang="zh-CN"/>
              <a:t>	</a:t>
            </a:r>
            <a:r>
              <a:rPr lang="zh-CN" altLang="en-US"/>
              <a:t>如果使用</a:t>
            </a:r>
            <a:r>
              <a:rPr lang="en-US">
                <a:sym typeface="+mn-ea"/>
              </a:rPr>
              <a:t>DBAccessProvider</a:t>
            </a:r>
            <a:r>
              <a:rPr lang="zh-CN" altLang="en-US">
                <a:sym typeface="+mn-ea"/>
              </a:rPr>
              <a:t>但是这个插件只在服务器上也就是</a:t>
            </a:r>
            <a:r>
              <a:rPr lang="en-US" altLang="zh-CN">
                <a:sym typeface="+mn-ea"/>
              </a:rPr>
              <a:t>tomcat</a:t>
            </a:r>
            <a:r>
              <a:rPr lang="zh-CN" altLang="en-US">
                <a:sym typeface="+mn-ea"/>
              </a:rPr>
              <a:t>中运行，那可能导致无法获取到数据库访问器。</a:t>
            </a:r>
            <a:endParaRPr lang="zh-CN" altLang="en-US"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02945" y="3728085"/>
            <a:ext cx="791591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&lt;extra-core&gt;</a:t>
            </a:r>
            <a:endParaRPr lang="zh-CN" altLang="en-US"/>
          </a:p>
          <a:p>
            <a:r>
              <a:rPr lang="zh-CN" altLang="en-US"/>
              <a:t>    &lt;DBAccessProvider class="com.fr.plugin.dao.</a:t>
            </a:r>
            <a:r>
              <a:rPr lang="en-US" altLang="zh-CN"/>
              <a:t>My</a:t>
            </a:r>
            <a:r>
              <a:rPr lang="zh-CN" altLang="en-US"/>
              <a:t>DBAccessProvider"/&gt;</a:t>
            </a:r>
            <a:endParaRPr lang="zh-CN" altLang="en-US"/>
          </a:p>
          <a:p>
            <a:r>
              <a:rPr lang="zh-CN" altLang="en-US"/>
              <a:t>&lt;/extra-core&gt;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394335" y="4802505"/>
            <a:ext cx="971486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  &lt;extra-decision&gt;</a:t>
            </a:r>
            <a:endParaRPr lang="zh-CN" altLang="en-US"/>
          </a:p>
          <a:p>
            <a:r>
              <a:rPr lang="zh-CN" altLang="en-US"/>
              <a:t>        &lt;DecisionDBAccessProvider class="com.fr.plugin.MyDecisionDBAccessProvider"/&gt;</a:t>
            </a:r>
            <a:endParaRPr lang="zh-CN" altLang="en-US"/>
          </a:p>
          <a:p>
            <a:r>
              <a:rPr lang="zh-CN" altLang="en-US"/>
              <a:t>    &lt;/extra-decision&gt;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使用流程</a:t>
            </a:r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6000" y="937895"/>
            <a:ext cx="9859010" cy="51320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>
                <a:sym typeface="+mn-ea"/>
              </a:rPr>
              <a:t>FR</a:t>
            </a:r>
            <a:r>
              <a:rPr lang="zh-CN" altLang="en-US">
                <a:sym typeface="+mn-ea"/>
              </a:rPr>
              <a:t>配置使用场景</a:t>
            </a:r>
            <a:endParaRPr lang="zh-CN" altLang="en-US"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20370" y="1297305"/>
            <a:ext cx="927163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 </a:t>
            </a:r>
            <a:r>
              <a:rPr lang="zh-CN" altLang="en-US"/>
              <a:t>在开发中会有许多信息是需要存储的例如，接口密钥，同步时间，可配置的参数等。</a:t>
            </a:r>
            <a:endParaRPr lang="zh-CN" altLang="en-US"/>
          </a:p>
          <a:p>
            <a:r>
              <a:rPr lang="zh-CN" altLang="en-US"/>
              <a:t>直接操作数据库有点小题大作，所以</a:t>
            </a:r>
            <a:r>
              <a:rPr lang="en-US" altLang="zh-CN"/>
              <a:t>fr</a:t>
            </a:r>
            <a:r>
              <a:rPr lang="zh-CN" altLang="en-US"/>
              <a:t>提供了一个快速读写配置的接口。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  配置类首先继承自：com.fr.config.DefaultConfiguration 然后通过com.fr.config.holder.factory.Holders来封装一下要存储的参数。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支持简单类型：</a:t>
            </a:r>
            <a:r>
              <a:rPr lang="en-US" altLang="zh-CN"/>
              <a:t>Integer</a:t>
            </a:r>
            <a:r>
              <a:rPr lang="zh-CN" altLang="en-US"/>
              <a:t>，</a:t>
            </a:r>
            <a:r>
              <a:rPr lang="en-US" altLang="zh-CN"/>
              <a:t>Long</a:t>
            </a:r>
            <a:r>
              <a:rPr lang="zh-CN" altLang="en-US"/>
              <a:t>，</a:t>
            </a:r>
            <a:r>
              <a:rPr lang="en-US" altLang="zh-CN"/>
              <a:t>String</a:t>
            </a:r>
            <a:r>
              <a:rPr lang="zh-CN" altLang="en-US"/>
              <a:t>等</a:t>
            </a:r>
            <a:endParaRPr lang="zh-CN" altLang="en-US"/>
          </a:p>
          <a:p>
            <a:r>
              <a:rPr lang="zh-CN" altLang="en-US"/>
              <a:t>也支持复杂的</a:t>
            </a:r>
            <a:r>
              <a:rPr lang="en-US" altLang="zh-CN"/>
              <a:t>List,Map,</a:t>
            </a:r>
            <a:r>
              <a:rPr lang="zh-CN" altLang="en-US"/>
              <a:t>自定义类等</a:t>
            </a:r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09595" y="885190"/>
            <a:ext cx="6423660" cy="53270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>
                <a:sym typeface="+mn-ea"/>
              </a:rPr>
              <a:t>FR</a:t>
            </a:r>
            <a:r>
              <a:rPr lang="zh-CN" altLang="en-US">
                <a:sym typeface="+mn-ea"/>
              </a:rPr>
              <a:t>配置的使用</a:t>
            </a:r>
            <a:endParaRPr lang="zh-CN" altLang="en-US"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20370" y="1297305"/>
            <a:ext cx="927163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 </a:t>
            </a:r>
            <a:r>
              <a:rPr lang="zh-CN" altLang="en-US"/>
              <a:t>开发好配置之后，需要通过类自身的getInstance静态函数来获取访问，不要自己</a:t>
            </a:r>
            <a:r>
              <a:rPr lang="en-US" altLang="zh-CN"/>
              <a:t>new</a:t>
            </a:r>
            <a:r>
              <a:rPr lang="zh-CN" altLang="en-US"/>
              <a:t>这个配置。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并且最好配合插件生命周期接入点在afterRun之后</a:t>
            </a:r>
            <a:r>
              <a:rPr lang="zh-CN" altLang="en-US">
                <a:sym typeface="+mn-ea"/>
              </a:rPr>
              <a:t>getInstance一次初始化，方便后面使用的时候已经准备好参数。</a:t>
            </a:r>
            <a:endParaRPr lang="zh-CN" altLang="en-US">
              <a:sym typeface="+mn-ea"/>
            </a:endParaRPr>
          </a:p>
          <a:p>
            <a:endParaRPr lang="en-US" altLang="zh-CN">
              <a:sym typeface="+mn-ea"/>
            </a:endParaRPr>
          </a:p>
          <a:p>
            <a:r>
              <a:rPr lang="zh-CN" altLang="en-US">
                <a:sym typeface="+mn-ea"/>
              </a:rPr>
              <a:t>需要注意的是：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配置类的字段都是</a:t>
            </a:r>
            <a:r>
              <a:rPr lang="en-US" altLang="zh-CN">
                <a:sym typeface="+mn-ea"/>
              </a:rPr>
              <a:t>Conf</a:t>
            </a:r>
            <a:r>
              <a:rPr lang="zh-CN" altLang="en-US">
                <a:sym typeface="+mn-ea"/>
              </a:rPr>
              <a:t>对象但是</a:t>
            </a:r>
            <a:r>
              <a:rPr lang="en-US" altLang="zh-CN">
                <a:sym typeface="+mn-ea"/>
              </a:rPr>
              <a:t>get</a:t>
            </a:r>
            <a:r>
              <a:rPr lang="zh-CN" altLang="en-US">
                <a:sym typeface="+mn-ea"/>
              </a:rPr>
              <a:t>和</a:t>
            </a:r>
            <a:r>
              <a:rPr lang="en-US" altLang="zh-CN">
                <a:sym typeface="+mn-ea"/>
              </a:rPr>
              <a:t>set</a:t>
            </a:r>
            <a:r>
              <a:rPr lang="zh-CN" altLang="en-US">
                <a:sym typeface="+mn-ea"/>
              </a:rPr>
              <a:t>方法都是普通的访问。</a:t>
            </a:r>
            <a:endParaRPr lang="en-US" altLang="zh-CN">
              <a:sym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66130" y="1877060"/>
            <a:ext cx="5553710" cy="4156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>
                <a:sym typeface="+mn-ea"/>
              </a:rPr>
              <a:t>修改配置的方法</a:t>
            </a:r>
            <a:endParaRPr lang="zh-CN" altLang="en-US"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94335" y="1120140"/>
            <a:ext cx="767270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1.</a:t>
            </a:r>
            <a:r>
              <a:rPr lang="zh-CN" altLang="en-US"/>
              <a:t>修改配置表</a:t>
            </a:r>
            <a:endParaRPr lang="zh-CN" altLang="en-US"/>
          </a:p>
          <a:p>
            <a:r>
              <a:rPr lang="en-US" altLang="zh-CN"/>
              <a:t>fine_conf_entity </a:t>
            </a:r>
            <a:r>
              <a:rPr lang="zh-CN" altLang="en-US"/>
              <a:t>查询</a:t>
            </a:r>
            <a:r>
              <a:rPr lang="en-US" altLang="zh-CN"/>
              <a:t>namesapce</a:t>
            </a:r>
            <a:r>
              <a:rPr lang="zh-CN" altLang="en-US"/>
              <a:t>，然后修改，这种方法需要重启</a:t>
            </a:r>
            <a:r>
              <a:rPr lang="en-US" altLang="zh-CN"/>
              <a:t>fr</a:t>
            </a:r>
            <a:endParaRPr lang="en-US" altLang="zh-CN"/>
          </a:p>
          <a:p>
            <a:r>
              <a:rPr lang="en-US" altLang="zh-CN"/>
              <a:t>2.</a:t>
            </a:r>
            <a:r>
              <a:rPr lang="zh-CN" altLang="en-US"/>
              <a:t>通过代码修改</a:t>
            </a:r>
            <a:endParaRPr lang="zh-CN" altLang="en-US"/>
          </a:p>
          <a:p>
            <a:r>
              <a:rPr lang="zh-CN" altLang="en-US"/>
              <a:t>通过调用配置对象的</a:t>
            </a:r>
            <a:r>
              <a:rPr lang="en-US" altLang="zh-CN"/>
              <a:t>set</a:t>
            </a:r>
            <a:r>
              <a:rPr lang="zh-CN" altLang="en-US"/>
              <a:t>方法去修改配置，一般需要提供接口或者界面来触发修改。实时生效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>
                <a:sym typeface="+mn-ea"/>
              </a:rPr>
              <a:t>简单配置设置</a:t>
            </a:r>
            <a:endParaRPr lang="zh-CN" altLang="en-US"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94335" y="1266190"/>
            <a:ext cx="8689975" cy="31381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虽然可以通过继承</a:t>
            </a:r>
            <a:r>
              <a:rPr lang="zh-CN" altLang="en-US">
                <a:sym typeface="+mn-ea"/>
              </a:rPr>
              <a:t>DefaultConfiguration 来存取配置，但是这个并不方便用户修改。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所以</a:t>
            </a:r>
            <a:r>
              <a:rPr lang="en-US" altLang="zh-CN">
                <a:sym typeface="+mn-ea"/>
              </a:rPr>
              <a:t>fr</a:t>
            </a:r>
            <a:r>
              <a:rPr lang="zh-CN" altLang="en-US">
                <a:sym typeface="+mn-ea"/>
              </a:rPr>
              <a:t>提供了一个 com.fr.config.Visualization 的注解，加上这个注解，并且每一个配置属性上都加上com.fr.config</a:t>
            </a:r>
            <a:r>
              <a:rPr lang="en-US" altLang="zh-CN">
                <a:sym typeface="+mn-ea"/>
              </a:rPr>
              <a:t>.Identifier</a:t>
            </a:r>
            <a:r>
              <a:rPr lang="zh-CN" altLang="en-US">
                <a:sym typeface="+mn-ea"/>
              </a:rPr>
              <a:t>注解就能自动在</a:t>
            </a:r>
            <a:r>
              <a:rPr lang="en-US" altLang="zh-CN">
                <a:sym typeface="+mn-ea"/>
              </a:rPr>
              <a:t>fr</a:t>
            </a:r>
            <a:r>
              <a:rPr lang="zh-CN" altLang="en-US">
                <a:sym typeface="+mn-ea"/>
              </a:rPr>
              <a:t>后台网页的系统管理</a:t>
            </a:r>
            <a:r>
              <a:rPr lang="en-US" altLang="zh-CN">
                <a:sym typeface="+mn-ea"/>
              </a:rPr>
              <a:t>-</a:t>
            </a:r>
            <a:r>
              <a:rPr lang="zh-CN" altLang="en-US">
                <a:sym typeface="+mn-ea"/>
              </a:rPr>
              <a:t>常规中生成对应的配置。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支持以下</a:t>
            </a:r>
            <a:r>
              <a:rPr lang="zh-CN" altLang="en-US" u="heavy">
                <a:sym typeface="+mn-ea"/>
              </a:rPr>
              <a:t>几种基础配置</a:t>
            </a:r>
            <a:endParaRPr lang="zh-CN" altLang="en-US" u="heavy">
              <a:sym typeface="+mn-ea"/>
            </a:endParaRPr>
          </a:p>
          <a:p>
            <a:endParaRPr lang="zh-CN" altLang="en-US">
              <a:sym typeface="+mn-ea"/>
            </a:endParaRPr>
          </a:p>
          <a:p>
            <a:r>
              <a:rPr lang="zh-CN" altLang="en-US" b="1">
                <a:sym typeface="+mn-ea"/>
              </a:rPr>
              <a:t>Integer</a:t>
            </a:r>
            <a:endParaRPr lang="zh-CN" altLang="en-US" b="1">
              <a:sym typeface="+mn-ea"/>
            </a:endParaRPr>
          </a:p>
          <a:p>
            <a:r>
              <a:rPr lang="zh-CN" altLang="en-US" b="1">
                <a:sym typeface="+mn-ea"/>
              </a:rPr>
              <a:t>Double</a:t>
            </a:r>
            <a:endParaRPr lang="zh-CN" altLang="en-US" b="1">
              <a:sym typeface="+mn-ea"/>
            </a:endParaRPr>
          </a:p>
          <a:p>
            <a:r>
              <a:rPr lang="zh-CN" altLang="en-US" b="1">
                <a:sym typeface="+mn-ea"/>
              </a:rPr>
              <a:t>Boolean</a:t>
            </a:r>
            <a:endParaRPr lang="zh-CN" altLang="en-US" b="1">
              <a:sym typeface="+mn-ea"/>
            </a:endParaRPr>
          </a:p>
          <a:p>
            <a:r>
              <a:rPr lang="zh-CN" altLang="en-US" b="1">
                <a:sym typeface="+mn-ea"/>
              </a:rPr>
              <a:t>String</a:t>
            </a:r>
            <a:endParaRPr lang="zh-CN" altLang="en-US" b="1">
              <a:sym typeface="+mn-ea"/>
            </a:endParaRPr>
          </a:p>
          <a:p>
            <a:r>
              <a:rPr lang="zh-CN" altLang="en-US" b="1">
                <a:sym typeface="+mn-ea"/>
              </a:rPr>
              <a:t>Long</a:t>
            </a:r>
            <a:endParaRPr lang="zh-CN" altLang="en-US" b="1"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40635" y="2058670"/>
            <a:ext cx="7110730" cy="411988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00" y="137795"/>
            <a:ext cx="6996430" cy="67773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1824</Words>
  <Application>WPS 演示</Application>
  <PresentationFormat>宽屏</PresentationFormat>
  <Paragraphs>136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5" baseType="lpstr">
      <vt:lpstr>Arial</vt:lpstr>
      <vt:lpstr>宋体</vt:lpstr>
      <vt:lpstr>Wingdings</vt:lpstr>
      <vt:lpstr>思源黑体 CN Medium</vt:lpstr>
      <vt:lpstr>黑体</vt:lpstr>
      <vt:lpstr>思源黑体 CN Normal</vt:lpstr>
      <vt:lpstr>思源黑体 CN Light</vt:lpstr>
      <vt:lpstr>微软雅黑</vt:lpstr>
      <vt:lpstr>Arial Unicode MS</vt:lpstr>
      <vt:lpstr>Calibri Light</vt:lpstr>
      <vt:lpstr>Calibri</vt:lpstr>
      <vt:lpstr>Office 主题</vt:lpstr>
      <vt:lpstr>插件开发成长计划系列教程</vt:lpstr>
      <vt:lpstr>目录  CONTENT</vt:lpstr>
      <vt:lpstr>数据库访问的使用场景</vt:lpstr>
      <vt:lpstr>2种DBAccessProvider</vt:lpstr>
      <vt:lpstr>使用流程</vt:lpstr>
      <vt:lpstr>FR配置使用场景</vt:lpstr>
      <vt:lpstr>FR配置的使用</vt:lpstr>
      <vt:lpstr>修改配置的方法</vt:lpstr>
      <vt:lpstr>简单配置设置</vt:lpstr>
      <vt:lpstr>国际化注入</vt:lpstr>
      <vt:lpstr>课后作业</vt:lpstr>
      <vt:lpstr>作业格式要求</vt:lpstr>
      <vt:lpstr>上次课程问题回顾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zuoliangzhang</dc:creator>
  <cp:lastModifiedBy>zuoliang</cp:lastModifiedBy>
  <cp:revision>59</cp:revision>
  <dcterms:created xsi:type="dcterms:W3CDTF">2020-12-02T04:03:00Z</dcterms:created>
  <dcterms:modified xsi:type="dcterms:W3CDTF">2020-12-16T13:04:32Z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2052-11.8.2.8411</vt:lpwstr>
  </property>
</Properties>
</file>