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59" r:id="rId5"/>
    <p:sldId id="263" r:id="rId6"/>
    <p:sldId id="337" r:id="rId7"/>
    <p:sldId id="305" r:id="rId8"/>
    <p:sldId id="329" r:id="rId9"/>
    <p:sldId id="331" r:id="rId10"/>
    <p:sldId id="330" r:id="rId11"/>
    <p:sldId id="332" r:id="rId12"/>
    <p:sldId id="264" r:id="rId13"/>
    <p:sldId id="278" r:id="rId14"/>
    <p:sldId id="262" r:id="rId1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图表相关等帆软官方提供新接口再讲解，现在版本开发图表实在是比较麻烦不好出系统的教程</a:t>
            </a:r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设计灵感来源于Vue的响应式方案</a:t>
            </a:r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设计灵感来源于Vue的响应式方案</a:t>
            </a:r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通过多阅读官方的插件类能更加快速的学习插件开发课程</a:t>
            </a:r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通过多阅读官方的插件类能更加快速的学习插件开发课程</a:t>
            </a:r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38"/>
          <a:stretch>
            <a:fillRect/>
          </a:stretch>
        </p:blipFill>
        <p:spPr>
          <a:xfrm>
            <a:off x="-38100" y="1"/>
            <a:ext cx="12293600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989573" y="2660059"/>
            <a:ext cx="9753600" cy="979003"/>
          </a:xfrm>
        </p:spPr>
        <p:txBody>
          <a:bodyPr anchor="ctr">
            <a:normAutofit/>
          </a:bodyPr>
          <a:lstStyle>
            <a:lvl1pPr algn="l">
              <a:defRPr sz="400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defRPr>
            </a:lvl1pPr>
          </a:lstStyle>
          <a:p>
            <a:r>
              <a:rPr lang="zh-CN" altLang="en-US" dirty="0" smtClean="0"/>
              <a:t>这里是你的主标题思源黑体</a:t>
            </a:r>
            <a:r>
              <a:rPr lang="en-US" altLang="zh-CN" dirty="0" smtClean="0"/>
              <a:t>40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989573" y="3891900"/>
            <a:ext cx="6883400" cy="45952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这里是副标题思源黑体</a:t>
            </a:r>
            <a:r>
              <a:rPr lang="en-US" altLang="zh-CN" dirty="0" smtClean="0"/>
              <a:t>24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04-EF7A-4A64-ABC7-704499CB12B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484-942F-4E05-999B-4AA2CD1A3F86}" type="slidenum">
              <a:rPr lang="zh-CN" altLang="en-US" smtClean="0"/>
            </a:fld>
            <a:endParaRPr lang="zh-CN" altLang="en-US"/>
          </a:p>
        </p:txBody>
      </p:sp>
      <p:pic>
        <p:nvPicPr>
          <p:cNvPr id="12" name="图片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573" y="1275697"/>
            <a:ext cx="4509527" cy="572900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573" y="1125705"/>
            <a:ext cx="1283727" cy="6418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345" y="850900"/>
            <a:ext cx="8488527" cy="7078806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200" y="889000"/>
            <a:ext cx="10515600" cy="801688"/>
          </a:xfrm>
        </p:spPr>
        <p:txBody>
          <a:bodyPr/>
          <a:lstStyle>
            <a:lvl1pPr>
              <a:defRPr>
                <a:solidFill>
                  <a:srgbClr val="007DD2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r>
              <a:rPr lang="zh-CN" altLang="en-US" dirty="0" smtClean="0"/>
              <a:t>目录 </a:t>
            </a:r>
            <a:r>
              <a:rPr lang="en-US" altLang="zh-CN" dirty="0" smtClean="0"/>
              <a:t>CONTENT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04-EF7A-4A64-ABC7-704499CB12B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484-942F-4E05-999B-4AA2CD1A3F8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651" y="0"/>
            <a:ext cx="12184602" cy="6858000"/>
          </a:xfrm>
          <a:prstGeom prst="rect">
            <a:avLst/>
          </a:prstGeom>
        </p:spPr>
      </p:pic>
      <p:sp>
        <p:nvSpPr>
          <p:cNvPr id="7" name="矩形 6"/>
          <p:cNvSpPr/>
          <p:nvPr userDrawn="1"/>
        </p:nvSpPr>
        <p:spPr>
          <a:xfrm>
            <a:off x="355600" y="855980"/>
            <a:ext cx="11468100" cy="36000"/>
          </a:xfrm>
          <a:prstGeom prst="rect">
            <a:avLst/>
          </a:prstGeom>
          <a:gradFill flip="none" rotWithShape="1">
            <a:gsLst>
              <a:gs pos="0">
                <a:srgbClr val="007DD2"/>
              </a:gs>
              <a:gs pos="100000">
                <a:srgbClr val="1EAAE6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9"/>
          <p:cNvCxnSpPr/>
          <p:nvPr userDrawn="1"/>
        </p:nvCxnSpPr>
        <p:spPr>
          <a:xfrm>
            <a:off x="355600" y="6235700"/>
            <a:ext cx="11468100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图片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705347" y="222250"/>
            <a:ext cx="1109056" cy="554528"/>
          </a:xfrm>
          <a:prstGeom prst="rect">
            <a:avLst/>
          </a:prstGeom>
        </p:spPr>
      </p:pic>
      <p:sp>
        <p:nvSpPr>
          <p:cNvPr id="15" name="文本框 14"/>
          <p:cNvSpPr txBox="1"/>
          <p:nvPr userDrawn="1"/>
        </p:nvSpPr>
        <p:spPr>
          <a:xfrm>
            <a:off x="9975438" y="6318251"/>
            <a:ext cx="1838965" cy="2987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>
              <a:lnSpc>
                <a:spcPct val="150000"/>
              </a:lnSpc>
            </a:pPr>
            <a:r>
              <a:rPr lang="en-US" altLang="zh-CN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©</a:t>
            </a:r>
            <a:r>
              <a:rPr lang="en-US" altLang="zh-CN" sz="1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FanRuan</a:t>
            </a:r>
            <a:r>
              <a:rPr lang="en-US" altLang="zh-CN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 Software </a:t>
            </a:r>
            <a:r>
              <a:rPr lang="en-US" altLang="zh-CN" sz="1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CO.,Ltd</a:t>
            </a:r>
            <a:r>
              <a:rPr lang="en-US" altLang="zh-CN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.</a:t>
            </a:r>
            <a:endParaRPr lang="zh-CN" altLang="en-US" sz="1000" dirty="0">
              <a:solidFill>
                <a:schemeClr val="tx1">
                  <a:lumMod val="50000"/>
                  <a:lumOff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16" name="文本框 15"/>
          <p:cNvSpPr txBox="1"/>
          <p:nvPr userDrawn="1"/>
        </p:nvSpPr>
        <p:spPr>
          <a:xfrm>
            <a:off x="368300" y="6318251"/>
            <a:ext cx="1723549" cy="2987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>
              <a:lnSpc>
                <a:spcPct val="150000"/>
              </a:lnSpc>
            </a:pPr>
            <a:r>
              <a:rPr lang="zh-CN" alt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帆软，让数据成为生产力！</a:t>
            </a:r>
            <a:endParaRPr lang="zh-CN" altLang="en-US" sz="1000" dirty="0">
              <a:solidFill>
                <a:schemeClr val="tx1">
                  <a:lumMod val="50000"/>
                  <a:lumOff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0" name="标题 17"/>
          <p:cNvSpPr>
            <a:spLocks noGrp="1"/>
          </p:cNvSpPr>
          <p:nvPr>
            <p:ph type="title"/>
          </p:nvPr>
        </p:nvSpPr>
        <p:spPr>
          <a:xfrm>
            <a:off x="388617" y="412585"/>
            <a:ext cx="9949183" cy="430531"/>
          </a:xfrm>
        </p:spPr>
        <p:txBody>
          <a:bodyPr>
            <a:normAutofit/>
          </a:bodyPr>
          <a:lstStyle>
            <a:lvl1pPr>
              <a:defRPr sz="2400" b="1">
                <a:solidFill>
                  <a:srgbClr val="007DD2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hyperlink" Target="https://fanruan.design/doc.html?post=0169cf558d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插件开发成长计划系列教程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ym typeface="+mn-ea"/>
              </a:rPr>
              <a:t>第六</a:t>
            </a:r>
            <a:r>
              <a:rPr lang="zh-CN" altLang="en-US" dirty="0">
                <a:sym typeface="+mn-ea"/>
              </a:rPr>
              <a:t>章 报表控件开发</a:t>
            </a:r>
            <a:endParaRPr lang="zh-CN" altLang="en-US" dirty="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课后作业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88620" y="1224915"/>
            <a:ext cx="961263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1.</a:t>
            </a:r>
            <a:r>
              <a:rPr lang="zh-CN" altLang="en-US"/>
              <a:t>实现自己的</a:t>
            </a:r>
            <a:r>
              <a:rPr lang="en-US" altLang="zh-CN"/>
              <a:t>bootstrap</a:t>
            </a:r>
            <a:r>
              <a:rPr lang="zh-CN" altLang="en-US"/>
              <a:t>邮箱输入控件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实现简单的输入内容校验功能</a:t>
            </a:r>
            <a:endParaRPr lang="en-US" altLang="zh-CN"/>
          </a:p>
          <a:p>
            <a:r>
              <a:rPr lang="en-US" altLang="zh-CN"/>
              <a:t>3.</a:t>
            </a:r>
            <a:r>
              <a:rPr lang="zh-CN" altLang="en-US"/>
              <a:t>进阶实现可以配置水印，可以配置更多东西。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35305" y="3491230"/>
            <a:ext cx="683450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本次作业领取</a:t>
            </a:r>
            <a:r>
              <a:rPr lang="zh-CN" altLang="en-US"/>
              <a:t>截止时间：</a:t>
            </a:r>
            <a:endParaRPr lang="zh-CN" altLang="en-US"/>
          </a:p>
          <a:p>
            <a:r>
              <a:rPr lang="en-US" altLang="zh-CN"/>
              <a:t>2020-12-30</a:t>
            </a:r>
            <a:endParaRPr lang="en-US" altLang="zh-CN"/>
          </a:p>
          <a:p>
            <a:r>
              <a:rPr lang="zh-CN" altLang="en-US"/>
              <a:t>作业提交方式：</a:t>
            </a:r>
            <a:endParaRPr lang="zh-CN" altLang="en-US"/>
          </a:p>
          <a:p>
            <a:r>
              <a:rPr lang="zh-CN" altLang="en-US"/>
              <a:t>论坛提交作业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作业格式要求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284480" y="1187450"/>
            <a:ext cx="914971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1.</a:t>
            </a:r>
            <a:r>
              <a:rPr lang="zh-CN" altLang="en-US"/>
              <a:t>文件夹命名</a:t>
            </a:r>
            <a:endParaRPr lang="zh-CN" altLang="en-US"/>
          </a:p>
          <a:p>
            <a:r>
              <a:rPr lang="zh-CN" altLang="en-US"/>
              <a:t>文件夹名称以论坛用户名</a:t>
            </a:r>
            <a:r>
              <a:rPr lang="en-US" altLang="zh-CN"/>
              <a:t>+</a:t>
            </a:r>
            <a:r>
              <a:rPr lang="zh-CN" altLang="en-US"/>
              <a:t>括号</a:t>
            </a:r>
            <a:r>
              <a:rPr lang="en-US" altLang="zh-CN"/>
              <a:t>UID+</a:t>
            </a:r>
            <a:r>
              <a:rPr lang="zh-CN" altLang="en-US"/>
              <a:t>当前课时（论坛名称可以通过论坛个人主页直接复制）</a:t>
            </a:r>
            <a:endParaRPr lang="zh-CN" altLang="en-US"/>
          </a:p>
          <a:p>
            <a:r>
              <a:rPr lang="zh-CN" altLang="en-US"/>
              <a:t>例如：</a:t>
            </a:r>
            <a:endParaRPr lang="zh-CN" altLang="en-US"/>
          </a:p>
          <a:p>
            <a:r>
              <a:rPr lang="zh-CN" altLang="en-US" b="1"/>
              <a:t>onlyxx（uid：90929）第六</a:t>
            </a:r>
            <a:r>
              <a:rPr lang="zh-CN" altLang="en-US" b="1"/>
              <a:t>课作业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文件夹内容：</a:t>
            </a:r>
            <a:endParaRPr lang="zh-CN" altLang="en-US"/>
          </a:p>
          <a:p>
            <a:r>
              <a:rPr lang="en-US" altLang="zh-CN"/>
              <a:t>1.</a:t>
            </a:r>
            <a:r>
              <a:rPr lang="zh-CN" altLang="en-US"/>
              <a:t>插件源码文件夹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插件运行后效果截图</a:t>
            </a:r>
            <a:endParaRPr lang="zh-CN" altLang="en-US"/>
          </a:p>
          <a:p>
            <a:r>
              <a:rPr lang="en-US" altLang="zh-CN"/>
              <a:t>3.</a:t>
            </a:r>
            <a:r>
              <a:rPr lang="zh-CN" altLang="en-US"/>
              <a:t>设计或使用文档（后续课程可能会要求）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/>
              <a:t>最后将这个文件夹压缩成</a:t>
            </a:r>
            <a:r>
              <a:rPr lang="en-US" altLang="zh-CN"/>
              <a:t>ZIP</a:t>
            </a:r>
            <a:r>
              <a:rPr lang="zh-CN" altLang="en-US"/>
              <a:t>格式压缩文件提交到论坛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上次课程问题回顾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88620" y="1154430"/>
            <a:ext cx="67906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 </a:t>
            </a:r>
            <a:r>
              <a:rPr lang="zh-CN" altLang="en-US"/>
              <a:t>短链接不生效，通常是注册</a:t>
            </a:r>
            <a:r>
              <a:rPr lang="en-US" altLang="zh-CN"/>
              <a:t>plugin.xml</a:t>
            </a:r>
            <a:r>
              <a:rPr lang="zh-CN" altLang="en-US"/>
              <a:t>的名称写错了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889000"/>
            <a:ext cx="10515600" cy="801688"/>
          </a:xfrm>
        </p:spPr>
        <p:txBody>
          <a:bodyPr>
            <a:normAutofit/>
          </a:bodyPr>
          <a:lstStyle/>
          <a:p>
            <a:r>
              <a:rPr lang="zh-CN" altLang="en-US" sz="4000" dirty="0" smtClean="0"/>
              <a:t>目录  </a:t>
            </a:r>
            <a:r>
              <a:rPr lang="en-US" altLang="zh-CN" sz="4000" dirty="0" smtClean="0"/>
              <a:t>CONTENT</a:t>
            </a:r>
            <a:endParaRPr lang="zh-CN" altLang="en-US" sz="4000" dirty="0"/>
          </a:p>
        </p:txBody>
      </p:sp>
      <p:grpSp>
        <p:nvGrpSpPr>
          <p:cNvPr id="9" name="组合 8"/>
          <p:cNvGrpSpPr/>
          <p:nvPr/>
        </p:nvGrpSpPr>
        <p:grpSpPr>
          <a:xfrm>
            <a:off x="838200" y="2326106"/>
            <a:ext cx="2442774" cy="400110"/>
            <a:chOff x="1042736" y="2229853"/>
            <a:chExt cx="2442774" cy="400110"/>
          </a:xfrm>
        </p:grpSpPr>
        <p:sp>
          <p:nvSpPr>
            <p:cNvPr id="6" name="燕尾形 5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01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2388230" y="2245242"/>
              <a:ext cx="10972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效果展示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5009148" y="2326106"/>
            <a:ext cx="2899974" cy="400110"/>
            <a:chOff x="1042736" y="2229853"/>
            <a:chExt cx="2899974" cy="400110"/>
          </a:xfrm>
        </p:grpSpPr>
        <p:sp>
          <p:nvSpPr>
            <p:cNvPr id="11" name="燕尾形 10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02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2388230" y="2245242"/>
              <a:ext cx="15544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  <a:sym typeface="+mn-ea"/>
                </a:rPr>
                <a:t>控件开发流程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  <a:sym typeface="+mn-ea"/>
              </a:endParaRP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838200" y="3561348"/>
            <a:ext cx="2442774" cy="400110"/>
            <a:chOff x="1042736" y="2229853"/>
            <a:chExt cx="2442774" cy="400110"/>
          </a:xfrm>
        </p:grpSpPr>
        <p:sp>
          <p:nvSpPr>
            <p:cNvPr id="15" name="燕尾形 14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03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2388230" y="2230002"/>
              <a:ext cx="10972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代码演示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5009148" y="3561348"/>
            <a:ext cx="3357174" cy="400110"/>
            <a:chOff x="1042736" y="2229853"/>
            <a:chExt cx="3357174" cy="400110"/>
          </a:xfrm>
        </p:grpSpPr>
        <p:sp>
          <p:nvSpPr>
            <p:cNvPr id="19" name="燕尾形 18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04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2388230" y="2245242"/>
              <a:ext cx="20116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官方组件学习办法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838200" y="4796590"/>
            <a:ext cx="3585774" cy="400110"/>
            <a:chOff x="1042736" y="2229853"/>
            <a:chExt cx="3585774" cy="400110"/>
          </a:xfrm>
        </p:grpSpPr>
        <p:sp>
          <p:nvSpPr>
            <p:cNvPr id="23" name="燕尾形 22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05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2388230" y="2245242"/>
              <a:ext cx="22402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课后作业和常见问题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控件封装的收益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20370" y="1297305"/>
            <a:ext cx="927163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网上有很多开源的编辑器或者播放器，</a:t>
            </a:r>
            <a:r>
              <a:rPr lang="zh-CN" altLang="en-US"/>
              <a:t>我们可以找到这些好玩的好用的控件（</a:t>
            </a:r>
            <a:r>
              <a:rPr lang="en-US" altLang="zh-CN"/>
              <a:t>JS</a:t>
            </a:r>
            <a:r>
              <a:rPr lang="zh-CN" altLang="en-US">
                <a:sym typeface="+mn-ea"/>
              </a:rPr>
              <a:t>和</a:t>
            </a:r>
            <a:r>
              <a:rPr lang="en-US" altLang="zh-CN">
                <a:sym typeface="+mn-ea"/>
              </a:rPr>
              <a:t>css</a:t>
            </a:r>
            <a:r>
              <a:rPr lang="zh-CN" altLang="en-US"/>
              <a:t>）的</a:t>
            </a:r>
            <a:endParaRPr lang="zh-CN" altLang="en-US"/>
          </a:p>
          <a:p>
            <a:r>
              <a:rPr lang="zh-CN" altLang="en-US"/>
              <a:t> </a:t>
            </a:r>
            <a:endParaRPr lang="zh-CN" altLang="en-US"/>
          </a:p>
          <a:p>
            <a:r>
              <a:rPr lang="zh-CN" altLang="en-US"/>
              <a:t>一个控件封装好之后挂在商城卖</a:t>
            </a:r>
            <a:r>
              <a:rPr lang="en-US" altLang="zh-CN"/>
              <a:t>1000</a:t>
            </a:r>
            <a:r>
              <a:rPr lang="zh-CN" altLang="en-US"/>
              <a:t>元一个月卖一个，收入</a:t>
            </a:r>
            <a:r>
              <a:rPr lang="en-US" altLang="zh-CN"/>
              <a:t>1000 </a:t>
            </a:r>
            <a:endParaRPr lang="en-US" altLang="zh-CN"/>
          </a:p>
          <a:p>
            <a:r>
              <a:rPr lang="zh-CN" altLang="en-US"/>
              <a:t>假如一个人封装</a:t>
            </a:r>
            <a:r>
              <a:rPr lang="en-US" altLang="zh-CN"/>
              <a:t>10</a:t>
            </a:r>
            <a:r>
              <a:rPr lang="zh-CN" altLang="en-US"/>
              <a:t>个一个月就</a:t>
            </a:r>
            <a:r>
              <a:rPr lang="en-US" altLang="zh-CN"/>
              <a:t>1</a:t>
            </a:r>
            <a:r>
              <a:rPr lang="zh-CN" altLang="en-US"/>
              <a:t>万，很快啊，就可以实现财务自由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控件可以做什么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20370" y="1297305"/>
            <a:ext cx="9271635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常见的按钮，编辑框，单选，多选，这些都算是组件或控件。</a:t>
            </a:r>
            <a:endParaRPr lang="zh-CN" altLang="en-US"/>
          </a:p>
          <a:p>
            <a:r>
              <a:rPr lang="en-US" altLang="zh-CN"/>
              <a:t> </a:t>
            </a:r>
            <a:r>
              <a:rPr lang="zh-CN" altLang="en-US"/>
              <a:t>虽然官方提供了很多系统控件，但是我们可以根据自己的业务需要进行扩展。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FR</a:t>
            </a:r>
            <a:r>
              <a:rPr lang="zh-CN" altLang="en-US"/>
              <a:t>提供了</a:t>
            </a:r>
            <a:r>
              <a:rPr lang="en-US" altLang="zh-CN"/>
              <a:t>3</a:t>
            </a:r>
            <a:r>
              <a:rPr lang="zh-CN" altLang="en-US"/>
              <a:t>处扩展点</a:t>
            </a:r>
            <a:endParaRPr lang="zh-CN" altLang="en-US"/>
          </a:p>
          <a:p>
            <a:r>
              <a:rPr lang="en-US" altLang="zh-CN"/>
              <a:t>1.cpt</a:t>
            </a:r>
            <a:r>
              <a:rPr lang="zh-CN" altLang="en-US"/>
              <a:t>的表格属性设置为组件</a:t>
            </a:r>
            <a:endParaRPr lang="zh-CN" altLang="en-US"/>
          </a:p>
          <a:p>
            <a:r>
              <a:rPr lang="en-US" altLang="zh-CN"/>
              <a:t>2.cpt</a:t>
            </a:r>
            <a:r>
              <a:rPr lang="zh-CN" altLang="en-US"/>
              <a:t>查询参数设置界面作为控件</a:t>
            </a:r>
            <a:endParaRPr lang="zh-CN" altLang="en-US"/>
          </a:p>
          <a:p>
            <a:r>
              <a:rPr lang="en-US" altLang="zh-CN"/>
              <a:t>3.frm</a:t>
            </a:r>
            <a:r>
              <a:rPr lang="zh-CN" altLang="en-US"/>
              <a:t>（决策报表）中作为显示控件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20370" y="5212080"/>
            <a:ext cx="737743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参考</a:t>
            </a:r>
            <a:endParaRPr lang="en-US" altLang="zh-CN"/>
          </a:p>
          <a:p>
            <a:r>
              <a:rPr lang="en-US" altLang="zh-CN">
                <a:hlinkClick r:id="rId1" action="ppaction://hlinkfile"/>
              </a:rPr>
              <a:t>https://wiki.fanruan.com/pages/viewpage.action?pageId=25756700</a:t>
            </a:r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开发控件思路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9565" y="1158240"/>
            <a:ext cx="11532235" cy="4348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注册</a:t>
            </a:r>
            <a:r>
              <a:rPr lang="en-US" altLang="zh-CN"/>
              <a:t>js/css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448945" y="1343660"/>
            <a:ext cx="87071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可以引入多个</a:t>
            </a:r>
            <a:r>
              <a:rPr lang="en-US" altLang="zh-CN"/>
              <a:t>css/js</a:t>
            </a:r>
            <a:r>
              <a:rPr lang="zh-CN" altLang="en-US"/>
              <a:t>引入顺序是从上到下先进先加载</a:t>
            </a:r>
            <a:endParaRPr lang="zh-CN" altLang="en-US"/>
          </a:p>
          <a:p>
            <a:r>
              <a:rPr lang="zh-CN" altLang="en-US"/>
              <a:t>如果需要加载第三方在线的脚本可以通过</a:t>
            </a:r>
            <a:r>
              <a:rPr lang="en-US" altLang="zh-CN"/>
              <a:t>FR.$import(“url”)</a:t>
            </a:r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控件类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48945" y="1343660"/>
            <a:ext cx="8707120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控件类继承自DataControl。但是通常按照控件类型选择</a:t>
            </a:r>
            <a:r>
              <a:rPr lang="en-US" altLang="zh-CN"/>
              <a:t>fr</a:t>
            </a:r>
            <a:r>
              <a:rPr lang="zh-CN" altLang="en-US"/>
              <a:t>提供的官方类型来扩展。</a:t>
            </a:r>
            <a:endParaRPr lang="zh-CN" altLang="en-US"/>
          </a:p>
          <a:p>
            <a:r>
              <a:rPr lang="zh-CN" altLang="en-US"/>
              <a:t>如果我们要做一个新的输入控件，那可以考虑扩展TextEditor。</a:t>
            </a:r>
            <a:endParaRPr lang="zh-CN" altLang="en-US"/>
          </a:p>
          <a:p>
            <a:r>
              <a:rPr lang="zh-CN" altLang="en-US"/>
              <a:t>有哪些</a:t>
            </a:r>
            <a:r>
              <a:rPr lang="en-US" altLang="zh-CN"/>
              <a:t>fr</a:t>
            </a:r>
            <a:r>
              <a:rPr lang="zh-CN" altLang="en-US"/>
              <a:t>官方提供的控件，可以看</a:t>
            </a:r>
            <a:r>
              <a:rPr lang="en-US" altLang="zh-CN"/>
              <a:t>java</a:t>
            </a:r>
            <a:r>
              <a:rPr lang="zh-CN" altLang="en-US"/>
              <a:t>：com.fr.form.ui这个包下面的类。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每一个控件类都要实现：getXType 方法</a:t>
            </a:r>
            <a:endParaRPr lang="zh-CN" altLang="en-US"/>
          </a:p>
          <a:p>
            <a:r>
              <a:rPr lang="zh-CN" altLang="en-US"/>
              <a:t>返回一个字符串，标识这个控件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类中封装控件包含的配置信息，这些信息通过</a:t>
            </a:r>
            <a:r>
              <a:rPr lang="en-US" altLang="zh-CN"/>
              <a:t>xml</a:t>
            </a:r>
            <a:r>
              <a:rPr lang="zh-CN" altLang="en-US"/>
              <a:t>存在于使用该控件的</a:t>
            </a:r>
            <a:r>
              <a:rPr lang="en-US" altLang="zh-CN"/>
              <a:t>.cpt</a:t>
            </a:r>
            <a:r>
              <a:rPr lang="zh-CN" altLang="en-US"/>
              <a:t>或</a:t>
            </a:r>
            <a:r>
              <a:rPr lang="en-US" altLang="zh-CN"/>
              <a:t>.frm</a:t>
            </a:r>
            <a:r>
              <a:rPr lang="zh-CN" altLang="en-US"/>
              <a:t>文件中。</a:t>
            </a:r>
            <a:endParaRPr lang="zh-CN" altLang="en-US"/>
          </a:p>
          <a:p>
            <a:r>
              <a:rPr lang="zh-CN" altLang="en-US"/>
              <a:t>所以我们需要复写：</a:t>
            </a:r>
            <a:endParaRPr lang="zh-CN" altLang="en-US"/>
          </a:p>
          <a:p>
            <a:r>
              <a:rPr lang="zh-CN" altLang="en-US"/>
              <a:t>readXML，writeXML</a:t>
            </a:r>
            <a:endParaRPr lang="zh-CN" altLang="en-US"/>
          </a:p>
          <a:p>
            <a:r>
              <a:rPr lang="zh-CN" altLang="en-US"/>
              <a:t>要将控件的配置传到</a:t>
            </a:r>
            <a:r>
              <a:rPr lang="en-US" altLang="zh-CN"/>
              <a:t>js</a:t>
            </a:r>
            <a:r>
              <a:rPr lang="zh-CN" altLang="en-US"/>
              <a:t>前端需要复写：</a:t>
            </a:r>
            <a:endParaRPr lang="zh-CN" altLang="en-US"/>
          </a:p>
          <a:p>
            <a:r>
              <a:rPr lang="zh-CN" altLang="en-US"/>
              <a:t>createJSONConfig 返回一个</a:t>
            </a:r>
            <a:r>
              <a:rPr lang="en-US" altLang="zh-CN"/>
              <a:t>json</a:t>
            </a:r>
            <a:r>
              <a:rPr lang="zh-CN" altLang="en-US"/>
              <a:t>对象</a:t>
            </a:r>
            <a:endParaRPr lang="zh-CN" altLang="en-US"/>
          </a:p>
          <a:p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88620" y="5313045"/>
            <a:ext cx="68891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参考：大小是</a:t>
            </a:r>
            <a:r>
              <a:rPr lang="en-US" altLang="zh-CN"/>
              <a:t>16x16</a:t>
            </a:r>
            <a:endParaRPr lang="zh-CN" altLang="en-US"/>
          </a:p>
          <a:p>
            <a:r>
              <a:rPr lang="zh-CN" altLang="en-US"/>
              <a:t>http://iconfont.cn/ 图标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配置界面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48945" y="1343660"/>
            <a:ext cx="870712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核心是用</a:t>
            </a:r>
            <a:r>
              <a:rPr lang="en-US" altLang="zh-CN"/>
              <a:t>swing</a:t>
            </a:r>
            <a:r>
              <a:rPr lang="zh-CN" altLang="en-US"/>
              <a:t>写配置控件，这里需要对于</a:t>
            </a:r>
            <a:r>
              <a:rPr lang="en-US" altLang="zh-CN"/>
              <a:t>swing</a:t>
            </a:r>
            <a:r>
              <a:rPr lang="zh-CN" altLang="en-US"/>
              <a:t>有一点基础。不会也没关系，可以通过多看</a:t>
            </a:r>
            <a:r>
              <a:rPr lang="en-US" altLang="zh-CN"/>
              <a:t>demo</a:t>
            </a:r>
            <a:r>
              <a:rPr lang="zh-CN" altLang="en-US"/>
              <a:t>，多练习来学习</a:t>
            </a:r>
            <a:r>
              <a:rPr lang="en-US" altLang="zh-CN"/>
              <a:t>swing</a:t>
            </a:r>
            <a:r>
              <a:rPr lang="zh-CN" altLang="en-US"/>
              <a:t>界面编程。</a:t>
            </a:r>
            <a:endParaRPr lang="zh-CN" altLang="en-US"/>
          </a:p>
          <a:p>
            <a:r>
              <a:rPr lang="zh-CN" altLang="en-US"/>
              <a:t>当控件发生变化时触发updateBean回调生成</a:t>
            </a:r>
            <a:r>
              <a:rPr lang="en-US" altLang="zh-CN"/>
              <a:t>widget</a:t>
            </a:r>
            <a:r>
              <a:rPr lang="zh-CN" altLang="en-US"/>
              <a:t>对象。</a:t>
            </a:r>
            <a:endParaRPr lang="zh-CN" altLang="en-US"/>
          </a:p>
          <a:p>
            <a:r>
              <a:rPr lang="zh-CN" altLang="en-US"/>
              <a:t>当生成界面的时候会触发populateBean回调，这时候会给</a:t>
            </a:r>
            <a:r>
              <a:rPr lang="en-US" altLang="zh-CN"/>
              <a:t>widget</a:t>
            </a:r>
            <a:r>
              <a:rPr lang="zh-CN" altLang="en-US"/>
              <a:t>对象进来，通过读取对象的各个属性来对</a:t>
            </a:r>
            <a:r>
              <a:rPr lang="en-US" altLang="zh-CN"/>
              <a:t>swing</a:t>
            </a:r>
            <a:r>
              <a:rPr lang="zh-CN" altLang="en-US"/>
              <a:t>控件进行赋值。</a:t>
            </a:r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控件的</a:t>
            </a:r>
            <a:r>
              <a:rPr lang="en-US" altLang="zh-CN"/>
              <a:t>js</a:t>
            </a:r>
            <a:r>
              <a:rPr lang="zh-CN" altLang="en-US"/>
              <a:t>部分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48945" y="1343660"/>
            <a:ext cx="870712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前面提到了配置都是固定版式，唯独每一个控件的</a:t>
            </a:r>
            <a:r>
              <a:rPr lang="en-US" altLang="zh-CN"/>
              <a:t>js</a:t>
            </a:r>
            <a:r>
              <a:rPr lang="zh-CN" altLang="en-US"/>
              <a:t>编写都是独一无二的。</a:t>
            </a:r>
            <a:endParaRPr lang="zh-CN" altLang="en-US"/>
          </a:p>
          <a:p>
            <a:r>
              <a:rPr lang="zh-CN" altLang="en-US"/>
              <a:t>在扩展</a:t>
            </a:r>
            <a:r>
              <a:rPr lang="en-US" altLang="zh-CN"/>
              <a:t>fr</a:t>
            </a:r>
            <a:r>
              <a:rPr lang="zh-CN" altLang="en-US"/>
              <a:t>原有控件之前需要了解原来插件的写法，然后根据可以修改函数，扩展函数实现来实现自己的控件。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1326</Words>
  <Application>WPS 演示</Application>
  <PresentationFormat>宽屏</PresentationFormat>
  <Paragraphs>113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4" baseType="lpstr">
      <vt:lpstr>Arial</vt:lpstr>
      <vt:lpstr>宋体</vt:lpstr>
      <vt:lpstr>Wingdings</vt:lpstr>
      <vt:lpstr>思源黑体 CN Medium</vt:lpstr>
      <vt:lpstr>黑体</vt:lpstr>
      <vt:lpstr>思源黑体 CN Normal</vt:lpstr>
      <vt:lpstr>思源黑体 CN Light</vt:lpstr>
      <vt:lpstr>微软雅黑</vt:lpstr>
      <vt:lpstr>Arial Unicode MS</vt:lpstr>
      <vt:lpstr>Calibri Light</vt:lpstr>
      <vt:lpstr>Calibri</vt:lpstr>
      <vt:lpstr>Office 主题</vt:lpstr>
      <vt:lpstr>插件开发成长计划系列教程</vt:lpstr>
      <vt:lpstr>目录  CONTENT</vt:lpstr>
      <vt:lpstr>控件可以做什么</vt:lpstr>
      <vt:lpstr>控件可以做什么</vt:lpstr>
      <vt:lpstr>开发控件思路</vt:lpstr>
      <vt:lpstr>注册js/css</vt:lpstr>
      <vt:lpstr>控件类</vt:lpstr>
      <vt:lpstr>配置界面</vt:lpstr>
      <vt:lpstr>控件的js部分</vt:lpstr>
      <vt:lpstr>课后作业</vt:lpstr>
      <vt:lpstr>作业格式要求</vt:lpstr>
      <vt:lpstr>上次课程问题回顾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zuoliangzhang</dc:creator>
  <cp:lastModifiedBy>zuoliang</cp:lastModifiedBy>
  <cp:revision>68</cp:revision>
  <dcterms:created xsi:type="dcterms:W3CDTF">2020-12-02T04:03:00Z</dcterms:created>
  <dcterms:modified xsi:type="dcterms:W3CDTF">2020-12-23T13:12:48Z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2052-11.8.2.8411</vt:lpwstr>
  </property>
</Properties>
</file>