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3"/>
    <p:sldId id="259" r:id="rId5"/>
    <p:sldId id="349" r:id="rId6"/>
    <p:sldId id="263" r:id="rId7"/>
    <p:sldId id="337" r:id="rId8"/>
    <p:sldId id="357" r:id="rId9"/>
    <p:sldId id="347" r:id="rId10"/>
    <p:sldId id="358" r:id="rId11"/>
    <p:sldId id="348" r:id="rId12"/>
    <p:sldId id="264" r:id="rId13"/>
    <p:sldId id="278" r:id="rId14"/>
    <p:sldId id="262" r:id="rId15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1584" y="1279287"/>
            <a:ext cx="6140577" cy="345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/>
              <a:t>通过多阅读官方的插件类能更加快速的学习插件开发课程</a:t>
            </a:r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/>
              <a:t>通过多阅读官方的插件类能更加快速的学习插件开发课程</a:t>
            </a:r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/>
              <a:t>图表相关等帆软官方提供新接口再讲解，现在版本开发图表实在是比较麻烦不好出系统的教程</a:t>
            </a:r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>
                <a:sym typeface="+mn-ea"/>
              </a:rPr>
              <a:t>设计灵感来源于Vue的响应式方案</a:t>
            </a:r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>
                <a:sym typeface="+mn-ea"/>
              </a:rPr>
              <a:t>设计灵感来源于Vue的响应式方案</a:t>
            </a:r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>
                <a:sym typeface="+mn-ea"/>
              </a:rPr>
              <a:t>设计灵感来源于Vue的响应式方案</a:t>
            </a:r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>
                <a:sym typeface="+mn-ea"/>
              </a:rPr>
              <a:t>设计灵感来源于Vue的响应式方案</a:t>
            </a:r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>
                <a:sym typeface="+mn-ea"/>
              </a:rPr>
              <a:t>设计灵感来源于Vue的响应式方案</a:t>
            </a:r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>
                <a:sym typeface="+mn-ea"/>
              </a:rPr>
              <a:t>设计灵感来源于Vue的响应式方案</a:t>
            </a:r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>
                <a:sym typeface="+mn-ea"/>
              </a:rPr>
              <a:t>设计灵感来源于Vue的响应式方案</a:t>
            </a:r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4" Type="http://schemas.openxmlformats.org/officeDocument/2006/relationships/image" Target="../media/image3.png"/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封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438"/>
          <a:stretch>
            <a:fillRect/>
          </a:stretch>
        </p:blipFill>
        <p:spPr>
          <a:xfrm>
            <a:off x="-38100" y="1"/>
            <a:ext cx="12293600" cy="68580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989573" y="2660059"/>
            <a:ext cx="9753600" cy="979003"/>
          </a:xfrm>
        </p:spPr>
        <p:txBody>
          <a:bodyPr anchor="ctr">
            <a:normAutofit/>
          </a:bodyPr>
          <a:lstStyle>
            <a:lvl1pPr algn="l">
              <a:defRPr sz="400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defRPr>
            </a:lvl1pPr>
          </a:lstStyle>
          <a:p>
            <a:r>
              <a:rPr lang="zh-CN" altLang="en-US" dirty="0" smtClean="0"/>
              <a:t>这里是你的主标题思源黑体</a:t>
            </a:r>
            <a:r>
              <a:rPr lang="en-US" altLang="zh-CN" dirty="0" smtClean="0"/>
              <a:t>40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989573" y="3891900"/>
            <a:ext cx="6883400" cy="459526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 smtClean="0"/>
              <a:t>这里是副标题思源黑体</a:t>
            </a:r>
            <a:r>
              <a:rPr lang="en-US" altLang="zh-CN" dirty="0" smtClean="0"/>
              <a:t>24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90904-EF7A-4A64-ABC7-704499CB12B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9B484-942F-4E05-999B-4AA2CD1A3F86}" type="slidenum">
              <a:rPr lang="zh-CN" altLang="en-US" smtClean="0"/>
            </a:fld>
            <a:endParaRPr lang="zh-CN" altLang="en-US"/>
          </a:p>
        </p:txBody>
      </p:sp>
      <p:pic>
        <p:nvPicPr>
          <p:cNvPr id="12" name="图片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4573" y="1275697"/>
            <a:ext cx="4509527" cy="5729005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573" y="1125705"/>
            <a:ext cx="1283727" cy="6418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7345" y="850900"/>
            <a:ext cx="8488527" cy="7078806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838200" y="889000"/>
            <a:ext cx="10515600" cy="801688"/>
          </a:xfrm>
        </p:spPr>
        <p:txBody>
          <a:bodyPr/>
          <a:lstStyle>
            <a:lvl1pPr>
              <a:defRPr>
                <a:solidFill>
                  <a:srgbClr val="007DD2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1pPr>
          </a:lstStyle>
          <a:p>
            <a:r>
              <a:rPr lang="zh-CN" altLang="en-US" dirty="0" smtClean="0"/>
              <a:t>目录 </a:t>
            </a:r>
            <a:r>
              <a:rPr lang="en-US" altLang="zh-CN" dirty="0" smtClean="0"/>
              <a:t>CONTENT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90904-EF7A-4A64-ABC7-704499CB12B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9B484-942F-4E05-999B-4AA2CD1A3F8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651" y="0"/>
            <a:ext cx="12184602" cy="6858000"/>
          </a:xfrm>
          <a:prstGeom prst="rect">
            <a:avLst/>
          </a:prstGeom>
        </p:spPr>
      </p:pic>
      <p:sp>
        <p:nvSpPr>
          <p:cNvPr id="7" name="矩形 6"/>
          <p:cNvSpPr/>
          <p:nvPr userDrawn="1"/>
        </p:nvSpPr>
        <p:spPr>
          <a:xfrm>
            <a:off x="355600" y="855980"/>
            <a:ext cx="11468100" cy="36000"/>
          </a:xfrm>
          <a:prstGeom prst="rect">
            <a:avLst/>
          </a:prstGeom>
          <a:gradFill flip="none" rotWithShape="1">
            <a:gsLst>
              <a:gs pos="0">
                <a:srgbClr val="007DD2"/>
              </a:gs>
              <a:gs pos="100000">
                <a:srgbClr val="1EAAE6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0" name="直接连接符 9"/>
          <p:cNvCxnSpPr/>
          <p:nvPr userDrawn="1"/>
        </p:nvCxnSpPr>
        <p:spPr>
          <a:xfrm>
            <a:off x="355600" y="6235700"/>
            <a:ext cx="11468100" cy="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图片 10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705347" y="222250"/>
            <a:ext cx="1109056" cy="554528"/>
          </a:xfrm>
          <a:prstGeom prst="rect">
            <a:avLst/>
          </a:prstGeom>
        </p:spPr>
      </p:pic>
      <p:sp>
        <p:nvSpPr>
          <p:cNvPr id="15" name="文本框 14"/>
          <p:cNvSpPr txBox="1"/>
          <p:nvPr userDrawn="1"/>
        </p:nvSpPr>
        <p:spPr>
          <a:xfrm>
            <a:off x="9975438" y="6318251"/>
            <a:ext cx="1838965" cy="29873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dist">
              <a:lnSpc>
                <a:spcPct val="150000"/>
              </a:lnSpc>
            </a:pPr>
            <a:r>
              <a:rPr lang="en-US" altLang="zh-CN" sz="1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©</a:t>
            </a:r>
            <a:r>
              <a:rPr lang="en-US" altLang="zh-CN" sz="10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FanRuan</a:t>
            </a:r>
            <a:r>
              <a:rPr lang="en-US" altLang="zh-CN" sz="1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 Software </a:t>
            </a:r>
            <a:r>
              <a:rPr lang="en-US" altLang="zh-CN" sz="10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CO.,Ltd</a:t>
            </a:r>
            <a:r>
              <a:rPr lang="en-US" altLang="zh-CN" sz="1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.</a:t>
            </a:r>
            <a:endParaRPr lang="zh-CN" altLang="en-US" sz="1000" dirty="0">
              <a:solidFill>
                <a:schemeClr val="tx1">
                  <a:lumMod val="50000"/>
                  <a:lumOff val="50000"/>
                </a:schemeClr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sp>
        <p:nvSpPr>
          <p:cNvPr id="16" name="文本框 15"/>
          <p:cNvSpPr txBox="1"/>
          <p:nvPr userDrawn="1"/>
        </p:nvSpPr>
        <p:spPr>
          <a:xfrm>
            <a:off x="368300" y="6318251"/>
            <a:ext cx="1723549" cy="29873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dist">
              <a:lnSpc>
                <a:spcPct val="150000"/>
              </a:lnSpc>
            </a:pPr>
            <a:r>
              <a:rPr lang="zh-CN" altLang="en-US" sz="1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帆软，让数据成为生产力！</a:t>
            </a:r>
            <a:endParaRPr lang="zh-CN" altLang="en-US" sz="1000" dirty="0">
              <a:solidFill>
                <a:schemeClr val="tx1">
                  <a:lumMod val="50000"/>
                  <a:lumOff val="50000"/>
                </a:schemeClr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sp>
        <p:nvSpPr>
          <p:cNvPr id="20" name="标题 17"/>
          <p:cNvSpPr>
            <a:spLocks noGrp="1"/>
          </p:cNvSpPr>
          <p:nvPr>
            <p:ph type="title"/>
          </p:nvPr>
        </p:nvSpPr>
        <p:spPr>
          <a:xfrm>
            <a:off x="388617" y="412585"/>
            <a:ext cx="9949183" cy="430531"/>
          </a:xfrm>
        </p:spPr>
        <p:txBody>
          <a:bodyPr>
            <a:normAutofit/>
          </a:bodyPr>
          <a:lstStyle>
            <a:lvl1pPr>
              <a:defRPr sz="2400" b="1">
                <a:solidFill>
                  <a:srgbClr val="007DD2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插件开发成长计划系列教程</a:t>
            </a:r>
            <a:endParaRPr lang="zh-CN" altLang="en-US" dirty="0"/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CN" altLang="en-US" dirty="0">
                <a:sym typeface="+mn-ea"/>
              </a:rPr>
              <a:t>第七章 阶段性开发实战</a:t>
            </a:r>
            <a:r>
              <a:rPr lang="en-US" altLang="zh-CN" dirty="0">
                <a:sym typeface="+mn-ea"/>
              </a:rPr>
              <a:t>-</a:t>
            </a:r>
            <a:r>
              <a:rPr lang="zh-CN" altLang="en-US" dirty="0">
                <a:sym typeface="+mn-ea"/>
              </a:rPr>
              <a:t>上篇</a:t>
            </a:r>
            <a:endParaRPr lang="zh-CN" altLang="en-US" dirty="0"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/>
              <a:t>课后作业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388620" y="1224915"/>
            <a:ext cx="9612630" cy="20300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1.</a:t>
            </a:r>
            <a:r>
              <a:rPr lang="zh-CN" altLang="en-US"/>
              <a:t>通过代码建立</a:t>
            </a:r>
            <a:r>
              <a:rPr lang="en-US" altLang="zh-CN"/>
              <a:t>Ip</a:t>
            </a:r>
            <a:r>
              <a:rPr lang="zh-CN" altLang="en-US"/>
              <a:t>和用户映射表，通过代码建立用户和</a:t>
            </a:r>
            <a:r>
              <a:rPr lang="en-US" altLang="zh-CN"/>
              <a:t>token</a:t>
            </a:r>
            <a:r>
              <a:rPr lang="zh-CN" altLang="en-US"/>
              <a:t>映射表</a:t>
            </a:r>
            <a:endParaRPr lang="zh-CN" altLang="en-US"/>
          </a:p>
          <a:p>
            <a:r>
              <a:rPr lang="en-US" altLang="zh-CN"/>
              <a:t>2.</a:t>
            </a:r>
            <a:r>
              <a:rPr lang="zh-CN" altLang="en-US"/>
              <a:t>实现</a:t>
            </a:r>
            <a:r>
              <a:rPr lang="zh-CN" altLang="en-US">
                <a:sym typeface="+mn-ea"/>
              </a:rPr>
              <a:t>GlobalRequestFilterProvider 拦截</a:t>
            </a:r>
            <a:r>
              <a:rPr lang="en-US" altLang="zh-CN">
                <a:sym typeface="+mn-ea"/>
              </a:rPr>
              <a:t>token</a:t>
            </a:r>
            <a:r>
              <a:rPr lang="zh-CN" altLang="en-US">
                <a:sym typeface="+mn-ea"/>
              </a:rPr>
              <a:t>并登录</a:t>
            </a:r>
            <a:endParaRPr lang="zh-CN" altLang="en-US">
              <a:sym typeface="+mn-ea"/>
            </a:endParaRPr>
          </a:p>
          <a:p>
            <a:r>
              <a:rPr lang="en-US" altLang="zh-CN">
                <a:sym typeface="+mn-ea"/>
              </a:rPr>
              <a:t>3.</a:t>
            </a:r>
            <a:r>
              <a:rPr lang="zh-CN" altLang="en-US">
                <a:sym typeface="+mn-ea"/>
              </a:rPr>
              <a:t>有能力的同学可以尝试注入</a:t>
            </a:r>
            <a:r>
              <a:rPr lang="en-US" altLang="zh-CN">
                <a:sym typeface="+mn-ea"/>
              </a:rPr>
              <a:t>js</a:t>
            </a:r>
            <a:r>
              <a:rPr lang="zh-CN" altLang="en-US">
                <a:sym typeface="+mn-ea"/>
              </a:rPr>
              <a:t>和</a:t>
            </a:r>
            <a:r>
              <a:rPr lang="en-US" altLang="zh-CN">
                <a:sym typeface="+mn-ea"/>
              </a:rPr>
              <a:t>css</a:t>
            </a:r>
            <a:r>
              <a:rPr lang="zh-CN" altLang="en-US">
                <a:sym typeface="+mn-ea"/>
              </a:rPr>
              <a:t>完成菜单</a:t>
            </a:r>
            <a:endParaRPr lang="zh-CN" altLang="en-US">
              <a:sym typeface="+mn-ea"/>
            </a:endParaRPr>
          </a:p>
          <a:p>
            <a:endParaRPr lang="zh-CN" altLang="en-US">
              <a:sym typeface="+mn-ea"/>
            </a:endParaRPr>
          </a:p>
          <a:p>
            <a:r>
              <a:rPr lang="zh-CN" altLang="en-US">
                <a:sym typeface="+mn-ea"/>
              </a:rPr>
              <a:t>在下一章我们将完成后台</a:t>
            </a:r>
            <a:r>
              <a:rPr lang="en-US" altLang="zh-CN">
                <a:sym typeface="+mn-ea"/>
              </a:rPr>
              <a:t>fineui</a:t>
            </a:r>
            <a:r>
              <a:rPr lang="zh-CN" altLang="en-US">
                <a:sym typeface="+mn-ea"/>
              </a:rPr>
              <a:t>编写界面来完成接口请求和数据库</a:t>
            </a:r>
            <a:r>
              <a:rPr lang="en-US" altLang="zh-CN">
                <a:sym typeface="+mn-ea"/>
              </a:rPr>
              <a:t>curd</a:t>
            </a:r>
            <a:endParaRPr lang="en-US" altLang="zh-CN">
              <a:sym typeface="+mn-ea"/>
            </a:endParaRPr>
          </a:p>
          <a:p>
            <a:r>
              <a:rPr lang="zh-CN" altLang="en-US">
                <a:sym typeface="+mn-ea"/>
              </a:rPr>
              <a:t>第五章：</a:t>
            </a:r>
            <a:endParaRPr lang="zh-CN" altLang="en-US">
              <a:sym typeface="+mn-ea"/>
            </a:endParaRPr>
          </a:p>
          <a:p>
            <a:r>
              <a:rPr lang="zh-CN" altLang="en-US">
                <a:sym typeface="+mn-ea"/>
              </a:rPr>
              <a:t>https://code.fanruan.com/onlyxx/lean_5</a:t>
            </a:r>
            <a:endParaRPr lang="zh-CN" altLang="en-US"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35305" y="3491230"/>
            <a:ext cx="683450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本次作业领取截止时间：</a:t>
            </a:r>
            <a:endParaRPr lang="zh-CN" altLang="en-US"/>
          </a:p>
          <a:p>
            <a:r>
              <a:rPr lang="en-US" altLang="zh-CN"/>
              <a:t>2021-01-06</a:t>
            </a:r>
            <a:endParaRPr lang="en-US" altLang="zh-CN"/>
          </a:p>
          <a:p>
            <a:r>
              <a:rPr lang="zh-CN" altLang="en-US"/>
              <a:t>作业提交方式：</a:t>
            </a:r>
            <a:endParaRPr lang="zh-CN" altLang="en-US"/>
          </a:p>
          <a:p>
            <a:r>
              <a:rPr lang="zh-CN" altLang="en-US"/>
              <a:t>论坛提交作业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/>
              <a:t>作业格式要求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284480" y="1187450"/>
            <a:ext cx="9149715" cy="34150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/>
              <a:t>1.</a:t>
            </a:r>
            <a:r>
              <a:rPr lang="zh-CN" altLang="en-US"/>
              <a:t>文件夹命名</a:t>
            </a:r>
            <a:endParaRPr lang="zh-CN" altLang="en-US"/>
          </a:p>
          <a:p>
            <a:r>
              <a:rPr lang="zh-CN" altLang="en-US"/>
              <a:t>文件夹名称以论坛用户名</a:t>
            </a:r>
            <a:r>
              <a:rPr lang="en-US" altLang="zh-CN"/>
              <a:t>+</a:t>
            </a:r>
            <a:r>
              <a:rPr lang="zh-CN" altLang="en-US"/>
              <a:t>括号</a:t>
            </a:r>
            <a:r>
              <a:rPr lang="en-US" altLang="zh-CN"/>
              <a:t>UID+</a:t>
            </a:r>
            <a:r>
              <a:rPr lang="zh-CN" altLang="en-US"/>
              <a:t>当前课时（论坛名称可以通过论坛个人主页直接复制）</a:t>
            </a:r>
            <a:endParaRPr lang="zh-CN" altLang="en-US"/>
          </a:p>
          <a:p>
            <a:r>
              <a:rPr lang="zh-CN" altLang="en-US"/>
              <a:t>例如：</a:t>
            </a:r>
            <a:endParaRPr lang="zh-CN" altLang="en-US"/>
          </a:p>
          <a:p>
            <a:r>
              <a:rPr lang="zh-CN" altLang="en-US" b="1"/>
              <a:t>onlyxx（uid：90929）第七课作业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文件夹内容：</a:t>
            </a:r>
            <a:endParaRPr lang="zh-CN" altLang="en-US"/>
          </a:p>
          <a:p>
            <a:r>
              <a:rPr lang="en-US" altLang="zh-CN"/>
              <a:t>1.</a:t>
            </a:r>
            <a:r>
              <a:rPr lang="zh-CN" altLang="en-US"/>
              <a:t>插件源码文件夹</a:t>
            </a:r>
            <a:endParaRPr lang="zh-CN" altLang="en-US"/>
          </a:p>
          <a:p>
            <a:r>
              <a:rPr lang="en-US" altLang="zh-CN"/>
              <a:t>2.</a:t>
            </a:r>
            <a:r>
              <a:rPr lang="zh-CN" altLang="en-US"/>
              <a:t>插件运行后效果截图</a:t>
            </a:r>
            <a:endParaRPr lang="zh-CN" altLang="en-US"/>
          </a:p>
          <a:p>
            <a:r>
              <a:rPr lang="en-US" altLang="zh-CN"/>
              <a:t>3.</a:t>
            </a:r>
            <a:r>
              <a:rPr lang="zh-CN" altLang="en-US"/>
              <a:t>设计或使用文档（后续课程可能会要求）</a:t>
            </a:r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zh-CN" altLang="en-US"/>
              <a:t>最后将这个文件夹压缩成</a:t>
            </a:r>
            <a:r>
              <a:rPr lang="en-US" altLang="zh-CN"/>
              <a:t>ZIP</a:t>
            </a:r>
            <a:r>
              <a:rPr lang="zh-CN" altLang="en-US"/>
              <a:t>格式压缩文件提交到论坛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/>
              <a:t>上次课程问题回顾</a:t>
            </a: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400685" y="1255395"/>
            <a:ext cx="751649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出现</a:t>
            </a:r>
            <a:r>
              <a:rPr lang="en-US" altLang="zh-CN"/>
              <a:t>gradle utf8</a:t>
            </a:r>
            <a:r>
              <a:rPr lang="zh-CN" altLang="en-US"/>
              <a:t>无法映射的字符时，检查项目的编码是否时</a:t>
            </a:r>
            <a:r>
              <a:rPr lang="en-US" altLang="zh-CN"/>
              <a:t>utf8</a:t>
            </a:r>
            <a:r>
              <a:rPr lang="zh-CN" altLang="en-US"/>
              <a:t>改成</a:t>
            </a:r>
            <a:r>
              <a:rPr lang="en-US" altLang="zh-CN"/>
              <a:t>utf8 </a:t>
            </a:r>
            <a:r>
              <a:rPr lang="zh-CN" altLang="en-US"/>
              <a:t>后将之前乱码的中文改正就不会报错了</a:t>
            </a:r>
            <a:endParaRPr lang="zh-CN" altLang="en-US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37075" y="1633220"/>
            <a:ext cx="6957060" cy="510413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497205" y="2615565"/>
            <a:ext cx="403987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tasks.withType(JavaCompile) {</a:t>
            </a:r>
            <a:endParaRPr lang="zh-CN" altLang="en-US"/>
          </a:p>
          <a:p>
            <a:r>
              <a:rPr lang="zh-CN" altLang="en-US"/>
              <a:t>    options.encoding = "UTF-8"</a:t>
            </a:r>
            <a:endParaRPr lang="zh-CN" altLang="en-US"/>
          </a:p>
          <a:p>
            <a:r>
              <a:rPr lang="zh-CN" altLang="en-US"/>
              <a:t>}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889000"/>
            <a:ext cx="10515600" cy="801688"/>
          </a:xfrm>
        </p:spPr>
        <p:txBody>
          <a:bodyPr>
            <a:normAutofit/>
          </a:bodyPr>
          <a:lstStyle/>
          <a:p>
            <a:r>
              <a:rPr lang="zh-CN" altLang="en-US" sz="4000" dirty="0" smtClean="0"/>
              <a:t>目录  </a:t>
            </a:r>
            <a:r>
              <a:rPr lang="en-US" altLang="zh-CN" sz="4000" dirty="0" smtClean="0"/>
              <a:t>CONTENT</a:t>
            </a:r>
            <a:endParaRPr lang="zh-CN" altLang="en-US" sz="4000" dirty="0"/>
          </a:p>
        </p:txBody>
      </p:sp>
      <p:grpSp>
        <p:nvGrpSpPr>
          <p:cNvPr id="9" name="组合 8"/>
          <p:cNvGrpSpPr/>
          <p:nvPr/>
        </p:nvGrpSpPr>
        <p:grpSpPr>
          <a:xfrm>
            <a:off x="838200" y="2326106"/>
            <a:ext cx="2671374" cy="400110"/>
            <a:chOff x="1042736" y="2229853"/>
            <a:chExt cx="2671374" cy="400110"/>
          </a:xfrm>
        </p:grpSpPr>
        <p:sp>
          <p:nvSpPr>
            <p:cNvPr id="6" name="燕尾形 5"/>
            <p:cNvSpPr/>
            <p:nvPr/>
          </p:nvSpPr>
          <p:spPr>
            <a:xfrm>
              <a:off x="1042736" y="2261466"/>
              <a:ext cx="336885" cy="336885"/>
            </a:xfrm>
            <a:prstGeom prst="chevron">
              <a:avLst/>
            </a:prstGeom>
            <a:gradFill>
              <a:gsLst>
                <a:gs pos="0">
                  <a:srgbClr val="007DD2"/>
                </a:gs>
                <a:gs pos="100000">
                  <a:srgbClr val="1EAAE6"/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1379621" y="2229853"/>
              <a:ext cx="100860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>
                  <a:solidFill>
                    <a:srgbClr val="007DD2"/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</a:rPr>
                <a:t>SEC 01</a:t>
              </a:r>
              <a:endParaRPr lang="zh-CN" altLang="en-US" sz="2000" dirty="0">
                <a:solidFill>
                  <a:srgbClr val="007DD2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endParaRPr>
            </a:p>
          </p:txBody>
        </p:sp>
        <p:sp>
          <p:nvSpPr>
            <p:cNvPr id="8" name="文本框 7"/>
            <p:cNvSpPr txBox="1"/>
            <p:nvPr/>
          </p:nvSpPr>
          <p:spPr>
            <a:xfrm>
              <a:off x="2388230" y="2245242"/>
              <a:ext cx="1325880" cy="3683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zh-CN" altLang="en-US" dirty="0">
                  <a:latin typeface="思源黑体 CN Light" panose="020B0300000000000000" pitchFamily="34" charset="-122"/>
                  <a:ea typeface="思源黑体 CN Light" panose="020B0300000000000000" pitchFamily="34" charset="-122"/>
                </a:rPr>
                <a:t>知识点回顾</a:t>
              </a:r>
              <a:endParaRPr lang="zh-CN" altLang="en-US" dirty="0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</p:grpSp>
      <p:grpSp>
        <p:nvGrpSpPr>
          <p:cNvPr id="10" name="组合 9"/>
          <p:cNvGrpSpPr/>
          <p:nvPr/>
        </p:nvGrpSpPr>
        <p:grpSpPr>
          <a:xfrm>
            <a:off x="5009148" y="2326106"/>
            <a:ext cx="2442774" cy="400110"/>
            <a:chOff x="1042736" y="2229853"/>
            <a:chExt cx="2442774" cy="400110"/>
          </a:xfrm>
        </p:grpSpPr>
        <p:sp>
          <p:nvSpPr>
            <p:cNvPr id="11" name="燕尾形 10"/>
            <p:cNvSpPr/>
            <p:nvPr/>
          </p:nvSpPr>
          <p:spPr>
            <a:xfrm>
              <a:off x="1042736" y="2261466"/>
              <a:ext cx="336885" cy="336885"/>
            </a:xfrm>
            <a:prstGeom prst="chevron">
              <a:avLst/>
            </a:prstGeom>
            <a:gradFill>
              <a:gsLst>
                <a:gs pos="0">
                  <a:srgbClr val="007DD2"/>
                </a:gs>
                <a:gs pos="100000">
                  <a:srgbClr val="1EAAE6"/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1379621" y="2229853"/>
              <a:ext cx="100860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>
                  <a:solidFill>
                    <a:srgbClr val="007DD2"/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</a:rPr>
                <a:t>SEC 02</a:t>
              </a:r>
              <a:endParaRPr lang="zh-CN" altLang="en-US" sz="2000" dirty="0">
                <a:solidFill>
                  <a:srgbClr val="007DD2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endParaRPr>
            </a:p>
          </p:txBody>
        </p:sp>
        <p:sp>
          <p:nvSpPr>
            <p:cNvPr id="13" name="文本框 12"/>
            <p:cNvSpPr txBox="1"/>
            <p:nvPr/>
          </p:nvSpPr>
          <p:spPr>
            <a:xfrm>
              <a:off x="2388230" y="2245242"/>
              <a:ext cx="1097280" cy="3683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zh-CN" altLang="en-US" dirty="0">
                  <a:latin typeface="思源黑体 CN Light" panose="020B0300000000000000" pitchFamily="34" charset="-122"/>
                  <a:ea typeface="思源黑体 CN Light" panose="020B0300000000000000" pitchFamily="34" charset="-122"/>
                  <a:sym typeface="+mn-ea"/>
                </a:rPr>
                <a:t>课题讲解</a:t>
              </a:r>
              <a:endParaRPr lang="zh-CN" altLang="en-US" dirty="0">
                <a:latin typeface="思源黑体 CN Light" panose="020B0300000000000000" pitchFamily="34" charset="-122"/>
                <a:ea typeface="思源黑体 CN Light" panose="020B0300000000000000" pitchFamily="34" charset="-122"/>
                <a:sym typeface="+mn-ea"/>
              </a:endParaRPr>
            </a:p>
          </p:txBody>
        </p:sp>
      </p:grpSp>
      <p:grpSp>
        <p:nvGrpSpPr>
          <p:cNvPr id="14" name="组合 13"/>
          <p:cNvGrpSpPr/>
          <p:nvPr/>
        </p:nvGrpSpPr>
        <p:grpSpPr>
          <a:xfrm>
            <a:off x="838200" y="3561348"/>
            <a:ext cx="2671374" cy="400110"/>
            <a:chOff x="1042736" y="2229853"/>
            <a:chExt cx="2671374" cy="400110"/>
          </a:xfrm>
        </p:grpSpPr>
        <p:sp>
          <p:nvSpPr>
            <p:cNvPr id="15" name="燕尾形 14"/>
            <p:cNvSpPr/>
            <p:nvPr/>
          </p:nvSpPr>
          <p:spPr>
            <a:xfrm>
              <a:off x="1042736" y="2261466"/>
              <a:ext cx="336885" cy="336885"/>
            </a:xfrm>
            <a:prstGeom prst="chevron">
              <a:avLst/>
            </a:prstGeom>
            <a:gradFill>
              <a:gsLst>
                <a:gs pos="0">
                  <a:srgbClr val="007DD2"/>
                </a:gs>
                <a:gs pos="100000">
                  <a:srgbClr val="1EAAE6"/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16" name="文本框 15"/>
            <p:cNvSpPr txBox="1"/>
            <p:nvPr/>
          </p:nvSpPr>
          <p:spPr>
            <a:xfrm>
              <a:off x="1379621" y="2229853"/>
              <a:ext cx="100860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>
                  <a:solidFill>
                    <a:srgbClr val="007DD2"/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</a:rPr>
                <a:t>SEC 03</a:t>
              </a:r>
              <a:endParaRPr lang="zh-CN" altLang="en-US" sz="2000" dirty="0">
                <a:solidFill>
                  <a:srgbClr val="007DD2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endParaRPr>
            </a:p>
          </p:txBody>
        </p:sp>
        <p:sp>
          <p:nvSpPr>
            <p:cNvPr id="17" name="文本框 16"/>
            <p:cNvSpPr txBox="1"/>
            <p:nvPr/>
          </p:nvSpPr>
          <p:spPr>
            <a:xfrm>
              <a:off x="2388230" y="2230002"/>
              <a:ext cx="1325880" cy="3683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dirty="0">
                  <a:latin typeface="思源黑体 CN Light" panose="020B0300000000000000" pitchFamily="34" charset="-122"/>
                  <a:ea typeface="思源黑体 CN Light" panose="020B0300000000000000" pitchFamily="34" charset="-122"/>
                </a:rPr>
                <a:t>知识点讲解</a:t>
              </a:r>
              <a:endParaRPr lang="zh-CN" altLang="en-US" dirty="0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</p:grpSp>
      <p:grpSp>
        <p:nvGrpSpPr>
          <p:cNvPr id="18" name="组合 17"/>
          <p:cNvGrpSpPr/>
          <p:nvPr/>
        </p:nvGrpSpPr>
        <p:grpSpPr>
          <a:xfrm>
            <a:off x="5009148" y="3561348"/>
            <a:ext cx="2899974" cy="400110"/>
            <a:chOff x="1042736" y="2229853"/>
            <a:chExt cx="2899974" cy="400110"/>
          </a:xfrm>
        </p:grpSpPr>
        <p:sp>
          <p:nvSpPr>
            <p:cNvPr id="19" name="燕尾形 18"/>
            <p:cNvSpPr/>
            <p:nvPr/>
          </p:nvSpPr>
          <p:spPr>
            <a:xfrm>
              <a:off x="1042736" y="2261466"/>
              <a:ext cx="336885" cy="336885"/>
            </a:xfrm>
            <a:prstGeom prst="chevron">
              <a:avLst/>
            </a:prstGeom>
            <a:gradFill>
              <a:gsLst>
                <a:gs pos="0">
                  <a:srgbClr val="007DD2"/>
                </a:gs>
                <a:gs pos="100000">
                  <a:srgbClr val="1EAAE6"/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20" name="文本框 19"/>
            <p:cNvSpPr txBox="1"/>
            <p:nvPr/>
          </p:nvSpPr>
          <p:spPr>
            <a:xfrm>
              <a:off x="1379621" y="2229853"/>
              <a:ext cx="100860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>
                  <a:solidFill>
                    <a:srgbClr val="007DD2"/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</a:rPr>
                <a:t>SEC 04</a:t>
              </a:r>
              <a:endParaRPr lang="zh-CN" altLang="en-US" sz="2000" dirty="0">
                <a:solidFill>
                  <a:srgbClr val="007DD2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endParaRPr>
            </a:p>
          </p:txBody>
        </p:sp>
        <p:sp>
          <p:nvSpPr>
            <p:cNvPr id="21" name="文本框 20"/>
            <p:cNvSpPr txBox="1"/>
            <p:nvPr/>
          </p:nvSpPr>
          <p:spPr>
            <a:xfrm>
              <a:off x="2388230" y="2245242"/>
              <a:ext cx="1554480" cy="3683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zh-CN" altLang="en-US" dirty="0">
                  <a:latin typeface="思源黑体 CN Light" panose="020B0300000000000000" pitchFamily="34" charset="-122"/>
                  <a:ea typeface="思源黑体 CN Light" panose="020B0300000000000000" pitchFamily="34" charset="-122"/>
                </a:rPr>
                <a:t>部分代码展示</a:t>
              </a:r>
              <a:endParaRPr lang="zh-CN" altLang="en-US" dirty="0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</p:grpSp>
      <p:grpSp>
        <p:nvGrpSpPr>
          <p:cNvPr id="22" name="组合 21"/>
          <p:cNvGrpSpPr/>
          <p:nvPr/>
        </p:nvGrpSpPr>
        <p:grpSpPr>
          <a:xfrm>
            <a:off x="838200" y="4796590"/>
            <a:ext cx="3585774" cy="400110"/>
            <a:chOff x="1042736" y="2229853"/>
            <a:chExt cx="3585774" cy="400110"/>
          </a:xfrm>
        </p:grpSpPr>
        <p:sp>
          <p:nvSpPr>
            <p:cNvPr id="23" name="燕尾形 22"/>
            <p:cNvSpPr/>
            <p:nvPr/>
          </p:nvSpPr>
          <p:spPr>
            <a:xfrm>
              <a:off x="1042736" y="2261466"/>
              <a:ext cx="336885" cy="336885"/>
            </a:xfrm>
            <a:prstGeom prst="chevron">
              <a:avLst/>
            </a:prstGeom>
            <a:gradFill>
              <a:gsLst>
                <a:gs pos="0">
                  <a:srgbClr val="007DD2"/>
                </a:gs>
                <a:gs pos="100000">
                  <a:srgbClr val="1EAAE6"/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24" name="文本框 23"/>
            <p:cNvSpPr txBox="1"/>
            <p:nvPr/>
          </p:nvSpPr>
          <p:spPr>
            <a:xfrm>
              <a:off x="1379621" y="2229853"/>
              <a:ext cx="100860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>
                  <a:solidFill>
                    <a:srgbClr val="007DD2"/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</a:rPr>
                <a:t>SEC 05</a:t>
              </a:r>
              <a:endParaRPr lang="zh-CN" altLang="en-US" sz="2000" dirty="0">
                <a:solidFill>
                  <a:srgbClr val="007DD2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endParaRPr>
            </a:p>
          </p:txBody>
        </p:sp>
        <p:sp>
          <p:nvSpPr>
            <p:cNvPr id="25" name="文本框 24"/>
            <p:cNvSpPr txBox="1"/>
            <p:nvPr/>
          </p:nvSpPr>
          <p:spPr>
            <a:xfrm>
              <a:off x="2388230" y="2245242"/>
              <a:ext cx="2240280" cy="3683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dirty="0">
                  <a:latin typeface="思源黑体 CN Light" panose="020B0300000000000000" pitchFamily="34" charset="-122"/>
                  <a:ea typeface="思源黑体 CN Light" panose="020B0300000000000000" pitchFamily="34" charset="-122"/>
                </a:rPr>
                <a:t>课后作业和常见问题</a:t>
              </a:r>
              <a:endParaRPr lang="zh-CN" altLang="en-US" dirty="0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/>
              <a:t>知识点回顾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553720" y="1279525"/>
            <a:ext cx="11531600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第一章：环境搭建，自定义函数 FunctionDefineProvider </a:t>
            </a:r>
            <a:r>
              <a:rPr lang="en-US" altLang="zh-CN"/>
              <a:t>TAG</a:t>
            </a:r>
            <a:endParaRPr lang="zh-CN" altLang="en-US"/>
          </a:p>
          <a:p>
            <a:r>
              <a:rPr lang="zh-CN" altLang="en-US"/>
              <a:t>第二章：插件开发基础知识，</a:t>
            </a:r>
            <a:r>
              <a:rPr lang="zh-CN" altLang="en-US">
                <a:sym typeface="+mn-ea"/>
              </a:rPr>
              <a:t>WebResourceProvider </a:t>
            </a:r>
            <a:r>
              <a:rPr lang="en-US" altLang="zh-CN">
                <a:sym typeface="+mn-ea"/>
              </a:rPr>
              <a:t>TAG</a:t>
            </a:r>
            <a:endParaRPr lang="en-US" altLang="zh-CN">
              <a:sym typeface="+mn-ea"/>
            </a:endParaRPr>
          </a:p>
          <a:p>
            <a:r>
              <a:rPr lang="zh-CN" altLang="en-US">
                <a:sym typeface="+mn-ea"/>
              </a:rPr>
              <a:t>第三章：需求分解，拦截器的使用</a:t>
            </a:r>
            <a:r>
              <a:rPr lang="en-US" altLang="zh-CN">
                <a:sym typeface="+mn-ea"/>
              </a:rPr>
              <a:t>GlobalRequestFilterProvider </a:t>
            </a:r>
            <a:r>
              <a:rPr lang="zh-CN" altLang="en-US">
                <a:sym typeface="+mn-ea"/>
              </a:rPr>
              <a:t>，</a:t>
            </a:r>
            <a:r>
              <a:rPr lang="en-US" altLang="zh-CN">
                <a:sym typeface="+mn-ea"/>
              </a:rPr>
              <a:t>EmbedRequestFilterProvider TAG</a:t>
            </a:r>
            <a:endParaRPr lang="en-US" altLang="zh-CN">
              <a:sym typeface="+mn-ea"/>
            </a:endParaRPr>
          </a:p>
          <a:p>
            <a:r>
              <a:rPr lang="zh-CN" altLang="en-US">
                <a:sym typeface="+mn-ea"/>
              </a:rPr>
              <a:t>第四章：</a:t>
            </a:r>
            <a:r>
              <a:rPr lang="en-US" altLang="zh-CN">
                <a:sym typeface="+mn-ea"/>
              </a:rPr>
              <a:t>fineUI</a:t>
            </a:r>
            <a:r>
              <a:rPr lang="zh-CN" altLang="en-US">
                <a:sym typeface="+mn-ea"/>
              </a:rPr>
              <a:t>入门，</a:t>
            </a:r>
            <a:r>
              <a:rPr lang="en-US" altLang="zh-CN">
                <a:sym typeface="+mn-ea"/>
              </a:rPr>
              <a:t>HttpHandlerProvider TAG</a:t>
            </a:r>
            <a:endParaRPr lang="en-US" altLang="zh-CN">
              <a:sym typeface="+mn-ea"/>
            </a:endParaRPr>
          </a:p>
          <a:p>
            <a:r>
              <a:rPr lang="zh-CN" altLang="en-US">
                <a:sym typeface="+mn-ea"/>
              </a:rPr>
              <a:t>第五章：插件内建数据库</a:t>
            </a:r>
            <a:r>
              <a:rPr lang="en-US" altLang="zh-CN">
                <a:sym typeface="+mn-ea"/>
              </a:rPr>
              <a:t>CRUD</a:t>
            </a:r>
            <a:r>
              <a:rPr lang="zh-CN" altLang="en-US">
                <a:sym typeface="+mn-ea"/>
              </a:rPr>
              <a:t>，DecisionDBAccessProvider  </a:t>
            </a:r>
            <a:r>
              <a:rPr lang="en-US" altLang="zh-CN">
                <a:sym typeface="+mn-ea"/>
              </a:rPr>
              <a:t>TAG</a:t>
            </a:r>
            <a:endParaRPr lang="en-US" altLang="zh-CN">
              <a:sym typeface="+mn-ea"/>
            </a:endParaRPr>
          </a:p>
          <a:p>
            <a:r>
              <a:rPr lang="zh-CN" altLang="en-US">
                <a:sym typeface="+mn-ea"/>
              </a:rPr>
              <a:t>第六章：控件开发入门，</a:t>
            </a:r>
            <a:r>
              <a:rPr lang="en-US" altLang="zh-CN">
                <a:sym typeface="+mn-ea"/>
              </a:rPr>
              <a:t>JS,CSS</a:t>
            </a:r>
            <a:r>
              <a:rPr lang="zh-CN" altLang="en-US">
                <a:sym typeface="+mn-ea"/>
              </a:rPr>
              <a:t>注入报表，CellWidgetOptionProvider </a:t>
            </a:r>
            <a:r>
              <a:rPr lang="en-US" altLang="zh-CN">
                <a:sym typeface="+mn-ea"/>
              </a:rPr>
              <a:t>TAG</a:t>
            </a:r>
            <a:r>
              <a:rPr lang="en-US" altLang="zh-CN">
                <a:sym typeface="+mn-ea"/>
              </a:rPr>
              <a:t> </a:t>
            </a:r>
            <a:endParaRPr lang="zh-CN" altLang="en-US"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/>
              <a:t>课题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20370" y="1297305"/>
            <a:ext cx="927163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/>
              <a:t>客户希望实现一个</a:t>
            </a:r>
            <a:r>
              <a:rPr lang="en-US" altLang="zh-CN"/>
              <a:t>token</a:t>
            </a:r>
            <a:r>
              <a:rPr lang="zh-CN" altLang="en-US"/>
              <a:t>单点登录和</a:t>
            </a:r>
            <a:r>
              <a:rPr lang="en-US" altLang="zh-CN"/>
              <a:t>ip</a:t>
            </a:r>
            <a:r>
              <a:rPr lang="zh-CN" altLang="en-US"/>
              <a:t>限制登录</a:t>
            </a:r>
            <a:r>
              <a:rPr lang="en-US" altLang="zh-CN"/>
              <a:t>,</a:t>
            </a:r>
            <a:r>
              <a:rPr lang="zh-CN" altLang="en-US"/>
              <a:t>不在设置ip段内请求不允许访问，ip段可以设置，希望我们能提供一个界面让用户手动去维护</a:t>
            </a:r>
            <a:r>
              <a:rPr lang="en-US" altLang="zh-CN"/>
              <a:t>token</a:t>
            </a:r>
            <a:r>
              <a:rPr lang="zh-CN" altLang="en-US"/>
              <a:t>和用户之间的联系性（一个</a:t>
            </a:r>
            <a:r>
              <a:rPr lang="en-US" altLang="zh-CN"/>
              <a:t>token</a:t>
            </a:r>
            <a:r>
              <a:rPr lang="zh-CN" altLang="en-US"/>
              <a:t>对应一个用户），可以配置单个用户可以在哪几个</a:t>
            </a:r>
            <a:r>
              <a:rPr lang="en-US" altLang="zh-CN"/>
              <a:t>ip</a:t>
            </a:r>
            <a:r>
              <a:rPr lang="zh-CN" altLang="en-US"/>
              <a:t>进行登录（一个用户可以对应多个</a:t>
            </a:r>
            <a:r>
              <a:rPr lang="en-US" altLang="zh-CN"/>
              <a:t>ip</a:t>
            </a:r>
            <a:r>
              <a:rPr lang="zh-CN" altLang="en-US"/>
              <a:t>）。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/>
              <a:t>课题分解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20370" y="1297305"/>
            <a:ext cx="927163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通过阅读需求可以知道客户需要配置两个维度</a:t>
            </a:r>
            <a:br>
              <a:rPr lang="zh-CN" altLang="en-US"/>
            </a:br>
            <a:r>
              <a:rPr lang="en-US" altLang="zh-CN"/>
              <a:t>1.token</a:t>
            </a:r>
            <a:r>
              <a:rPr lang="zh-CN" altLang="en-US"/>
              <a:t>和用户之间的关联关系</a:t>
            </a:r>
            <a:endParaRPr lang="zh-CN" altLang="en-US"/>
          </a:p>
          <a:p>
            <a:r>
              <a:rPr lang="en-US" altLang="zh-CN"/>
              <a:t>2.</a:t>
            </a:r>
            <a:r>
              <a:rPr lang="zh-CN" altLang="en-US"/>
              <a:t>用户和</a:t>
            </a:r>
            <a:r>
              <a:rPr lang="en-US" altLang="zh-CN"/>
              <a:t>ip</a:t>
            </a:r>
            <a:r>
              <a:rPr lang="zh-CN" altLang="en-US"/>
              <a:t>之间的关联关系</a:t>
            </a:r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464820" y="2703830"/>
            <a:ext cx="8940800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这里可以想到我们第五章讲到的数据库存取，新建</a:t>
            </a:r>
            <a:r>
              <a:rPr lang="en-US" altLang="zh-CN"/>
              <a:t>2</a:t>
            </a:r>
            <a:r>
              <a:rPr lang="zh-CN" altLang="en-US"/>
              <a:t>张表来存储这些关系</a:t>
            </a:r>
            <a:endParaRPr lang="zh-CN" altLang="en-US"/>
          </a:p>
          <a:p>
            <a:r>
              <a:rPr lang="en-US" altLang="zh-CN"/>
              <a:t>1.user_token_relationship</a:t>
            </a:r>
            <a:endParaRPr lang="en-US" altLang="zh-CN"/>
          </a:p>
          <a:p>
            <a:r>
              <a:rPr lang="en-US" altLang="zh-CN"/>
              <a:t>	user_name,token</a:t>
            </a:r>
            <a:endParaRPr lang="en-US" altLang="zh-CN"/>
          </a:p>
          <a:p>
            <a:r>
              <a:rPr lang="en-US" altLang="zh-CN"/>
              <a:t>2.user_ip_relationship</a:t>
            </a:r>
            <a:endParaRPr lang="en-US" altLang="zh-CN"/>
          </a:p>
          <a:p>
            <a:r>
              <a:rPr lang="en-US" altLang="zh-CN"/>
              <a:t>	user_name,ip</a:t>
            </a:r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/>
              <a:t>使用</a:t>
            </a:r>
            <a:r>
              <a:rPr lang="en-US" altLang="zh-CN"/>
              <a:t>Tag</a:t>
            </a:r>
            <a:endParaRPr lang="en-US" altLang="zh-CN"/>
          </a:p>
        </p:txBody>
      </p:sp>
      <p:sp>
        <p:nvSpPr>
          <p:cNvPr id="3" name="文本框 2"/>
          <p:cNvSpPr txBox="1"/>
          <p:nvPr/>
        </p:nvSpPr>
        <p:spPr>
          <a:xfrm>
            <a:off x="420370" y="1297305"/>
            <a:ext cx="927163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t>&lt;extra-decision&gt;</a:t>
            </a:r>
          </a:p>
          <a:p>
            <a:r>
              <a:t>        &lt;DecisionDBAccessProvider class="com.fr.plugin.IPTokenPluginDecisionDBAccessProvider"/&gt;</a:t>
            </a:r>
          </a:p>
          <a:p>
            <a:r>
              <a:t>&lt;/extra-decision&gt;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497205" y="2727960"/>
            <a:ext cx="951992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使用步骤：</a:t>
            </a:r>
            <a:endParaRPr lang="zh-CN" altLang="en-US"/>
          </a:p>
          <a:p>
            <a:r>
              <a:rPr lang="en-US" altLang="zh-CN"/>
              <a:t>1.registerDAO</a:t>
            </a:r>
            <a:endParaRPr lang="en-US" altLang="zh-CN"/>
          </a:p>
          <a:p>
            <a:r>
              <a:rPr lang="en-US" altLang="zh-CN"/>
              <a:t>2</a:t>
            </a:r>
            <a:r>
              <a:rPr lang="zh-CN" altLang="en-US"/>
              <a:t>注入onDBAvailable</a:t>
            </a:r>
            <a:endParaRPr lang="zh-CN" altLang="en-US"/>
          </a:p>
          <a:p>
            <a:r>
              <a:rPr lang="en-US" altLang="zh-CN"/>
              <a:t>3.</a:t>
            </a:r>
            <a:r>
              <a:rPr lang="zh-CN" altLang="en-US"/>
              <a:t>编写</a:t>
            </a:r>
            <a:r>
              <a:rPr lang="en-US" altLang="zh-CN"/>
              <a:t>dao</a:t>
            </a:r>
            <a:r>
              <a:rPr lang="zh-CN" altLang="en-US"/>
              <a:t>和</a:t>
            </a:r>
            <a:r>
              <a:rPr lang="en-US" altLang="zh-CN"/>
              <a:t>entity</a:t>
            </a:r>
            <a:r>
              <a:rPr lang="zh-CN" altLang="en-US"/>
              <a:t>（表</a:t>
            </a:r>
            <a:r>
              <a:rPr lang="zh-CN" altLang="en-US"/>
              <a:t>）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/>
              <a:t>课题分解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20370" y="1297305"/>
            <a:ext cx="927163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然后是实现单点登录效果。</a:t>
            </a:r>
            <a:endParaRPr lang="zh-CN" altLang="en-US"/>
          </a:p>
          <a:p>
            <a:r>
              <a:rPr lang="zh-CN" altLang="en-US"/>
              <a:t>由于考虑到其需求中有一个</a:t>
            </a:r>
            <a:r>
              <a:rPr lang="en-US" altLang="zh-CN"/>
              <a:t>ip</a:t>
            </a:r>
            <a:r>
              <a:rPr lang="zh-CN" altLang="en-US"/>
              <a:t>拦截限制，故只能使用GlobalRequestFilterProvider 进行拦截</a:t>
            </a:r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464820" y="2703830"/>
            <a:ext cx="8940800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主要逻辑：</a:t>
            </a:r>
            <a:endParaRPr lang="zh-CN" altLang="en-US"/>
          </a:p>
          <a:p>
            <a:r>
              <a:rPr lang="en-US" altLang="zh-CN"/>
              <a:t>1.</a:t>
            </a:r>
            <a:r>
              <a:rPr lang="zh-CN" altLang="en-US"/>
              <a:t>当收到请求时判断当前请求是否包含</a:t>
            </a:r>
            <a:r>
              <a:rPr lang="en-US" altLang="zh-CN"/>
              <a:t>token</a:t>
            </a:r>
            <a:r>
              <a:rPr lang="zh-CN" altLang="en-US"/>
              <a:t>。</a:t>
            </a:r>
            <a:endParaRPr lang="zh-CN" altLang="en-US"/>
          </a:p>
          <a:p>
            <a:r>
              <a:rPr lang="en-US" altLang="zh-CN"/>
              <a:t>2.</a:t>
            </a:r>
            <a:r>
              <a:rPr lang="zh-CN" altLang="en-US"/>
              <a:t>如果有用户名判断用户名和</a:t>
            </a:r>
            <a:r>
              <a:rPr lang="en-US" altLang="zh-CN"/>
              <a:t>ip</a:t>
            </a:r>
            <a:r>
              <a:rPr lang="zh-CN" altLang="en-US"/>
              <a:t>是否存在关联，存在就放行，不存在就阻断并报错</a:t>
            </a:r>
            <a:endParaRPr lang="zh-CN" altLang="en-US"/>
          </a:p>
          <a:p>
            <a:r>
              <a:rPr lang="en-US" altLang="zh-CN"/>
              <a:t>3.</a:t>
            </a:r>
            <a:r>
              <a:rPr lang="zh-CN" altLang="en-US"/>
              <a:t>判断是否有</a:t>
            </a:r>
            <a:r>
              <a:rPr lang="en-US" altLang="zh-CN"/>
              <a:t>token</a:t>
            </a:r>
            <a:r>
              <a:rPr lang="zh-CN" altLang="en-US"/>
              <a:t>参数如果有，查询表中是否有对应用户，如果有进行登录并放行如果没有，就直接放行。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/>
              <a:t>使用的</a:t>
            </a:r>
            <a:r>
              <a:rPr lang="en-US" altLang="zh-CN"/>
              <a:t>Tag</a:t>
            </a:r>
            <a:endParaRPr lang="en-US" altLang="zh-CN"/>
          </a:p>
        </p:txBody>
      </p:sp>
      <p:sp>
        <p:nvSpPr>
          <p:cNvPr id="3" name="文本框 2"/>
          <p:cNvSpPr txBox="1"/>
          <p:nvPr/>
        </p:nvSpPr>
        <p:spPr>
          <a:xfrm>
            <a:off x="420370" y="1297305"/>
            <a:ext cx="927163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&lt;extra-decision&gt;</a:t>
            </a:r>
            <a:endParaRPr lang="zh-CN" altLang="en-US"/>
          </a:p>
          <a:p>
            <a:r>
              <a:rPr lang="zh-CN" altLang="en-US"/>
              <a:t>        &lt;GlobalRequestFilterProvider class="com.fr.plugin.IpTokenGlobalRequestFilter"/&gt;</a:t>
            </a:r>
            <a:endParaRPr lang="zh-CN" altLang="en-US"/>
          </a:p>
          <a:p>
            <a:r>
              <a:rPr lang="zh-CN" altLang="en-US"/>
              <a:t>&lt;/extra-decision&gt;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/>
              <a:t>课题分解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20370" y="1297305"/>
            <a:ext cx="92716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最后需要实现配置关联关系，这里需要用到我们第四章和第五章学到的</a:t>
            </a:r>
            <a:r>
              <a:rPr lang="en-US" altLang="zh-CN"/>
              <a:t>FineUI</a:t>
            </a:r>
            <a:r>
              <a:rPr lang="zh-CN" altLang="en-US"/>
              <a:t>和接口访问。</a:t>
            </a:r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464820" y="2703830"/>
            <a:ext cx="8940800" cy="20300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主要逻辑：</a:t>
            </a:r>
            <a:endParaRPr lang="zh-CN" altLang="en-US"/>
          </a:p>
          <a:p>
            <a:r>
              <a:rPr lang="en-US" altLang="zh-CN"/>
              <a:t>1.</a:t>
            </a:r>
            <a:r>
              <a:rPr lang="zh-CN" altLang="en-US"/>
              <a:t>新学习SystemOptionProvider接口扩展决策平台的菜单</a:t>
            </a:r>
            <a:endParaRPr lang="zh-CN" altLang="en-US"/>
          </a:p>
          <a:p>
            <a:r>
              <a:rPr lang="en-US" altLang="zh-CN"/>
              <a:t>2.</a:t>
            </a:r>
            <a:r>
              <a:rPr lang="zh-CN" altLang="en-US"/>
              <a:t>使用</a:t>
            </a:r>
            <a:r>
              <a:rPr lang="en-US" altLang="zh-CN"/>
              <a:t>fineUI </a:t>
            </a:r>
            <a:r>
              <a:rPr lang="zh-CN" altLang="en-US"/>
              <a:t>编写出两个表格和操作对象</a:t>
            </a:r>
            <a:endParaRPr lang="zh-CN" altLang="en-US"/>
          </a:p>
          <a:p>
            <a:r>
              <a:rPr lang="en-US" altLang="zh-CN"/>
              <a:t>3.</a:t>
            </a:r>
            <a:r>
              <a:rPr lang="zh-CN" altLang="en-US"/>
              <a:t>使用接口提供数据库的增删改查接口</a:t>
            </a:r>
            <a:endParaRPr lang="zh-CN" altLang="en-US"/>
          </a:p>
          <a:p>
            <a:r>
              <a:rPr lang="en-US" altLang="zh-CN"/>
              <a:t>4.</a:t>
            </a:r>
            <a:r>
              <a:rPr lang="zh-CN" altLang="en-US"/>
              <a:t>整合</a:t>
            </a:r>
            <a:r>
              <a:rPr lang="en-US" altLang="zh-CN"/>
              <a:t>fineUI</a:t>
            </a:r>
            <a:r>
              <a:rPr lang="zh-CN" altLang="en-US"/>
              <a:t>和接口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这部分在下一章进行演示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1831</Words>
  <Application>WPS 演示</Application>
  <PresentationFormat>宽屏</PresentationFormat>
  <Paragraphs>127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4" baseType="lpstr">
      <vt:lpstr>Arial</vt:lpstr>
      <vt:lpstr>宋体</vt:lpstr>
      <vt:lpstr>Wingdings</vt:lpstr>
      <vt:lpstr>思源黑体 CN Medium</vt:lpstr>
      <vt:lpstr>黑体</vt:lpstr>
      <vt:lpstr>思源黑体 CN Normal</vt:lpstr>
      <vt:lpstr>思源黑体 CN Light</vt:lpstr>
      <vt:lpstr>微软雅黑</vt:lpstr>
      <vt:lpstr>Arial Unicode MS</vt:lpstr>
      <vt:lpstr>Calibri Light</vt:lpstr>
      <vt:lpstr>Calibri</vt:lpstr>
      <vt:lpstr>Office 主题</vt:lpstr>
      <vt:lpstr>插件开发成长计划系列教程</vt:lpstr>
      <vt:lpstr>目录  CONTENT</vt:lpstr>
      <vt:lpstr>效果展示</vt:lpstr>
      <vt:lpstr>课题</vt:lpstr>
      <vt:lpstr>课题分解</vt:lpstr>
      <vt:lpstr>课题分解</vt:lpstr>
      <vt:lpstr>课题分解</vt:lpstr>
      <vt:lpstr>课题分解</vt:lpstr>
      <vt:lpstr>课题分解</vt:lpstr>
      <vt:lpstr>课后作业</vt:lpstr>
      <vt:lpstr>作业格式要求</vt:lpstr>
      <vt:lpstr>上次课程问题回顾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zuoliangzhang</dc:creator>
  <cp:lastModifiedBy>zuoliang</cp:lastModifiedBy>
  <cp:revision>81</cp:revision>
  <dcterms:created xsi:type="dcterms:W3CDTF">2020-12-02T04:03:00Z</dcterms:created>
  <dcterms:modified xsi:type="dcterms:W3CDTF">2020-12-30T04:03:29Z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2052-11.8.2.8411</vt:lpwstr>
  </property>
</Properties>
</file>