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349" r:id="rId6"/>
    <p:sldId id="364" r:id="rId7"/>
    <p:sldId id="263" r:id="rId8"/>
    <p:sldId id="368" r:id="rId9"/>
    <p:sldId id="369" r:id="rId10"/>
    <p:sldId id="370" r:id="rId11"/>
    <p:sldId id="357" r:id="rId12"/>
    <p:sldId id="365" r:id="rId13"/>
    <p:sldId id="337" r:id="rId14"/>
    <p:sldId id="347" r:id="rId15"/>
    <p:sldId id="264" r:id="rId16"/>
    <p:sldId id="278" r:id="rId17"/>
    <p:sldId id="262" r:id="rId1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设计灵感来源于Vue的响应式方案</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设计灵感来源于Vue的响应式方案</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设计灵感来源于Vue的响应式方案</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通过多阅读官方的插件类能更加快速的学习插件开发课程</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通过多阅读官方的插件类能更加快速的学习插件开发课程</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图表相关等帆软官方提供新接口再讲解，现在版本开发图表实在是比较麻烦不好出系统的教程</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设计灵感来源于Vue的响应式方案</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设计灵感来源于Vue的响应式方案</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设计灵感来源于Vue的响应式方案</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设计灵感来源于Vue的响应式方案</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设计灵感来源于Vue的响应式方案</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设计灵感来源于Vue的响应式方案</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设计灵感来源于Vue的响应式方案</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b="20438"/>
          <a:stretch>
            <a:fillRect/>
          </a:stretch>
        </p:blipFill>
        <p:spPr>
          <a:xfrm>
            <a:off x="-38100" y="1"/>
            <a:ext cx="12293600" cy="6858000"/>
          </a:xfrm>
          <a:prstGeom prst="rect">
            <a:avLst/>
          </a:prstGeom>
        </p:spPr>
      </p:pic>
      <p:sp>
        <p:nvSpPr>
          <p:cNvPr id="2" name="标题 1"/>
          <p:cNvSpPr>
            <a:spLocks noGrp="1"/>
          </p:cNvSpPr>
          <p:nvPr>
            <p:ph type="ctrTitle" hasCustomPrompt="1"/>
          </p:nvPr>
        </p:nvSpPr>
        <p:spPr>
          <a:xfrm>
            <a:off x="989573" y="2660059"/>
            <a:ext cx="9753600" cy="979003"/>
          </a:xfrm>
        </p:spPr>
        <p:txBody>
          <a:bodyPr anchor="ctr">
            <a:normAutofit/>
          </a:bodyPr>
          <a:lstStyle>
            <a:lvl1pPr algn="l">
              <a:defRPr sz="4000">
                <a:solidFill>
                  <a:schemeClr val="bg1"/>
                </a:solidFill>
                <a:latin typeface="思源黑体 CN Medium" panose="020B0600000000000000" pitchFamily="34" charset="-122"/>
                <a:ea typeface="思源黑体 CN Medium" panose="020B0600000000000000" pitchFamily="34" charset="-122"/>
              </a:defRPr>
            </a:lvl1pPr>
          </a:lstStyle>
          <a:p>
            <a:r>
              <a:rPr lang="zh-CN" altLang="en-US" dirty="0" smtClean="0"/>
              <a:t>这里是你的主标题思源黑体</a:t>
            </a:r>
            <a:r>
              <a:rPr lang="en-US" altLang="zh-CN" dirty="0" smtClean="0"/>
              <a:t>40</a:t>
            </a:r>
            <a:endParaRPr lang="zh-CN" altLang="en-US" dirty="0"/>
          </a:p>
        </p:txBody>
      </p:sp>
      <p:sp>
        <p:nvSpPr>
          <p:cNvPr id="3" name="副标题 2"/>
          <p:cNvSpPr>
            <a:spLocks noGrp="1"/>
          </p:cNvSpPr>
          <p:nvPr>
            <p:ph type="subTitle" idx="1" hasCustomPrompt="1"/>
          </p:nvPr>
        </p:nvSpPr>
        <p:spPr>
          <a:xfrm>
            <a:off x="989573" y="3891900"/>
            <a:ext cx="6883400" cy="459526"/>
          </a:xfrm>
          <a:prstGeom prst="rect">
            <a:avLst/>
          </a:prstGeom>
        </p:spPr>
        <p:txBody>
          <a:bodyPr anchor="ctr"/>
          <a:lstStyle>
            <a:lvl1pPr marL="0" indent="0" algn="l">
              <a:buNone/>
              <a:defRPr sz="2400">
                <a:solidFill>
                  <a:schemeClr val="bg1"/>
                </a:solidFill>
                <a:latin typeface="思源黑体 CN Normal" panose="020B0400000000000000" pitchFamily="34" charset="-122"/>
                <a:ea typeface="思源黑体 CN Normal" panose="020B0400000000000000"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这里是副标题思源黑体</a:t>
            </a:r>
            <a:r>
              <a:rPr lang="en-US" altLang="zh-CN" dirty="0" smtClean="0"/>
              <a:t>24</a:t>
            </a:r>
            <a:endParaRPr lang="zh-CN" altLang="en-US" dirty="0"/>
          </a:p>
        </p:txBody>
      </p:sp>
      <p:sp>
        <p:nvSpPr>
          <p:cNvPr id="4" name="日期占位符 3"/>
          <p:cNvSpPr>
            <a:spLocks noGrp="1"/>
          </p:cNvSpPr>
          <p:nvPr>
            <p:ph type="dt" sz="half" idx="10"/>
          </p:nvPr>
        </p:nvSpPr>
        <p:spPr/>
        <p:txBody>
          <a:bodyPr/>
          <a:lstStyle/>
          <a:p>
            <a:fld id="{BDB90904-EF7A-4A64-ABC7-704499CB12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39B484-942F-4E05-999B-4AA2CD1A3F86}" type="slidenum">
              <a:rPr lang="zh-CN" altLang="en-US" smtClean="0"/>
            </a:fld>
            <a:endParaRPr lang="zh-CN" altLang="en-US"/>
          </a:p>
        </p:txBody>
      </p:sp>
      <p:pic>
        <p:nvPicPr>
          <p:cNvPr id="12" name="图片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4573" y="1275697"/>
            <a:ext cx="4509527" cy="5729005"/>
          </a:xfrm>
          <a:prstGeom prst="rect">
            <a:avLst/>
          </a:prstGeom>
        </p:spPr>
      </p:pic>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9573" y="1125705"/>
            <a:ext cx="1283727" cy="641864"/>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7345" y="850900"/>
            <a:ext cx="8488527" cy="7078806"/>
          </a:xfrm>
          <a:prstGeom prst="rect">
            <a:avLst/>
          </a:prstGeom>
        </p:spPr>
      </p:pic>
      <p:sp>
        <p:nvSpPr>
          <p:cNvPr id="2" name="标题 1"/>
          <p:cNvSpPr>
            <a:spLocks noGrp="1"/>
          </p:cNvSpPr>
          <p:nvPr>
            <p:ph type="title" hasCustomPrompt="1"/>
          </p:nvPr>
        </p:nvSpPr>
        <p:spPr>
          <a:xfrm>
            <a:off x="838200" y="889000"/>
            <a:ext cx="10515600" cy="801688"/>
          </a:xfrm>
        </p:spPr>
        <p:txBody>
          <a:bodyPr/>
          <a:lstStyle>
            <a:lvl1pPr>
              <a:defRPr>
                <a:solidFill>
                  <a:srgbClr val="007DD2"/>
                </a:solidFill>
                <a:latin typeface="思源黑体 CN Normal" panose="020B0400000000000000" pitchFamily="34" charset="-122"/>
                <a:ea typeface="思源黑体 CN Normal" panose="020B0400000000000000" pitchFamily="34" charset="-122"/>
              </a:defRPr>
            </a:lvl1pPr>
          </a:lstStyle>
          <a:p>
            <a:r>
              <a:rPr lang="zh-CN" altLang="en-US" dirty="0" smtClean="0"/>
              <a:t>目录 </a:t>
            </a:r>
            <a:r>
              <a:rPr lang="en-US" altLang="zh-CN" dirty="0" smtClean="0"/>
              <a:t>CONTENT</a:t>
            </a:r>
            <a:endParaRPr lang="zh-CN" altLang="en-US" dirty="0"/>
          </a:p>
        </p:txBody>
      </p:sp>
      <p:sp>
        <p:nvSpPr>
          <p:cNvPr id="4" name="日期占位符 3"/>
          <p:cNvSpPr>
            <a:spLocks noGrp="1"/>
          </p:cNvSpPr>
          <p:nvPr>
            <p:ph type="dt" sz="half" idx="10"/>
          </p:nvPr>
        </p:nvSpPr>
        <p:spPr/>
        <p:txBody>
          <a:bodyPr/>
          <a:lstStyle/>
          <a:p>
            <a:fld id="{BDB90904-EF7A-4A64-ABC7-704499CB12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39B484-942F-4E05-999B-4AA2CD1A3F8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2651" y="0"/>
            <a:ext cx="12184602" cy="6858000"/>
          </a:xfrm>
          <a:prstGeom prst="rect">
            <a:avLst/>
          </a:prstGeom>
        </p:spPr>
      </p:pic>
      <p:sp>
        <p:nvSpPr>
          <p:cNvPr id="7" name="矩形 6"/>
          <p:cNvSpPr/>
          <p:nvPr userDrawn="1"/>
        </p:nvSpPr>
        <p:spPr>
          <a:xfrm>
            <a:off x="355600" y="855980"/>
            <a:ext cx="11468100" cy="36000"/>
          </a:xfrm>
          <a:prstGeom prst="rect">
            <a:avLst/>
          </a:prstGeom>
          <a:gradFill flip="none" rotWithShape="1">
            <a:gsLst>
              <a:gs pos="0">
                <a:srgbClr val="007DD2"/>
              </a:gs>
              <a:gs pos="100000">
                <a:srgbClr val="1EAA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nvCxnSpPr>
        <p:spPr>
          <a:xfrm>
            <a:off x="355600" y="6235700"/>
            <a:ext cx="114681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userDrawn="1"/>
        </p:nvPicPr>
        <p:blipFill>
          <a:blip r:embed="rId3"/>
          <a:stretch>
            <a:fillRect/>
          </a:stretch>
        </p:blipFill>
        <p:spPr>
          <a:xfrm>
            <a:off x="10705347" y="222250"/>
            <a:ext cx="1109056" cy="554528"/>
          </a:xfrm>
          <a:prstGeom prst="rect">
            <a:avLst/>
          </a:prstGeom>
        </p:spPr>
      </p:pic>
      <p:sp>
        <p:nvSpPr>
          <p:cNvPr id="15" name="文本框 14"/>
          <p:cNvSpPr txBox="1"/>
          <p:nvPr userDrawn="1"/>
        </p:nvSpPr>
        <p:spPr>
          <a:xfrm>
            <a:off x="9975438" y="6318251"/>
            <a:ext cx="1838965" cy="298736"/>
          </a:xfrm>
          <a:prstGeom prst="rect">
            <a:avLst/>
          </a:prstGeom>
          <a:noFill/>
        </p:spPr>
        <p:txBody>
          <a:bodyPr wrap="none" rtlCol="0">
            <a:spAutoFit/>
          </a:bodyPr>
          <a:lstStyle/>
          <a:p>
            <a:pPr algn="dist">
              <a:lnSpc>
                <a:spcPct val="150000"/>
              </a:lnSpc>
            </a:pPr>
            <a:r>
              <a:rPr lang="en-US" altLang="zh-CN" sz="1000" dirty="0" smtClean="0">
                <a:solidFill>
                  <a:schemeClr val="tx1">
                    <a:lumMod val="50000"/>
                    <a:lumOff val="50000"/>
                  </a:schemeClr>
                </a:solidFill>
                <a:latin typeface="思源黑体 CN Light" panose="020B0300000000000000" pitchFamily="34" charset="-122"/>
                <a:ea typeface="思源黑体 CN Light" panose="020B0300000000000000" pitchFamily="34" charset="-122"/>
              </a:rPr>
              <a:t>©</a:t>
            </a:r>
            <a:r>
              <a:rPr lang="en-US" altLang="zh-CN" sz="1000" dirty="0" err="1" smtClean="0">
                <a:solidFill>
                  <a:schemeClr val="tx1">
                    <a:lumMod val="50000"/>
                    <a:lumOff val="50000"/>
                  </a:schemeClr>
                </a:solidFill>
                <a:latin typeface="思源黑体 CN Light" panose="020B0300000000000000" pitchFamily="34" charset="-122"/>
                <a:ea typeface="思源黑体 CN Light" panose="020B0300000000000000" pitchFamily="34" charset="-122"/>
              </a:rPr>
              <a:t>FanRuan</a:t>
            </a:r>
            <a:r>
              <a:rPr lang="en-US" altLang="zh-CN" sz="1000" dirty="0" smtClean="0">
                <a:solidFill>
                  <a:schemeClr val="tx1">
                    <a:lumMod val="50000"/>
                    <a:lumOff val="50000"/>
                  </a:schemeClr>
                </a:solidFill>
                <a:latin typeface="思源黑体 CN Light" panose="020B0300000000000000" pitchFamily="34" charset="-122"/>
                <a:ea typeface="思源黑体 CN Light" panose="020B0300000000000000" pitchFamily="34" charset="-122"/>
              </a:rPr>
              <a:t> Software </a:t>
            </a:r>
            <a:r>
              <a:rPr lang="en-US" altLang="zh-CN" sz="1000" dirty="0" err="1" smtClean="0">
                <a:solidFill>
                  <a:schemeClr val="tx1">
                    <a:lumMod val="50000"/>
                    <a:lumOff val="50000"/>
                  </a:schemeClr>
                </a:solidFill>
                <a:latin typeface="思源黑体 CN Light" panose="020B0300000000000000" pitchFamily="34" charset="-122"/>
                <a:ea typeface="思源黑体 CN Light" panose="020B0300000000000000" pitchFamily="34" charset="-122"/>
              </a:rPr>
              <a:t>CO.,Ltd</a:t>
            </a:r>
            <a:r>
              <a:rPr lang="en-US" altLang="zh-CN" sz="1000" dirty="0" smtClean="0">
                <a:solidFill>
                  <a:schemeClr val="tx1">
                    <a:lumMod val="50000"/>
                    <a:lumOff val="50000"/>
                  </a:schemeClr>
                </a:solidFill>
                <a:latin typeface="思源黑体 CN Light" panose="020B0300000000000000" pitchFamily="34" charset="-122"/>
                <a:ea typeface="思源黑体 CN Light" panose="020B0300000000000000" pitchFamily="34" charset="-122"/>
              </a:rPr>
              <a:t>.</a:t>
            </a:r>
            <a:endParaRPr lang="zh-CN" altLang="en-US" sz="10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sp>
        <p:nvSpPr>
          <p:cNvPr id="16" name="文本框 15"/>
          <p:cNvSpPr txBox="1"/>
          <p:nvPr userDrawn="1"/>
        </p:nvSpPr>
        <p:spPr>
          <a:xfrm>
            <a:off x="368300" y="6318251"/>
            <a:ext cx="1723549" cy="298736"/>
          </a:xfrm>
          <a:prstGeom prst="rect">
            <a:avLst/>
          </a:prstGeom>
          <a:noFill/>
        </p:spPr>
        <p:txBody>
          <a:bodyPr wrap="none" rtlCol="0">
            <a:spAutoFit/>
          </a:bodyPr>
          <a:lstStyle/>
          <a:p>
            <a:pPr algn="dist">
              <a:lnSpc>
                <a:spcPct val="150000"/>
              </a:lnSpc>
            </a:pPr>
            <a:r>
              <a:rPr lang="zh-CN" altLang="en-US" sz="1000" dirty="0" smtClean="0">
                <a:solidFill>
                  <a:schemeClr val="tx1">
                    <a:lumMod val="50000"/>
                    <a:lumOff val="50000"/>
                  </a:schemeClr>
                </a:solidFill>
                <a:latin typeface="思源黑体 CN Light" panose="020B0300000000000000" pitchFamily="34" charset="-122"/>
                <a:ea typeface="思源黑体 CN Light" panose="020B0300000000000000" pitchFamily="34" charset="-122"/>
              </a:rPr>
              <a:t>帆软，让数据成为生产力！</a:t>
            </a:r>
            <a:endParaRPr lang="zh-CN" altLang="en-US" sz="10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sp>
        <p:nvSpPr>
          <p:cNvPr id="20" name="标题 17"/>
          <p:cNvSpPr>
            <a:spLocks noGrp="1"/>
          </p:cNvSpPr>
          <p:nvPr>
            <p:ph type="title"/>
          </p:nvPr>
        </p:nvSpPr>
        <p:spPr>
          <a:xfrm>
            <a:off x="388617" y="412585"/>
            <a:ext cx="9949183" cy="430531"/>
          </a:xfrm>
        </p:spPr>
        <p:txBody>
          <a:bodyPr>
            <a:normAutofit/>
          </a:bodyPr>
          <a:lstStyle>
            <a:lvl1pPr>
              <a:defRPr sz="2400" b="1">
                <a:solidFill>
                  <a:srgbClr val="007DD2"/>
                </a:solidFill>
                <a:latin typeface="思源黑体 CN Normal" panose="020B0400000000000000" pitchFamily="34" charset="-122"/>
                <a:ea typeface="思源黑体 CN Normal" panose="020B0400000000000000" pitchFamily="34"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zh-CN" altLang="en-US" dirty="0"/>
              <a:t>插件开发成长计划系列教程</a:t>
            </a:r>
            <a:endParaRPr lang="zh-CN" altLang="en-US" dirty="0"/>
          </a:p>
        </p:txBody>
      </p:sp>
      <p:sp>
        <p:nvSpPr>
          <p:cNvPr id="5" name="副标题 4"/>
          <p:cNvSpPr>
            <a:spLocks noGrp="1"/>
          </p:cNvSpPr>
          <p:nvPr>
            <p:ph type="subTitle" idx="1"/>
          </p:nvPr>
        </p:nvSpPr>
        <p:spPr/>
        <p:txBody>
          <a:bodyPr>
            <a:normAutofit/>
          </a:bodyPr>
          <a:lstStyle/>
          <a:p>
            <a:r>
              <a:rPr lang="zh-CN" altLang="en-US" dirty="0">
                <a:sym typeface="+mn-ea"/>
              </a:rPr>
              <a:t>第七章 阶段性开发实战</a:t>
            </a:r>
            <a:r>
              <a:rPr lang="en-US" altLang="zh-CN" dirty="0">
                <a:sym typeface="+mn-ea"/>
              </a:rPr>
              <a:t>-</a:t>
            </a:r>
            <a:r>
              <a:rPr lang="zh-CN" altLang="en-US" dirty="0">
                <a:sym typeface="+mn-ea"/>
              </a:rPr>
              <a:t>下篇</a:t>
            </a:r>
            <a:endParaRPr lang="zh-CN" altLang="en-US" dirty="0">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支持多个</a:t>
            </a:r>
            <a:r>
              <a:rPr lang="en-US" altLang="zh-CN"/>
              <a:t>JS</a:t>
            </a:r>
            <a:r>
              <a:rPr lang="zh-CN" altLang="en-US"/>
              <a:t>和</a:t>
            </a:r>
            <a:r>
              <a:rPr lang="en-US" altLang="zh-CN"/>
              <a:t>CSS</a:t>
            </a:r>
            <a:r>
              <a:rPr lang="zh-CN" altLang="en-US"/>
              <a:t>加载</a:t>
            </a:r>
            <a:endParaRPr lang="zh-CN" altLang="en-US"/>
          </a:p>
        </p:txBody>
      </p:sp>
      <p:sp>
        <p:nvSpPr>
          <p:cNvPr id="3" name="文本框 2"/>
          <p:cNvSpPr txBox="1"/>
          <p:nvPr/>
        </p:nvSpPr>
        <p:spPr>
          <a:xfrm>
            <a:off x="420370" y="1297305"/>
            <a:ext cx="9271635" cy="645160"/>
          </a:xfrm>
          <a:prstGeom prst="rect">
            <a:avLst/>
          </a:prstGeom>
          <a:noFill/>
        </p:spPr>
        <p:txBody>
          <a:bodyPr wrap="square" rtlCol="0">
            <a:spAutoFit/>
          </a:bodyPr>
          <a:p>
            <a:r>
              <a:rPr lang="zh-CN" altLang="en-US"/>
              <a:t>因为我们这次任务比较复杂或者当业务涉及的模块比较多时可以选择将不同组件拆分成多个</a:t>
            </a:r>
            <a:r>
              <a:rPr lang="en-US" altLang="zh-CN"/>
              <a:t>js</a:t>
            </a:r>
            <a:r>
              <a:rPr lang="zh-CN" altLang="en-US"/>
              <a:t>或</a:t>
            </a:r>
            <a:r>
              <a:rPr lang="en-US" altLang="zh-CN"/>
              <a:t>css</a:t>
            </a:r>
            <a:r>
              <a:rPr lang="zh-CN" altLang="en-US"/>
              <a:t>这时候需要在</a:t>
            </a:r>
            <a:r>
              <a:rPr lang="en-US" altLang="zh-CN"/>
              <a:t>java</a:t>
            </a:r>
            <a:r>
              <a:rPr lang="zh-CN" altLang="en-US"/>
              <a:t>代码中去注册</a:t>
            </a:r>
            <a:endParaRPr lang="zh-CN" altLang="en-US"/>
          </a:p>
        </p:txBody>
      </p:sp>
      <p:sp>
        <p:nvSpPr>
          <p:cNvPr id="8" name="文本框 7"/>
          <p:cNvSpPr txBox="1"/>
          <p:nvPr/>
        </p:nvSpPr>
        <p:spPr>
          <a:xfrm>
            <a:off x="529590" y="3114040"/>
            <a:ext cx="5416550" cy="1198880"/>
          </a:xfrm>
          <a:prstGeom prst="rect">
            <a:avLst/>
          </a:prstGeom>
          <a:noFill/>
        </p:spPr>
        <p:txBody>
          <a:bodyPr wrap="square" rtlCol="0">
            <a:spAutoFit/>
          </a:bodyPr>
          <a:p>
            <a:r>
              <a:rPr lang="zh-CN" altLang="en-US"/>
              <a:t>修改类继承自：</a:t>
            </a:r>
            <a:endParaRPr lang="zh-CN" altLang="en-US"/>
          </a:p>
          <a:p>
            <a:r>
              <a:rPr lang="zh-CN" altLang="en-US"/>
              <a:t>AssembleComponent</a:t>
            </a:r>
            <a:endParaRPr lang="zh-CN" altLang="en-US"/>
          </a:p>
          <a:p>
            <a:r>
              <a:rPr lang="zh-CN" altLang="en-US"/>
              <a:t>并实现refer函数 在返回的数组中去返回多个</a:t>
            </a:r>
            <a:endParaRPr lang="zh-CN" altLang="en-US"/>
          </a:p>
          <a:p>
            <a:r>
              <a:rPr lang="zh-CN" altLang="en-US"/>
              <a:t>匿名</a:t>
            </a:r>
            <a:r>
              <a:rPr lang="en-US" altLang="zh-CN"/>
              <a:t>Atom</a:t>
            </a:r>
            <a:r>
              <a:rPr lang="zh-CN" altLang="en-US"/>
              <a:t>对象</a:t>
            </a:r>
            <a:endParaRPr lang="zh-CN" altLang="en-US"/>
          </a:p>
        </p:txBody>
      </p:sp>
      <p:pic>
        <p:nvPicPr>
          <p:cNvPr id="4" name="图片 3"/>
          <p:cNvPicPr>
            <a:picLocks noChangeAspect="1"/>
          </p:cNvPicPr>
          <p:nvPr/>
        </p:nvPicPr>
        <p:blipFill>
          <a:blip r:embed="rId1"/>
          <a:stretch>
            <a:fillRect/>
          </a:stretch>
        </p:blipFill>
        <p:spPr>
          <a:xfrm>
            <a:off x="5226050" y="1708785"/>
            <a:ext cx="6330950" cy="46151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网络请求</a:t>
            </a:r>
            <a:endParaRPr lang="zh-CN" altLang="en-US"/>
          </a:p>
        </p:txBody>
      </p:sp>
      <p:sp>
        <p:nvSpPr>
          <p:cNvPr id="3" name="文本框 2"/>
          <p:cNvSpPr txBox="1"/>
          <p:nvPr/>
        </p:nvSpPr>
        <p:spPr>
          <a:xfrm>
            <a:off x="420370" y="1297305"/>
            <a:ext cx="9271635" cy="645160"/>
          </a:xfrm>
          <a:prstGeom prst="rect">
            <a:avLst/>
          </a:prstGeom>
          <a:noFill/>
        </p:spPr>
        <p:txBody>
          <a:bodyPr wrap="square" rtlCol="0">
            <a:spAutoFit/>
          </a:bodyPr>
          <a:p>
            <a:r>
              <a:rPr lang="zh-CN" altLang="en-US"/>
              <a:t>使用</a:t>
            </a:r>
            <a:r>
              <a:rPr lang="en-US" altLang="zh-CN"/>
              <a:t>Dec.req</a:t>
            </a:r>
            <a:r>
              <a:rPr lang="zh-CN" altLang="en-US"/>
              <a:t>相关方法</a:t>
            </a:r>
            <a:endParaRPr lang="zh-CN" altLang="en-US"/>
          </a:p>
          <a:p>
            <a:r>
              <a:rPr lang="zh-CN" altLang="en-US"/>
              <a:t>包括</a:t>
            </a:r>
            <a:r>
              <a:rPr lang="en-US" altLang="zh-CN"/>
              <a:t>GET,POST,PUT,DELETE </a:t>
            </a:r>
            <a:r>
              <a:rPr lang="zh-CN" altLang="en-US"/>
              <a:t>这次演示按照这几个模式进行编写前后端代码</a:t>
            </a:r>
            <a:endParaRPr lang="zh-CN" altLang="en-US"/>
          </a:p>
        </p:txBody>
      </p:sp>
      <p:pic>
        <p:nvPicPr>
          <p:cNvPr id="5" name="图片 4"/>
          <p:cNvPicPr>
            <a:picLocks noChangeAspect="1"/>
          </p:cNvPicPr>
          <p:nvPr/>
        </p:nvPicPr>
        <p:blipFill>
          <a:blip r:embed="rId1"/>
          <a:stretch>
            <a:fillRect/>
          </a:stretch>
        </p:blipFill>
        <p:spPr>
          <a:xfrm>
            <a:off x="6582410" y="1988185"/>
            <a:ext cx="4570730" cy="4144645"/>
          </a:xfrm>
          <a:prstGeom prst="rect">
            <a:avLst/>
          </a:prstGeom>
        </p:spPr>
      </p:pic>
      <p:sp>
        <p:nvSpPr>
          <p:cNvPr id="7" name="文本框 6"/>
          <p:cNvSpPr txBox="1"/>
          <p:nvPr/>
        </p:nvSpPr>
        <p:spPr>
          <a:xfrm>
            <a:off x="473710" y="2099945"/>
            <a:ext cx="4683760" cy="922020"/>
          </a:xfrm>
          <a:prstGeom prst="rect">
            <a:avLst/>
          </a:prstGeom>
          <a:noFill/>
        </p:spPr>
        <p:txBody>
          <a:bodyPr wrap="square" rtlCol="0">
            <a:spAutoFit/>
          </a:bodyPr>
          <a:p>
            <a:r>
              <a:rPr lang="zh-CN" altLang="en-US"/>
              <a:t>注意：</a:t>
            </a:r>
            <a:endParaRPr lang="zh-CN" altLang="en-US"/>
          </a:p>
          <a:p>
            <a:r>
              <a:rPr lang="zh-CN" altLang="en-US"/>
              <a:t>请求参数是需要使用</a:t>
            </a:r>
            <a:r>
              <a:rPr lang="en-US" altLang="zh-CN"/>
              <a:t>JSON</a:t>
            </a:r>
            <a:r>
              <a:rPr lang="zh-CN" altLang="en-US"/>
              <a:t>去解析，并非普通的获取参数</a:t>
            </a:r>
            <a:endParaRPr lang="zh-CN" altLang="en-US"/>
          </a:p>
        </p:txBody>
      </p:sp>
      <p:sp>
        <p:nvSpPr>
          <p:cNvPr id="8" name="文本框 7"/>
          <p:cNvSpPr txBox="1"/>
          <p:nvPr/>
        </p:nvSpPr>
        <p:spPr>
          <a:xfrm>
            <a:off x="529590" y="3114040"/>
            <a:ext cx="5416550" cy="3138170"/>
          </a:xfrm>
          <a:prstGeom prst="rect">
            <a:avLst/>
          </a:prstGeom>
          <a:noFill/>
        </p:spPr>
        <p:txBody>
          <a:bodyPr wrap="square" rtlCol="0">
            <a:spAutoFit/>
          </a:bodyPr>
          <a:p>
            <a:r>
              <a:rPr lang="zh-CN" altLang="en-US"/>
              <a:t> public static JSONObject getJSONBody(HttpServletRequest request) throws IOException {</a:t>
            </a:r>
            <a:endParaRPr lang="zh-CN" altLang="en-US"/>
          </a:p>
          <a:p>
            <a:r>
              <a:rPr lang="zh-CN" altLang="en-US"/>
              <a:t>        BufferedReader br = request.getReader();</a:t>
            </a:r>
            <a:endParaRPr lang="zh-CN" altLang="en-US"/>
          </a:p>
          <a:p>
            <a:r>
              <a:rPr lang="zh-CN" altLang="en-US"/>
              <a:t>        String str;</a:t>
            </a:r>
            <a:endParaRPr lang="zh-CN" altLang="en-US"/>
          </a:p>
          <a:p>
            <a:r>
              <a:rPr lang="zh-CN" altLang="en-US"/>
              <a:t>        StringBuilder wholeStr = new StringBuilder();</a:t>
            </a:r>
            <a:endParaRPr lang="zh-CN" altLang="en-US"/>
          </a:p>
          <a:p>
            <a:r>
              <a:rPr lang="zh-CN" altLang="en-US"/>
              <a:t>        while ((str = br.readLine()) != null) {</a:t>
            </a:r>
            <a:endParaRPr lang="zh-CN" altLang="en-US"/>
          </a:p>
          <a:p>
            <a:r>
              <a:rPr lang="zh-CN" altLang="en-US"/>
              <a:t>            wholeStr.append(str);</a:t>
            </a:r>
            <a:endParaRPr lang="zh-CN" altLang="en-US"/>
          </a:p>
          <a:p>
            <a:r>
              <a:rPr lang="zh-CN" altLang="en-US"/>
              <a:t>        }</a:t>
            </a:r>
            <a:endParaRPr lang="zh-CN" altLang="en-US"/>
          </a:p>
          <a:p>
            <a:r>
              <a:rPr lang="zh-CN" altLang="en-US"/>
              <a:t>        return new JSONObject(wholeStr.toString());</a:t>
            </a:r>
            <a:endParaRPr lang="zh-CN" altLang="en-US"/>
          </a:p>
          <a:p>
            <a:r>
              <a:rPr lang="zh-CN" altLang="en-US"/>
              <a:t>    }</a:t>
            </a: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前端</a:t>
            </a:r>
            <a:r>
              <a:rPr lang="en-US" altLang="zh-CN"/>
              <a:t>UI</a:t>
            </a:r>
            <a:r>
              <a:rPr lang="zh-CN" altLang="en-US"/>
              <a:t>编写</a:t>
            </a:r>
            <a:endParaRPr lang="zh-CN" altLang="en-US"/>
          </a:p>
        </p:txBody>
      </p:sp>
      <p:sp>
        <p:nvSpPr>
          <p:cNvPr id="3" name="文本框 2"/>
          <p:cNvSpPr txBox="1"/>
          <p:nvPr/>
        </p:nvSpPr>
        <p:spPr>
          <a:xfrm>
            <a:off x="420370" y="1297305"/>
            <a:ext cx="9271635" cy="645160"/>
          </a:xfrm>
          <a:prstGeom prst="rect">
            <a:avLst/>
          </a:prstGeom>
          <a:noFill/>
        </p:spPr>
        <p:txBody>
          <a:bodyPr wrap="square" rtlCol="0">
            <a:spAutoFit/>
          </a:bodyPr>
          <a:p>
            <a:r>
              <a:rPr lang="zh-CN" altLang="en-US"/>
              <a:t>注意弹出窗的编写方法和获取组件引用的方法，注意代码演示中大量的</a:t>
            </a:r>
            <a:r>
              <a:rPr lang="en-US" altLang="zh-CN"/>
              <a:t>that</a:t>
            </a:r>
            <a:r>
              <a:rPr lang="zh-CN" altLang="en-US"/>
              <a:t>的使用</a:t>
            </a:r>
            <a:endParaRPr lang="zh-CN" altLang="en-US"/>
          </a:p>
          <a:p>
            <a:endParaRPr lang="zh-CN" altLang="en-US"/>
          </a:p>
        </p:txBody>
      </p:sp>
      <p:sp>
        <p:nvSpPr>
          <p:cNvPr id="6" name="文本框 5"/>
          <p:cNvSpPr txBox="1"/>
          <p:nvPr/>
        </p:nvSpPr>
        <p:spPr>
          <a:xfrm>
            <a:off x="513080" y="4409440"/>
            <a:ext cx="8940800" cy="1476375"/>
          </a:xfrm>
          <a:prstGeom prst="rect">
            <a:avLst/>
          </a:prstGeom>
          <a:noFill/>
        </p:spPr>
        <p:txBody>
          <a:bodyPr wrap="square" rtlCol="0">
            <a:spAutoFit/>
          </a:bodyPr>
          <a:p>
            <a:r>
              <a:rPr lang="zh-CN" altLang="en-US"/>
              <a:t>主要参考：</a:t>
            </a:r>
            <a:endParaRPr lang="zh-CN" altLang="en-US"/>
          </a:p>
          <a:p>
            <a:r>
              <a:rPr lang="zh-CN" altLang="en-US"/>
              <a:t>组件生命周期：</a:t>
            </a:r>
            <a:endParaRPr lang="zh-CN" altLang="en-US"/>
          </a:p>
          <a:p>
            <a:r>
              <a:rPr lang="zh-CN" altLang="en-US"/>
              <a:t>https://fanruan.design/doc.html?post=244ba71889</a:t>
            </a:r>
            <a:endParaRPr lang="zh-CN" altLang="en-US"/>
          </a:p>
          <a:p>
            <a:r>
              <a:rPr lang="zh-CN" altLang="en-US"/>
              <a:t>父子组件相互调用</a:t>
            </a:r>
            <a:endParaRPr lang="zh-CN" altLang="en-US"/>
          </a:p>
          <a:p>
            <a:r>
              <a:rPr lang="zh-CN" altLang="en-US"/>
              <a:t>https://fanruan.design/doc.html?post=52f446463a</a:t>
            </a:r>
            <a:endParaRPr lang="zh-CN" altLang="en-US"/>
          </a:p>
        </p:txBody>
      </p:sp>
      <p:sp>
        <p:nvSpPr>
          <p:cNvPr id="4" name="文本框 3"/>
          <p:cNvSpPr txBox="1"/>
          <p:nvPr/>
        </p:nvSpPr>
        <p:spPr>
          <a:xfrm>
            <a:off x="585470" y="1931670"/>
            <a:ext cx="4836795" cy="1476375"/>
          </a:xfrm>
          <a:prstGeom prst="rect">
            <a:avLst/>
          </a:prstGeom>
          <a:noFill/>
        </p:spPr>
        <p:txBody>
          <a:bodyPr wrap="square" rtlCol="0">
            <a:spAutoFit/>
          </a:bodyPr>
          <a:p>
            <a:r>
              <a:rPr lang="en-US" altLang="zh-CN"/>
              <a:t>//</a:t>
            </a:r>
            <a:r>
              <a:rPr lang="zh-CN" altLang="en-US"/>
              <a:t>这样就拿到了引用就可以通过引用调用对应组件的函数</a:t>
            </a:r>
            <a:endParaRPr lang="zh-CN" altLang="en-US"/>
          </a:p>
          <a:p>
            <a:r>
              <a:rPr lang="zh-CN" altLang="en-US"/>
              <a:t>ref: function(_ref) {</a:t>
            </a:r>
            <a:endParaRPr lang="zh-CN" altLang="en-US"/>
          </a:p>
          <a:p>
            <a:r>
              <a:rPr lang="zh-CN" altLang="en-US"/>
              <a:t>      </a:t>
            </a:r>
            <a:r>
              <a:rPr lang="en-US" altLang="zh-CN"/>
              <a:t>that</a:t>
            </a:r>
            <a:r>
              <a:rPr lang="zh-CN" altLang="en-US"/>
              <a:t>.button = _ref;</a:t>
            </a:r>
            <a:endParaRPr lang="zh-CN" altLang="en-US"/>
          </a:p>
          <a:p>
            <a:r>
              <a:rPr lang="zh-CN" altLang="en-US"/>
              <a:t>},</a:t>
            </a: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课后作业</a:t>
            </a:r>
            <a:endParaRPr lang="zh-CN" altLang="en-US"/>
          </a:p>
        </p:txBody>
      </p:sp>
      <p:sp>
        <p:nvSpPr>
          <p:cNvPr id="3" name="文本框 2"/>
          <p:cNvSpPr txBox="1"/>
          <p:nvPr/>
        </p:nvSpPr>
        <p:spPr>
          <a:xfrm>
            <a:off x="388620" y="1224915"/>
            <a:ext cx="9612630" cy="1476375"/>
          </a:xfrm>
          <a:prstGeom prst="rect">
            <a:avLst/>
          </a:prstGeom>
          <a:noFill/>
        </p:spPr>
        <p:txBody>
          <a:bodyPr wrap="square" rtlCol="0">
            <a:spAutoFit/>
          </a:bodyPr>
          <a:p>
            <a:r>
              <a:rPr lang="en-US" altLang="zh-CN"/>
              <a:t>1.</a:t>
            </a:r>
            <a:r>
              <a:rPr lang="zh-CN" altLang="en-US"/>
              <a:t>编写实现</a:t>
            </a:r>
            <a:r>
              <a:rPr lang="en-US" altLang="zh-CN"/>
              <a:t>fineui</a:t>
            </a:r>
            <a:r>
              <a:rPr lang="zh-CN" altLang="en-US"/>
              <a:t>菜单注入并调用后台接口</a:t>
            </a:r>
            <a:endParaRPr lang="zh-CN" altLang="en-US"/>
          </a:p>
          <a:p>
            <a:r>
              <a:rPr lang="en-US" altLang="zh-CN"/>
              <a:t>2.</a:t>
            </a:r>
            <a:r>
              <a:rPr lang="zh-CN" altLang="en-US"/>
              <a:t>实现</a:t>
            </a:r>
            <a:r>
              <a:rPr lang="zh-CN" altLang="en-US">
                <a:sym typeface="+mn-ea"/>
              </a:rPr>
              <a:t>GlobalRequestFilterProvider 拦截</a:t>
            </a:r>
            <a:r>
              <a:rPr lang="en-US" altLang="zh-CN">
                <a:sym typeface="+mn-ea"/>
              </a:rPr>
              <a:t>ip</a:t>
            </a:r>
            <a:r>
              <a:rPr lang="zh-CN" altLang="en-US">
                <a:sym typeface="+mn-ea"/>
              </a:rPr>
              <a:t>并登录</a:t>
            </a:r>
            <a:endParaRPr lang="zh-CN" altLang="en-US">
              <a:sym typeface="+mn-ea"/>
            </a:endParaRPr>
          </a:p>
          <a:p>
            <a:r>
              <a:rPr lang="en-US" altLang="zh-CN">
                <a:sym typeface="+mn-ea"/>
              </a:rPr>
              <a:t>3.</a:t>
            </a:r>
            <a:r>
              <a:rPr lang="zh-CN" altLang="en-US">
                <a:sym typeface="+mn-ea"/>
              </a:rPr>
              <a:t>有能力的同学可以完成数据的编辑功能，完善数据校验</a:t>
            </a:r>
            <a:endParaRPr lang="zh-CN" altLang="en-US">
              <a:sym typeface="+mn-ea"/>
            </a:endParaRPr>
          </a:p>
          <a:p>
            <a:endParaRPr lang="zh-CN" altLang="en-US">
              <a:sym typeface="+mn-ea"/>
            </a:endParaRPr>
          </a:p>
          <a:p>
            <a:r>
              <a:rPr lang="zh-CN" altLang="en-US">
                <a:sym typeface="+mn-ea"/>
              </a:rPr>
              <a:t>进阶尝试可以继续使用</a:t>
            </a:r>
            <a:r>
              <a:rPr lang="en-US" altLang="zh-CN">
                <a:sym typeface="+mn-ea"/>
              </a:rPr>
              <a:t>fineui</a:t>
            </a:r>
            <a:r>
              <a:rPr lang="zh-CN" altLang="en-US">
                <a:sym typeface="+mn-ea"/>
              </a:rPr>
              <a:t>完善界面细节，尝试使用</a:t>
            </a:r>
            <a:r>
              <a:rPr lang="en-US" altLang="zh-CN">
                <a:sym typeface="+mn-ea"/>
              </a:rPr>
              <a:t>model</a:t>
            </a:r>
            <a:r>
              <a:rPr lang="zh-CN" altLang="en-US">
                <a:sym typeface="+mn-ea"/>
              </a:rPr>
              <a:t>数据流获取和更新数据</a:t>
            </a:r>
            <a:endParaRPr lang="zh-CN" altLang="en-US">
              <a:sym typeface="+mn-ea"/>
            </a:endParaRPr>
          </a:p>
        </p:txBody>
      </p:sp>
      <p:sp>
        <p:nvSpPr>
          <p:cNvPr id="4" name="文本框 3"/>
          <p:cNvSpPr txBox="1"/>
          <p:nvPr/>
        </p:nvSpPr>
        <p:spPr>
          <a:xfrm>
            <a:off x="535305" y="3491230"/>
            <a:ext cx="6834505" cy="1198880"/>
          </a:xfrm>
          <a:prstGeom prst="rect">
            <a:avLst/>
          </a:prstGeom>
          <a:noFill/>
        </p:spPr>
        <p:txBody>
          <a:bodyPr wrap="square" rtlCol="0">
            <a:spAutoFit/>
          </a:bodyPr>
          <a:p>
            <a:r>
              <a:rPr lang="zh-CN" altLang="en-US"/>
              <a:t>本次作业领取截止时间：</a:t>
            </a:r>
            <a:endParaRPr lang="zh-CN" altLang="en-US"/>
          </a:p>
          <a:p>
            <a:r>
              <a:rPr lang="en-US" altLang="zh-CN"/>
              <a:t>2021-01-13</a:t>
            </a:r>
            <a:endParaRPr lang="en-US" altLang="zh-CN"/>
          </a:p>
          <a:p>
            <a:r>
              <a:rPr lang="zh-CN" altLang="en-US"/>
              <a:t>作业提交方式：</a:t>
            </a:r>
            <a:endParaRPr lang="zh-CN" altLang="en-US"/>
          </a:p>
          <a:p>
            <a:r>
              <a:rPr lang="zh-CN" altLang="en-US"/>
              <a:t>论坛提交作业</a:t>
            </a: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作业格式要求</a:t>
            </a:r>
            <a:endParaRPr lang="zh-CN" altLang="en-US"/>
          </a:p>
        </p:txBody>
      </p:sp>
      <p:sp>
        <p:nvSpPr>
          <p:cNvPr id="3" name="文本框 2"/>
          <p:cNvSpPr txBox="1"/>
          <p:nvPr/>
        </p:nvSpPr>
        <p:spPr>
          <a:xfrm>
            <a:off x="284480" y="1187450"/>
            <a:ext cx="9149715" cy="3415030"/>
          </a:xfrm>
          <a:prstGeom prst="rect">
            <a:avLst/>
          </a:prstGeom>
          <a:noFill/>
        </p:spPr>
        <p:txBody>
          <a:bodyPr wrap="square" rtlCol="0">
            <a:spAutoFit/>
          </a:bodyPr>
          <a:p>
            <a:r>
              <a:rPr lang="en-US"/>
              <a:t>1.</a:t>
            </a:r>
            <a:r>
              <a:rPr lang="zh-CN" altLang="en-US"/>
              <a:t>文件夹命名</a:t>
            </a:r>
            <a:endParaRPr lang="zh-CN" altLang="en-US"/>
          </a:p>
          <a:p>
            <a:r>
              <a:rPr lang="zh-CN" altLang="en-US"/>
              <a:t>文件夹名称以论坛用户名</a:t>
            </a:r>
            <a:r>
              <a:rPr lang="en-US" altLang="zh-CN"/>
              <a:t>+</a:t>
            </a:r>
            <a:r>
              <a:rPr lang="zh-CN" altLang="en-US"/>
              <a:t>括号</a:t>
            </a:r>
            <a:r>
              <a:rPr lang="en-US" altLang="zh-CN"/>
              <a:t>UID+</a:t>
            </a:r>
            <a:r>
              <a:rPr lang="zh-CN" altLang="en-US"/>
              <a:t>当前课时（论坛名称可以通过论坛个人主页直接复制）</a:t>
            </a:r>
            <a:endParaRPr lang="zh-CN" altLang="en-US"/>
          </a:p>
          <a:p>
            <a:r>
              <a:rPr lang="zh-CN" altLang="en-US"/>
              <a:t>例如：</a:t>
            </a:r>
            <a:endParaRPr lang="zh-CN" altLang="en-US"/>
          </a:p>
          <a:p>
            <a:r>
              <a:rPr lang="zh-CN" altLang="en-US" b="1"/>
              <a:t>onlyxx（uid：90929）第七课作业</a:t>
            </a:r>
            <a:endParaRPr lang="zh-CN" altLang="en-US"/>
          </a:p>
          <a:p>
            <a:endParaRPr lang="zh-CN" altLang="en-US"/>
          </a:p>
          <a:p>
            <a:r>
              <a:rPr lang="zh-CN" altLang="en-US"/>
              <a:t>文件夹内容：</a:t>
            </a:r>
            <a:endParaRPr lang="zh-CN" altLang="en-US"/>
          </a:p>
          <a:p>
            <a:r>
              <a:rPr lang="en-US" altLang="zh-CN"/>
              <a:t>1.</a:t>
            </a:r>
            <a:r>
              <a:rPr lang="zh-CN" altLang="en-US"/>
              <a:t>插件源码文件夹</a:t>
            </a:r>
            <a:endParaRPr lang="zh-CN" altLang="en-US"/>
          </a:p>
          <a:p>
            <a:r>
              <a:rPr lang="en-US" altLang="zh-CN"/>
              <a:t>2.</a:t>
            </a:r>
            <a:r>
              <a:rPr lang="zh-CN" altLang="en-US"/>
              <a:t>插件运行后效果截图</a:t>
            </a:r>
            <a:endParaRPr lang="zh-CN" altLang="en-US"/>
          </a:p>
          <a:p>
            <a:r>
              <a:rPr lang="en-US" altLang="zh-CN"/>
              <a:t>3.</a:t>
            </a:r>
            <a:r>
              <a:rPr lang="zh-CN" altLang="en-US"/>
              <a:t>设计或使用文档（后续课程可能会要求）</a:t>
            </a:r>
            <a:endParaRPr lang="zh-CN" altLang="en-US"/>
          </a:p>
          <a:p>
            <a:endParaRPr lang="zh-CN" altLang="en-US"/>
          </a:p>
          <a:p>
            <a:endParaRPr lang="zh-CN" altLang="en-US"/>
          </a:p>
          <a:p>
            <a:r>
              <a:rPr lang="zh-CN" altLang="en-US"/>
              <a:t>最后将这个文件夹压缩成</a:t>
            </a:r>
            <a:r>
              <a:rPr lang="en-US" altLang="zh-CN"/>
              <a:t>ZIP</a:t>
            </a:r>
            <a:r>
              <a:rPr lang="zh-CN" altLang="en-US"/>
              <a:t>格式压缩文件提交到论坛</a:t>
            </a: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上次课程问题回顾</a:t>
            </a:r>
            <a:endParaRPr lang="zh-CN" altLang="en-US"/>
          </a:p>
        </p:txBody>
      </p:sp>
      <p:sp>
        <p:nvSpPr>
          <p:cNvPr id="4" name="文本框 3"/>
          <p:cNvSpPr txBox="1"/>
          <p:nvPr/>
        </p:nvSpPr>
        <p:spPr>
          <a:xfrm>
            <a:off x="400685" y="1255395"/>
            <a:ext cx="7516495" cy="645160"/>
          </a:xfrm>
          <a:prstGeom prst="rect">
            <a:avLst/>
          </a:prstGeom>
          <a:noFill/>
        </p:spPr>
        <p:txBody>
          <a:bodyPr wrap="square" rtlCol="0">
            <a:spAutoFit/>
          </a:bodyPr>
          <a:p>
            <a:r>
              <a:rPr lang="zh-CN" altLang="en-US"/>
              <a:t>出现</a:t>
            </a:r>
            <a:r>
              <a:rPr lang="en-US" altLang="zh-CN"/>
              <a:t>gradle utf8</a:t>
            </a:r>
            <a:r>
              <a:rPr lang="zh-CN" altLang="en-US"/>
              <a:t>无法映射的字符时，检查项目的编码是否时</a:t>
            </a:r>
            <a:r>
              <a:rPr lang="en-US" altLang="zh-CN"/>
              <a:t>utf8</a:t>
            </a:r>
            <a:r>
              <a:rPr lang="zh-CN" altLang="en-US"/>
              <a:t>改成</a:t>
            </a:r>
            <a:r>
              <a:rPr lang="en-US" altLang="zh-CN"/>
              <a:t>utf8 </a:t>
            </a:r>
            <a:r>
              <a:rPr lang="zh-CN" altLang="en-US"/>
              <a:t>后将之前乱码的中文改正就不会报错了</a:t>
            </a:r>
            <a:endParaRPr lang="zh-CN" altLang="en-US"/>
          </a:p>
        </p:txBody>
      </p:sp>
      <p:pic>
        <p:nvPicPr>
          <p:cNvPr id="3" name="图片 2"/>
          <p:cNvPicPr>
            <a:picLocks noChangeAspect="1"/>
          </p:cNvPicPr>
          <p:nvPr/>
        </p:nvPicPr>
        <p:blipFill>
          <a:blip r:embed="rId1"/>
          <a:stretch>
            <a:fillRect/>
          </a:stretch>
        </p:blipFill>
        <p:spPr>
          <a:xfrm>
            <a:off x="4537075" y="1633220"/>
            <a:ext cx="6957060" cy="5104130"/>
          </a:xfrm>
          <a:prstGeom prst="rect">
            <a:avLst/>
          </a:prstGeom>
        </p:spPr>
      </p:pic>
      <p:sp>
        <p:nvSpPr>
          <p:cNvPr id="5" name="文本框 4"/>
          <p:cNvSpPr txBox="1"/>
          <p:nvPr/>
        </p:nvSpPr>
        <p:spPr>
          <a:xfrm>
            <a:off x="497205" y="2615565"/>
            <a:ext cx="4039870" cy="922020"/>
          </a:xfrm>
          <a:prstGeom prst="rect">
            <a:avLst/>
          </a:prstGeom>
          <a:noFill/>
        </p:spPr>
        <p:txBody>
          <a:bodyPr wrap="square" rtlCol="0">
            <a:spAutoFit/>
          </a:bodyPr>
          <a:p>
            <a:r>
              <a:rPr lang="zh-CN" altLang="en-US"/>
              <a:t>tasks.withType(JavaCompile) {</a:t>
            </a:r>
            <a:endParaRPr lang="zh-CN" altLang="en-US"/>
          </a:p>
          <a:p>
            <a:r>
              <a:rPr lang="zh-CN" altLang="en-US"/>
              <a:t>    options.encoding = "UTF-8"</a:t>
            </a:r>
            <a:endParaRPr lang="zh-CN" altLang="en-US"/>
          </a:p>
          <a:p>
            <a:r>
              <a:rPr lang="zh-CN" altLang="en-US"/>
              <a:t>}</a:t>
            </a: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889000"/>
            <a:ext cx="10515600" cy="801688"/>
          </a:xfrm>
        </p:spPr>
        <p:txBody>
          <a:bodyPr>
            <a:normAutofit/>
          </a:bodyPr>
          <a:lstStyle/>
          <a:p>
            <a:r>
              <a:rPr lang="zh-CN" altLang="en-US" sz="4000" dirty="0" smtClean="0"/>
              <a:t>目录  </a:t>
            </a:r>
            <a:r>
              <a:rPr lang="en-US" altLang="zh-CN" sz="4000" dirty="0" smtClean="0"/>
              <a:t>CONTENT</a:t>
            </a:r>
            <a:endParaRPr lang="zh-CN" altLang="en-US" sz="4000" dirty="0"/>
          </a:p>
        </p:txBody>
      </p:sp>
      <p:grpSp>
        <p:nvGrpSpPr>
          <p:cNvPr id="9" name="组合 8"/>
          <p:cNvGrpSpPr/>
          <p:nvPr/>
        </p:nvGrpSpPr>
        <p:grpSpPr>
          <a:xfrm>
            <a:off x="838200" y="2326106"/>
            <a:ext cx="3128574" cy="400110"/>
            <a:chOff x="1042736" y="2229853"/>
            <a:chExt cx="3128574" cy="400110"/>
          </a:xfrm>
        </p:grpSpPr>
        <p:sp>
          <p:nvSpPr>
            <p:cNvPr id="6" name="燕尾形 5"/>
            <p:cNvSpPr/>
            <p:nvPr/>
          </p:nvSpPr>
          <p:spPr>
            <a:xfrm>
              <a:off x="1042736" y="2261466"/>
              <a:ext cx="336885" cy="336885"/>
            </a:xfrm>
            <a:prstGeom prst="chevron">
              <a:avLst/>
            </a:prstGeom>
            <a:gradFill>
              <a:gsLst>
                <a:gs pos="0">
                  <a:srgbClr val="007DD2"/>
                </a:gs>
                <a:gs pos="100000">
                  <a:srgbClr val="1EAAE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文本框 6"/>
            <p:cNvSpPr txBox="1"/>
            <p:nvPr/>
          </p:nvSpPr>
          <p:spPr>
            <a:xfrm>
              <a:off x="1379621" y="2229853"/>
              <a:ext cx="1008609" cy="400110"/>
            </a:xfrm>
            <a:prstGeom prst="rect">
              <a:avLst/>
            </a:prstGeom>
            <a:noFill/>
          </p:spPr>
          <p:txBody>
            <a:bodyPr wrap="none" rtlCol="0">
              <a:spAutoFit/>
            </a:bodyPr>
            <a:lstStyle/>
            <a:p>
              <a:r>
                <a:rPr lang="en-US" altLang="zh-CN" sz="2000" dirty="0" smtClean="0">
                  <a:solidFill>
                    <a:srgbClr val="007DD2"/>
                  </a:solidFill>
                  <a:latin typeface="思源黑体 CN Medium" panose="020B0600000000000000" pitchFamily="34" charset="-122"/>
                  <a:ea typeface="思源黑体 CN Medium" panose="020B0600000000000000" pitchFamily="34" charset="-122"/>
                </a:rPr>
                <a:t>SEC 01</a:t>
              </a:r>
              <a:endParaRPr lang="zh-CN" altLang="en-US" sz="2000" dirty="0">
                <a:solidFill>
                  <a:srgbClr val="007DD2"/>
                </a:solidFill>
                <a:latin typeface="思源黑体 CN Medium" panose="020B0600000000000000" pitchFamily="34" charset="-122"/>
                <a:ea typeface="思源黑体 CN Medium" panose="020B0600000000000000" pitchFamily="34" charset="-122"/>
              </a:endParaRPr>
            </a:p>
          </p:txBody>
        </p:sp>
        <p:sp>
          <p:nvSpPr>
            <p:cNvPr id="8" name="文本框 7"/>
            <p:cNvSpPr txBox="1"/>
            <p:nvPr/>
          </p:nvSpPr>
          <p:spPr>
            <a:xfrm>
              <a:off x="2388230" y="2245242"/>
              <a:ext cx="1783080" cy="368300"/>
            </a:xfrm>
            <a:prstGeom prst="rect">
              <a:avLst/>
            </a:prstGeom>
            <a:noFill/>
          </p:spPr>
          <p:txBody>
            <a:bodyPr wrap="none" rtlCol="0">
              <a:spAutoFit/>
            </a:bodyPr>
            <a:lstStyle/>
            <a:p>
              <a:pPr algn="l"/>
              <a:r>
                <a:rPr lang="zh-CN" altLang="en-US" dirty="0">
                  <a:latin typeface="思源黑体 CN Light" panose="020B0300000000000000" pitchFamily="34" charset="-122"/>
                  <a:ea typeface="思源黑体 CN Light" panose="020B0300000000000000" pitchFamily="34" charset="-122"/>
                </a:rPr>
                <a:t>上节知识点回顾</a:t>
              </a:r>
              <a:endParaRPr lang="zh-CN" altLang="en-US" dirty="0">
                <a:latin typeface="思源黑体 CN Light" panose="020B0300000000000000" pitchFamily="34" charset="-122"/>
                <a:ea typeface="思源黑体 CN Light" panose="020B0300000000000000" pitchFamily="34" charset="-122"/>
              </a:endParaRPr>
            </a:p>
          </p:txBody>
        </p:sp>
      </p:grpSp>
      <p:grpSp>
        <p:nvGrpSpPr>
          <p:cNvPr id="10" name="组合 9"/>
          <p:cNvGrpSpPr/>
          <p:nvPr/>
        </p:nvGrpSpPr>
        <p:grpSpPr>
          <a:xfrm>
            <a:off x="5009148" y="2326106"/>
            <a:ext cx="2899974" cy="400110"/>
            <a:chOff x="1042736" y="2229853"/>
            <a:chExt cx="2899974" cy="400110"/>
          </a:xfrm>
        </p:grpSpPr>
        <p:sp>
          <p:nvSpPr>
            <p:cNvPr id="11" name="燕尾形 10"/>
            <p:cNvSpPr/>
            <p:nvPr/>
          </p:nvSpPr>
          <p:spPr>
            <a:xfrm>
              <a:off x="1042736" y="2261466"/>
              <a:ext cx="336885" cy="336885"/>
            </a:xfrm>
            <a:prstGeom prst="chevron">
              <a:avLst/>
            </a:prstGeom>
            <a:gradFill>
              <a:gsLst>
                <a:gs pos="0">
                  <a:srgbClr val="007DD2"/>
                </a:gs>
                <a:gs pos="100000">
                  <a:srgbClr val="1EAAE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文本框 11"/>
            <p:cNvSpPr txBox="1"/>
            <p:nvPr/>
          </p:nvSpPr>
          <p:spPr>
            <a:xfrm>
              <a:off x="1379621" y="2229853"/>
              <a:ext cx="1008609" cy="400110"/>
            </a:xfrm>
            <a:prstGeom prst="rect">
              <a:avLst/>
            </a:prstGeom>
            <a:noFill/>
          </p:spPr>
          <p:txBody>
            <a:bodyPr wrap="none" rtlCol="0">
              <a:spAutoFit/>
            </a:bodyPr>
            <a:lstStyle/>
            <a:p>
              <a:r>
                <a:rPr lang="en-US" altLang="zh-CN" sz="2000" dirty="0" smtClean="0">
                  <a:solidFill>
                    <a:srgbClr val="007DD2"/>
                  </a:solidFill>
                  <a:latin typeface="思源黑体 CN Medium" panose="020B0600000000000000" pitchFamily="34" charset="-122"/>
                  <a:ea typeface="思源黑体 CN Medium" panose="020B0600000000000000" pitchFamily="34" charset="-122"/>
                </a:rPr>
                <a:t>SEC 02</a:t>
              </a:r>
              <a:endParaRPr lang="zh-CN" altLang="en-US" sz="2000" dirty="0">
                <a:solidFill>
                  <a:srgbClr val="007DD2"/>
                </a:solidFill>
                <a:latin typeface="思源黑体 CN Medium" panose="020B0600000000000000" pitchFamily="34" charset="-122"/>
                <a:ea typeface="思源黑体 CN Medium" panose="020B0600000000000000" pitchFamily="34" charset="-122"/>
              </a:endParaRPr>
            </a:p>
          </p:txBody>
        </p:sp>
        <p:sp>
          <p:nvSpPr>
            <p:cNvPr id="13" name="文本框 12"/>
            <p:cNvSpPr txBox="1"/>
            <p:nvPr/>
          </p:nvSpPr>
          <p:spPr>
            <a:xfrm>
              <a:off x="2388230" y="2245242"/>
              <a:ext cx="1554480" cy="368300"/>
            </a:xfrm>
            <a:prstGeom prst="rect">
              <a:avLst/>
            </a:prstGeom>
            <a:noFill/>
          </p:spPr>
          <p:txBody>
            <a:bodyPr wrap="none" rtlCol="0">
              <a:spAutoFit/>
            </a:bodyPr>
            <a:lstStyle/>
            <a:p>
              <a:pPr algn="l"/>
              <a:r>
                <a:rPr lang="zh-CN" altLang="en-US" dirty="0">
                  <a:latin typeface="思源黑体 CN Light" panose="020B0300000000000000" pitchFamily="34" charset="-122"/>
                  <a:ea typeface="思源黑体 CN Light" panose="020B0300000000000000" pitchFamily="34" charset="-122"/>
                  <a:sym typeface="+mn-ea"/>
                </a:rPr>
                <a:t>本次内容演示</a:t>
              </a:r>
              <a:endParaRPr lang="zh-CN" altLang="en-US" dirty="0">
                <a:latin typeface="思源黑体 CN Light" panose="020B0300000000000000" pitchFamily="34" charset="-122"/>
                <a:ea typeface="思源黑体 CN Light" panose="020B0300000000000000" pitchFamily="34" charset="-122"/>
                <a:sym typeface="+mn-ea"/>
              </a:endParaRPr>
            </a:p>
          </p:txBody>
        </p:sp>
      </p:grpSp>
      <p:grpSp>
        <p:nvGrpSpPr>
          <p:cNvPr id="14" name="组合 13"/>
          <p:cNvGrpSpPr/>
          <p:nvPr/>
        </p:nvGrpSpPr>
        <p:grpSpPr>
          <a:xfrm>
            <a:off x="838200" y="3561348"/>
            <a:ext cx="2671374" cy="400110"/>
            <a:chOff x="1042736" y="2229853"/>
            <a:chExt cx="2671374" cy="400110"/>
          </a:xfrm>
        </p:grpSpPr>
        <p:sp>
          <p:nvSpPr>
            <p:cNvPr id="15" name="燕尾形 14"/>
            <p:cNvSpPr/>
            <p:nvPr/>
          </p:nvSpPr>
          <p:spPr>
            <a:xfrm>
              <a:off x="1042736" y="2261466"/>
              <a:ext cx="336885" cy="336885"/>
            </a:xfrm>
            <a:prstGeom prst="chevron">
              <a:avLst/>
            </a:prstGeom>
            <a:gradFill>
              <a:gsLst>
                <a:gs pos="0">
                  <a:srgbClr val="007DD2"/>
                </a:gs>
                <a:gs pos="100000">
                  <a:srgbClr val="1EAAE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文本框 15"/>
            <p:cNvSpPr txBox="1"/>
            <p:nvPr/>
          </p:nvSpPr>
          <p:spPr>
            <a:xfrm>
              <a:off x="1379621" y="2229853"/>
              <a:ext cx="1008609" cy="400110"/>
            </a:xfrm>
            <a:prstGeom prst="rect">
              <a:avLst/>
            </a:prstGeom>
            <a:noFill/>
          </p:spPr>
          <p:txBody>
            <a:bodyPr wrap="none" rtlCol="0">
              <a:spAutoFit/>
            </a:bodyPr>
            <a:lstStyle/>
            <a:p>
              <a:r>
                <a:rPr lang="en-US" altLang="zh-CN" sz="2000" dirty="0" smtClean="0">
                  <a:solidFill>
                    <a:srgbClr val="007DD2"/>
                  </a:solidFill>
                  <a:latin typeface="思源黑体 CN Medium" panose="020B0600000000000000" pitchFamily="34" charset="-122"/>
                  <a:ea typeface="思源黑体 CN Medium" panose="020B0600000000000000" pitchFamily="34" charset="-122"/>
                </a:rPr>
                <a:t>SEC 03</a:t>
              </a:r>
              <a:endParaRPr lang="zh-CN" altLang="en-US" sz="2000" dirty="0">
                <a:solidFill>
                  <a:srgbClr val="007DD2"/>
                </a:solidFill>
                <a:latin typeface="思源黑体 CN Medium" panose="020B0600000000000000" pitchFamily="34" charset="-122"/>
                <a:ea typeface="思源黑体 CN Medium" panose="020B0600000000000000" pitchFamily="34" charset="-122"/>
              </a:endParaRPr>
            </a:p>
          </p:txBody>
        </p:sp>
        <p:sp>
          <p:nvSpPr>
            <p:cNvPr id="17" name="文本框 16"/>
            <p:cNvSpPr txBox="1"/>
            <p:nvPr/>
          </p:nvSpPr>
          <p:spPr>
            <a:xfrm>
              <a:off x="2388230" y="2230002"/>
              <a:ext cx="1325880" cy="368300"/>
            </a:xfrm>
            <a:prstGeom prst="rect">
              <a:avLst/>
            </a:prstGeom>
            <a:noFill/>
          </p:spPr>
          <p:txBody>
            <a:bodyPr wrap="none" rtlCol="0">
              <a:spAutoFit/>
            </a:bodyPr>
            <a:lstStyle/>
            <a:p>
              <a:r>
                <a:rPr lang="zh-CN" altLang="en-US" dirty="0">
                  <a:latin typeface="思源黑体 CN Light" panose="020B0300000000000000" pitchFamily="34" charset="-122"/>
                  <a:ea typeface="思源黑体 CN Light" panose="020B0300000000000000" pitchFamily="34" charset="-122"/>
                </a:rPr>
                <a:t>知识点讲解</a:t>
              </a:r>
              <a:endParaRPr lang="zh-CN" altLang="en-US" dirty="0">
                <a:latin typeface="思源黑体 CN Light" panose="020B0300000000000000" pitchFamily="34" charset="-122"/>
                <a:ea typeface="思源黑体 CN Light" panose="020B0300000000000000" pitchFamily="34" charset="-122"/>
              </a:endParaRPr>
            </a:p>
          </p:txBody>
        </p:sp>
      </p:grpSp>
      <p:grpSp>
        <p:nvGrpSpPr>
          <p:cNvPr id="18" name="组合 17"/>
          <p:cNvGrpSpPr/>
          <p:nvPr/>
        </p:nvGrpSpPr>
        <p:grpSpPr>
          <a:xfrm>
            <a:off x="5009148" y="3561348"/>
            <a:ext cx="2899974" cy="400110"/>
            <a:chOff x="1042736" y="2229853"/>
            <a:chExt cx="2899974" cy="400110"/>
          </a:xfrm>
        </p:grpSpPr>
        <p:sp>
          <p:nvSpPr>
            <p:cNvPr id="19" name="燕尾形 18"/>
            <p:cNvSpPr/>
            <p:nvPr/>
          </p:nvSpPr>
          <p:spPr>
            <a:xfrm>
              <a:off x="1042736" y="2261466"/>
              <a:ext cx="336885" cy="336885"/>
            </a:xfrm>
            <a:prstGeom prst="chevron">
              <a:avLst/>
            </a:prstGeom>
            <a:gradFill>
              <a:gsLst>
                <a:gs pos="0">
                  <a:srgbClr val="007DD2"/>
                </a:gs>
                <a:gs pos="100000">
                  <a:srgbClr val="1EAAE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文本框 19"/>
            <p:cNvSpPr txBox="1"/>
            <p:nvPr/>
          </p:nvSpPr>
          <p:spPr>
            <a:xfrm>
              <a:off x="1379621" y="2229853"/>
              <a:ext cx="1008609" cy="400110"/>
            </a:xfrm>
            <a:prstGeom prst="rect">
              <a:avLst/>
            </a:prstGeom>
            <a:noFill/>
          </p:spPr>
          <p:txBody>
            <a:bodyPr wrap="none" rtlCol="0">
              <a:spAutoFit/>
            </a:bodyPr>
            <a:lstStyle/>
            <a:p>
              <a:r>
                <a:rPr lang="en-US" altLang="zh-CN" sz="2000" dirty="0" smtClean="0">
                  <a:solidFill>
                    <a:srgbClr val="007DD2"/>
                  </a:solidFill>
                  <a:latin typeface="思源黑体 CN Medium" panose="020B0600000000000000" pitchFamily="34" charset="-122"/>
                  <a:ea typeface="思源黑体 CN Medium" panose="020B0600000000000000" pitchFamily="34" charset="-122"/>
                </a:rPr>
                <a:t>SEC 04</a:t>
              </a:r>
              <a:endParaRPr lang="zh-CN" altLang="en-US" sz="2000" dirty="0">
                <a:solidFill>
                  <a:srgbClr val="007DD2"/>
                </a:solidFill>
                <a:latin typeface="思源黑体 CN Medium" panose="020B0600000000000000" pitchFamily="34" charset="-122"/>
                <a:ea typeface="思源黑体 CN Medium" panose="020B0600000000000000" pitchFamily="34" charset="-122"/>
              </a:endParaRPr>
            </a:p>
          </p:txBody>
        </p:sp>
        <p:sp>
          <p:nvSpPr>
            <p:cNvPr id="21" name="文本框 20"/>
            <p:cNvSpPr txBox="1"/>
            <p:nvPr/>
          </p:nvSpPr>
          <p:spPr>
            <a:xfrm>
              <a:off x="2388230" y="2245242"/>
              <a:ext cx="1554480" cy="368300"/>
            </a:xfrm>
            <a:prstGeom prst="rect">
              <a:avLst/>
            </a:prstGeom>
            <a:noFill/>
          </p:spPr>
          <p:txBody>
            <a:bodyPr wrap="none" rtlCol="0">
              <a:spAutoFit/>
            </a:bodyPr>
            <a:lstStyle/>
            <a:p>
              <a:pPr algn="l"/>
              <a:r>
                <a:rPr lang="zh-CN" altLang="en-US" dirty="0">
                  <a:latin typeface="思源黑体 CN Light" panose="020B0300000000000000" pitchFamily="34" charset="-122"/>
                  <a:ea typeface="思源黑体 CN Light" panose="020B0300000000000000" pitchFamily="34" charset="-122"/>
                </a:rPr>
                <a:t>部分代码展示</a:t>
              </a:r>
              <a:endParaRPr lang="zh-CN" altLang="en-US" dirty="0">
                <a:latin typeface="思源黑体 CN Light" panose="020B0300000000000000" pitchFamily="34" charset="-122"/>
                <a:ea typeface="思源黑体 CN Light" panose="020B0300000000000000" pitchFamily="34" charset="-122"/>
              </a:endParaRPr>
            </a:p>
          </p:txBody>
        </p:sp>
      </p:grpSp>
      <p:grpSp>
        <p:nvGrpSpPr>
          <p:cNvPr id="22" name="组合 21"/>
          <p:cNvGrpSpPr/>
          <p:nvPr/>
        </p:nvGrpSpPr>
        <p:grpSpPr>
          <a:xfrm>
            <a:off x="838200" y="4796590"/>
            <a:ext cx="3585774" cy="400110"/>
            <a:chOff x="1042736" y="2229853"/>
            <a:chExt cx="3585774" cy="400110"/>
          </a:xfrm>
        </p:grpSpPr>
        <p:sp>
          <p:nvSpPr>
            <p:cNvPr id="23" name="燕尾形 22"/>
            <p:cNvSpPr/>
            <p:nvPr/>
          </p:nvSpPr>
          <p:spPr>
            <a:xfrm>
              <a:off x="1042736" y="2261466"/>
              <a:ext cx="336885" cy="336885"/>
            </a:xfrm>
            <a:prstGeom prst="chevron">
              <a:avLst/>
            </a:prstGeom>
            <a:gradFill>
              <a:gsLst>
                <a:gs pos="0">
                  <a:srgbClr val="007DD2"/>
                </a:gs>
                <a:gs pos="100000">
                  <a:srgbClr val="1EAAE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文本框 23"/>
            <p:cNvSpPr txBox="1"/>
            <p:nvPr/>
          </p:nvSpPr>
          <p:spPr>
            <a:xfrm>
              <a:off x="1379621" y="2229853"/>
              <a:ext cx="1008609" cy="400110"/>
            </a:xfrm>
            <a:prstGeom prst="rect">
              <a:avLst/>
            </a:prstGeom>
            <a:noFill/>
          </p:spPr>
          <p:txBody>
            <a:bodyPr wrap="none" rtlCol="0">
              <a:spAutoFit/>
            </a:bodyPr>
            <a:lstStyle/>
            <a:p>
              <a:r>
                <a:rPr lang="en-US" altLang="zh-CN" sz="2000" dirty="0" smtClean="0">
                  <a:solidFill>
                    <a:srgbClr val="007DD2"/>
                  </a:solidFill>
                  <a:latin typeface="思源黑体 CN Medium" panose="020B0600000000000000" pitchFamily="34" charset="-122"/>
                  <a:ea typeface="思源黑体 CN Medium" panose="020B0600000000000000" pitchFamily="34" charset="-122"/>
                </a:rPr>
                <a:t>SEC 05</a:t>
              </a:r>
              <a:endParaRPr lang="zh-CN" altLang="en-US" sz="2000" dirty="0">
                <a:solidFill>
                  <a:srgbClr val="007DD2"/>
                </a:solidFill>
                <a:latin typeface="思源黑体 CN Medium" panose="020B0600000000000000" pitchFamily="34" charset="-122"/>
                <a:ea typeface="思源黑体 CN Medium" panose="020B0600000000000000" pitchFamily="34" charset="-122"/>
              </a:endParaRPr>
            </a:p>
          </p:txBody>
        </p:sp>
        <p:sp>
          <p:nvSpPr>
            <p:cNvPr id="25" name="文本框 24"/>
            <p:cNvSpPr txBox="1"/>
            <p:nvPr/>
          </p:nvSpPr>
          <p:spPr>
            <a:xfrm>
              <a:off x="2388230" y="2245242"/>
              <a:ext cx="2240280" cy="368300"/>
            </a:xfrm>
            <a:prstGeom prst="rect">
              <a:avLst/>
            </a:prstGeom>
            <a:noFill/>
          </p:spPr>
          <p:txBody>
            <a:bodyPr wrap="none" rtlCol="0">
              <a:spAutoFit/>
            </a:bodyPr>
            <a:lstStyle/>
            <a:p>
              <a:r>
                <a:rPr lang="zh-CN" altLang="en-US" dirty="0">
                  <a:latin typeface="思源黑体 CN Light" panose="020B0300000000000000" pitchFamily="34" charset="-122"/>
                  <a:ea typeface="思源黑体 CN Light" panose="020B0300000000000000" pitchFamily="34" charset="-122"/>
                </a:rPr>
                <a:t>课后作业和常见问题</a:t>
              </a:r>
              <a:endParaRPr lang="zh-CN" altLang="en-US" dirty="0">
                <a:latin typeface="思源黑体 CN Light" panose="020B0300000000000000" pitchFamily="34" charset="-122"/>
                <a:ea typeface="思源黑体 CN Light" panose="020B0300000000000000" pitchFamily="34" charset="-122"/>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上次课程回顾</a:t>
            </a:r>
            <a:endParaRPr lang="zh-CN" altLang="en-US"/>
          </a:p>
        </p:txBody>
      </p:sp>
      <p:sp>
        <p:nvSpPr>
          <p:cNvPr id="4" name="文本框 3"/>
          <p:cNvSpPr txBox="1"/>
          <p:nvPr/>
        </p:nvSpPr>
        <p:spPr>
          <a:xfrm>
            <a:off x="690245" y="1287780"/>
            <a:ext cx="7299325" cy="1753235"/>
          </a:xfrm>
          <a:prstGeom prst="rect">
            <a:avLst/>
          </a:prstGeom>
          <a:noFill/>
        </p:spPr>
        <p:txBody>
          <a:bodyPr wrap="square" rtlCol="0">
            <a:spAutoFit/>
          </a:bodyPr>
          <a:p>
            <a:r>
              <a:rPr lang="zh-CN" altLang="en-US"/>
              <a:t>上次课程我们完成了数据库部分和接口部分的开发并使用拦截器完成了登录</a:t>
            </a:r>
            <a:r>
              <a:rPr lang="en-US" altLang="zh-CN"/>
              <a:t>Token</a:t>
            </a:r>
            <a:r>
              <a:rPr lang="zh-CN" altLang="en-US"/>
              <a:t>的拦截。</a:t>
            </a:r>
            <a:endParaRPr lang="zh-CN" altLang="en-US"/>
          </a:p>
          <a:p>
            <a:endParaRPr lang="zh-CN" altLang="en-US"/>
          </a:p>
          <a:p>
            <a:r>
              <a:rPr lang="zh-CN" altLang="en-US"/>
              <a:t>其中涉及数据库访问器注册</a:t>
            </a:r>
            <a:endParaRPr lang="zh-CN" altLang="en-US"/>
          </a:p>
          <a:p>
            <a:r>
              <a:rPr lang="zh-CN" altLang="en-US"/>
              <a:t>拦截器</a:t>
            </a:r>
            <a:endParaRPr lang="zh-CN" altLang="en-US"/>
          </a:p>
          <a:p>
            <a:r>
              <a:rPr lang="en-US" altLang="zh-CN"/>
              <a:t>httpHandler</a:t>
            </a:r>
            <a:endParaRPr lang="en-US" altLang="zh-C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本章将演示</a:t>
            </a:r>
            <a:endParaRPr lang="zh-CN" altLang="en-US"/>
          </a:p>
        </p:txBody>
      </p:sp>
      <p:sp>
        <p:nvSpPr>
          <p:cNvPr id="3" name="文本框 2"/>
          <p:cNvSpPr txBox="1"/>
          <p:nvPr/>
        </p:nvSpPr>
        <p:spPr>
          <a:xfrm>
            <a:off x="420370" y="1297305"/>
            <a:ext cx="9271635" cy="645160"/>
          </a:xfrm>
          <a:prstGeom prst="rect">
            <a:avLst/>
          </a:prstGeom>
          <a:noFill/>
        </p:spPr>
        <p:txBody>
          <a:bodyPr wrap="square" rtlCol="0">
            <a:spAutoFit/>
          </a:bodyPr>
          <a:p>
            <a:r>
              <a:rPr lang="zh-CN" altLang="en-US"/>
              <a:t>使用</a:t>
            </a:r>
            <a:r>
              <a:rPr lang="en-US" altLang="zh-CN"/>
              <a:t>FINEUI</a:t>
            </a:r>
            <a:r>
              <a:rPr lang="zh-CN" altLang="en-US"/>
              <a:t>来编写和注入菜单并调用接口服务完成数据库的增删改查。</a:t>
            </a:r>
            <a:endParaRPr lang="zh-CN" altLang="en-US"/>
          </a:p>
          <a:p>
            <a:r>
              <a:rPr lang="zh-CN" altLang="en-US"/>
              <a:t>随后我们完整的演示一遍本系统的所有功能。</a:t>
            </a:r>
            <a:endParaRPr lang="zh-CN" altLang="en-US"/>
          </a:p>
        </p:txBody>
      </p:sp>
      <p:pic>
        <p:nvPicPr>
          <p:cNvPr id="4" name="图片 3"/>
          <p:cNvPicPr>
            <a:picLocks noChangeAspect="1"/>
          </p:cNvPicPr>
          <p:nvPr/>
        </p:nvPicPr>
        <p:blipFill>
          <a:blip r:embed="rId1"/>
          <a:stretch>
            <a:fillRect/>
          </a:stretch>
        </p:blipFill>
        <p:spPr>
          <a:xfrm>
            <a:off x="1089025" y="1942465"/>
            <a:ext cx="9157970" cy="4269740"/>
          </a:xfrm>
          <a:prstGeom prst="rect">
            <a:avLst/>
          </a:prstGeom>
        </p:spPr>
      </p:pic>
      <p:pic>
        <p:nvPicPr>
          <p:cNvPr id="5" name="图片 4"/>
          <p:cNvPicPr>
            <a:picLocks noChangeAspect="1"/>
          </p:cNvPicPr>
          <p:nvPr/>
        </p:nvPicPr>
        <p:blipFill>
          <a:blip r:embed="rId2"/>
          <a:stretch>
            <a:fillRect/>
          </a:stretch>
        </p:blipFill>
        <p:spPr>
          <a:xfrm>
            <a:off x="2538095" y="333375"/>
            <a:ext cx="7243445" cy="6303010"/>
          </a:xfrm>
          <a:prstGeom prst="rect">
            <a:avLst/>
          </a:prstGeom>
        </p:spPr>
      </p:pic>
      <p:pic>
        <p:nvPicPr>
          <p:cNvPr id="7" name="图片 6"/>
          <p:cNvPicPr>
            <a:picLocks noChangeAspect="1"/>
          </p:cNvPicPr>
          <p:nvPr/>
        </p:nvPicPr>
        <p:blipFill>
          <a:blip r:embed="rId3"/>
          <a:stretch>
            <a:fillRect/>
          </a:stretch>
        </p:blipFill>
        <p:spPr>
          <a:xfrm>
            <a:off x="1428750" y="417830"/>
            <a:ext cx="9334500" cy="6134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扩展菜单</a:t>
            </a:r>
            <a:endParaRPr lang="zh-CN" altLang="en-US"/>
          </a:p>
        </p:txBody>
      </p:sp>
      <p:sp>
        <p:nvSpPr>
          <p:cNvPr id="3" name="文本框 2"/>
          <p:cNvSpPr txBox="1"/>
          <p:nvPr/>
        </p:nvSpPr>
        <p:spPr>
          <a:xfrm>
            <a:off x="420370" y="1297305"/>
            <a:ext cx="9271635" cy="368300"/>
          </a:xfrm>
          <a:prstGeom prst="rect">
            <a:avLst/>
          </a:prstGeom>
          <a:noFill/>
        </p:spPr>
        <p:txBody>
          <a:bodyPr wrap="square" rtlCol="0">
            <a:spAutoFit/>
          </a:bodyPr>
          <a:p>
            <a:r>
              <a:rPr lang="zh-CN"/>
              <a:t>目前</a:t>
            </a:r>
            <a:r>
              <a:rPr lang="en-US" altLang="zh-CN"/>
              <a:t>fr</a:t>
            </a:r>
            <a:r>
              <a:rPr lang="zh-CN" altLang="en-US"/>
              <a:t>可以直接扩展菜单一共有</a:t>
            </a:r>
            <a:r>
              <a:rPr lang="en-US" altLang="zh-CN"/>
              <a:t>3</a:t>
            </a:r>
            <a:r>
              <a:rPr lang="zh-CN" altLang="en-US"/>
              <a:t>处</a:t>
            </a:r>
            <a:endParaRPr lang="zh-CN" altLang="en-US"/>
          </a:p>
        </p:txBody>
      </p:sp>
      <p:pic>
        <p:nvPicPr>
          <p:cNvPr id="5" name="图片 4" descr="tempsnip"/>
          <p:cNvPicPr>
            <a:picLocks noChangeAspect="1"/>
          </p:cNvPicPr>
          <p:nvPr/>
        </p:nvPicPr>
        <p:blipFill>
          <a:blip r:embed="rId1"/>
          <a:stretch>
            <a:fillRect/>
          </a:stretch>
        </p:blipFill>
        <p:spPr>
          <a:xfrm>
            <a:off x="4212590" y="843280"/>
            <a:ext cx="7361555" cy="586803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注册菜单</a:t>
            </a:r>
            <a:endParaRPr lang="zh-CN" altLang="en-US"/>
          </a:p>
        </p:txBody>
      </p:sp>
      <p:sp>
        <p:nvSpPr>
          <p:cNvPr id="3" name="文本框 2"/>
          <p:cNvSpPr txBox="1"/>
          <p:nvPr/>
        </p:nvSpPr>
        <p:spPr>
          <a:xfrm>
            <a:off x="420370" y="1297305"/>
            <a:ext cx="9271635" cy="3969385"/>
          </a:xfrm>
          <a:prstGeom prst="rect">
            <a:avLst/>
          </a:prstGeom>
          <a:noFill/>
        </p:spPr>
        <p:txBody>
          <a:bodyPr wrap="square" rtlCol="0">
            <a:spAutoFit/>
          </a:bodyPr>
          <a:p>
            <a:r>
              <a:rPr lang="en-US" altLang="zh-CN"/>
              <a:t>1.</a:t>
            </a:r>
            <a:r>
              <a:rPr lang="zh-CN" altLang="en-US"/>
              <a:t>注册到侧边最大菜单</a:t>
            </a:r>
            <a:endParaRPr lang="zh-CN" altLang="en-US"/>
          </a:p>
          <a:p>
            <a:endParaRPr lang="zh-CN" altLang="en-US"/>
          </a:p>
          <a:p>
            <a:r>
              <a:rPr lang="zh-CN" altLang="en-US"/>
              <a:t>//  示例,向menus中加入百度搜索按钮.</a:t>
            </a:r>
            <a:endParaRPr lang="zh-CN" altLang="en-US"/>
          </a:p>
          <a:p>
            <a:r>
              <a:rPr lang="zh-CN" altLang="en-US"/>
              <a:t>BI.config("dec.constant.menu.items", function (items) {</a:t>
            </a:r>
            <a:endParaRPr lang="zh-CN" altLang="en-US"/>
          </a:p>
          <a:p>
            <a:r>
              <a:rPr lang="zh-CN" altLang="en-US"/>
              <a:t>    items.push({</a:t>
            </a:r>
            <a:endParaRPr lang="zh-CN" altLang="en-US"/>
          </a:p>
          <a:p>
            <a:r>
              <a:rPr lang="zh-CN" altLang="en-US"/>
              <a:t>        value: "baidu",</a:t>
            </a:r>
            <a:endParaRPr lang="zh-CN" altLang="en-US"/>
          </a:p>
          <a:p>
            <a:r>
              <a:rPr lang="zh-CN" altLang="en-US"/>
              <a:t>        text: BI.i18nText("百度一下"),</a:t>
            </a:r>
            <a:endParaRPr lang="zh-CN" altLang="en-US"/>
          </a:p>
          <a:p>
            <a:r>
              <a:rPr lang="zh-CN" altLang="en-US"/>
              <a:t>        cardType:{</a:t>
            </a:r>
            <a:endParaRPr lang="zh-CN" altLang="en-US"/>
          </a:p>
          <a:p>
            <a:r>
              <a:rPr lang="zh-CN" altLang="en-US"/>
              <a:t>            src:"http://baidu.com"</a:t>
            </a:r>
            <a:endParaRPr lang="zh-CN" altLang="en-US"/>
          </a:p>
          <a:p>
            <a:r>
              <a:rPr lang="zh-CN" altLang="en-US"/>
              <a:t>        },</a:t>
            </a:r>
            <a:endParaRPr lang="zh-CN" altLang="en-US"/>
          </a:p>
          <a:p>
            <a:r>
              <a:rPr lang="zh-CN" altLang="en-US"/>
              <a:t>        cls: "analysis-menu-font"</a:t>
            </a:r>
            <a:endParaRPr lang="zh-CN" altLang="en-US"/>
          </a:p>
          <a:p>
            <a:r>
              <a:rPr lang="zh-CN" altLang="en-US"/>
              <a:t>    });</a:t>
            </a:r>
            <a:endParaRPr lang="zh-CN" altLang="en-US"/>
          </a:p>
          <a:p>
            <a:r>
              <a:rPr lang="zh-CN" altLang="en-US"/>
              <a:t>    return items;</a:t>
            </a:r>
            <a:endParaRPr lang="zh-CN" altLang="en-US"/>
          </a:p>
          <a:p>
            <a:r>
              <a:rPr lang="zh-CN" altLang="en-US"/>
              <a:t>});</a:t>
            </a:r>
            <a:endParaRPr lang="zh-CN" altLang="en-US"/>
          </a:p>
        </p:txBody>
      </p:sp>
      <p:pic>
        <p:nvPicPr>
          <p:cNvPr id="4" name="图片 3"/>
          <p:cNvPicPr>
            <a:picLocks noChangeAspect="1"/>
          </p:cNvPicPr>
          <p:nvPr/>
        </p:nvPicPr>
        <p:blipFill>
          <a:blip r:embed="rId1"/>
          <a:stretch>
            <a:fillRect/>
          </a:stretch>
        </p:blipFill>
        <p:spPr>
          <a:xfrm>
            <a:off x="7265035" y="1667510"/>
            <a:ext cx="847725" cy="3329305"/>
          </a:xfrm>
          <a:prstGeom prst="rect">
            <a:avLst/>
          </a:prstGeom>
        </p:spPr>
      </p:pic>
      <p:sp>
        <p:nvSpPr>
          <p:cNvPr id="5" name="文本框 4"/>
          <p:cNvSpPr txBox="1"/>
          <p:nvPr/>
        </p:nvSpPr>
        <p:spPr>
          <a:xfrm>
            <a:off x="473075" y="5487670"/>
            <a:ext cx="6052185" cy="922020"/>
          </a:xfrm>
          <a:prstGeom prst="rect">
            <a:avLst/>
          </a:prstGeom>
          <a:noFill/>
        </p:spPr>
        <p:txBody>
          <a:bodyPr wrap="square" rtlCol="0">
            <a:spAutoFit/>
          </a:bodyPr>
          <a:p>
            <a:r>
              <a:rPr lang="en-US" altLang="zh-CN"/>
              <a:t>BI.config</a:t>
            </a:r>
            <a:r>
              <a:rPr lang="zh-CN" altLang="en-US"/>
              <a:t>的使用方法参考：</a:t>
            </a:r>
            <a:endParaRPr lang="zh-CN" altLang="en-US"/>
          </a:p>
          <a:p>
            <a:r>
              <a:rPr lang="zh-CN" altLang="en-US"/>
              <a:t>https://wiki.fanruan.com/pages/viewpage.action?pageId=33423858</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注册菜单</a:t>
            </a:r>
            <a:endParaRPr lang="zh-CN" altLang="en-US"/>
          </a:p>
        </p:txBody>
      </p:sp>
      <p:sp>
        <p:nvSpPr>
          <p:cNvPr id="3" name="文本框 2"/>
          <p:cNvSpPr txBox="1"/>
          <p:nvPr/>
        </p:nvSpPr>
        <p:spPr>
          <a:xfrm>
            <a:off x="420370" y="1297305"/>
            <a:ext cx="9271635" cy="3969385"/>
          </a:xfrm>
          <a:prstGeom prst="rect">
            <a:avLst/>
          </a:prstGeom>
          <a:noFill/>
        </p:spPr>
        <p:txBody>
          <a:bodyPr wrap="square" rtlCol="0">
            <a:spAutoFit/>
          </a:bodyPr>
          <a:p>
            <a:r>
              <a:rPr lang="en-US" altLang="zh-CN"/>
              <a:t>2.</a:t>
            </a:r>
            <a:r>
              <a:rPr lang="zh-CN" altLang="en-US"/>
              <a:t>注册到管理菜单节点</a:t>
            </a:r>
            <a:endParaRPr lang="zh-CN" altLang="en-US"/>
          </a:p>
          <a:p>
            <a:r>
              <a:rPr lang="zh-CN" altLang="en-US"/>
              <a:t>//  示例,向管理系统节点加入百度搜索节点</a:t>
            </a:r>
            <a:endParaRPr lang="zh-CN" altLang="en-US"/>
          </a:p>
          <a:p>
            <a:r>
              <a:rPr lang="zh-CN" altLang="en-US"/>
              <a:t>//  特别注意,此配置需要配合服务端SystemOptionProvider接口使用,不然会因无权限而不显示节点.</a:t>
            </a:r>
            <a:endParaRPr lang="zh-CN" altLang="en-US"/>
          </a:p>
          <a:p>
            <a:r>
              <a:rPr lang="zh-CN" altLang="en-US"/>
              <a:t>BI.config("dec.constant.management.navigation", function (items) {</a:t>
            </a:r>
            <a:endParaRPr lang="zh-CN" altLang="en-US"/>
          </a:p>
          <a:p>
            <a:r>
              <a:rPr lang="zh-CN" altLang="en-US"/>
              <a:t>    items.push({</a:t>
            </a:r>
            <a:endParaRPr lang="zh-CN" altLang="en-US"/>
          </a:p>
          <a:p>
            <a:r>
              <a:rPr lang="zh-CN" altLang="en-US"/>
              <a:t>        value: "baidu",  // 地址栏显示的hash值</a:t>
            </a:r>
            <a:endParaRPr lang="zh-CN" altLang="en-US"/>
          </a:p>
          <a:p>
            <a:r>
              <a:rPr lang="zh-CN" altLang="en-US"/>
              <a:t>        id: "decision-management-baidu",  // id这个要和</a:t>
            </a:r>
            <a:r>
              <a:rPr lang="en-US" altLang="zh-CN"/>
              <a:t>java</a:t>
            </a:r>
            <a:r>
              <a:rPr lang="zh-CN" altLang="en-US"/>
              <a:t>写的</a:t>
            </a:r>
            <a:r>
              <a:rPr lang="en-US" altLang="zh-CN"/>
              <a:t>id</a:t>
            </a:r>
            <a:r>
              <a:rPr lang="zh-CN" altLang="en-US"/>
              <a:t>对应</a:t>
            </a:r>
            <a:endParaRPr lang="zh-CN" altLang="en-US"/>
          </a:p>
          <a:p>
            <a:r>
              <a:rPr lang="zh-CN" altLang="en-US"/>
              <a:t>        text: BI.i18nText("百度一下"),  // 文字</a:t>
            </a:r>
            <a:endParaRPr lang="zh-CN" altLang="en-US"/>
          </a:p>
          <a:p>
            <a:r>
              <a:rPr lang="zh-CN" altLang="en-US"/>
              <a:t>        cardType: "dec.management.baidu",  // 组件的shortcut,适用于用fineui开发的页面.    </a:t>
            </a:r>
            <a:endParaRPr lang="zh-CN" altLang="en-US"/>
          </a:p>
          <a:p>
            <a:r>
              <a:rPr lang="zh-CN" altLang="en-US"/>
              <a:t>        cls: "management-directory-font"  // 图标类名</a:t>
            </a:r>
            <a:endParaRPr lang="zh-CN" altLang="en-US"/>
          </a:p>
          <a:p>
            <a:r>
              <a:rPr lang="zh-CN" altLang="en-US"/>
              <a:t>    });</a:t>
            </a:r>
            <a:endParaRPr lang="zh-CN" altLang="en-US"/>
          </a:p>
          <a:p>
            <a:r>
              <a:rPr lang="zh-CN" altLang="en-US"/>
              <a:t>    return items;</a:t>
            </a:r>
            <a:endParaRPr lang="zh-CN" altLang="en-US"/>
          </a:p>
          <a:p>
            <a:r>
              <a:rPr lang="zh-CN" altLang="en-US"/>
              <a:t>});</a:t>
            </a:r>
            <a:endParaRPr lang="zh-CN" altLang="en-US"/>
          </a:p>
        </p:txBody>
      </p:sp>
      <p:pic>
        <p:nvPicPr>
          <p:cNvPr id="4" name="图片 3"/>
          <p:cNvPicPr>
            <a:picLocks noChangeAspect="1"/>
          </p:cNvPicPr>
          <p:nvPr/>
        </p:nvPicPr>
        <p:blipFill>
          <a:blip r:embed="rId1"/>
          <a:stretch>
            <a:fillRect/>
          </a:stretch>
        </p:blipFill>
        <p:spPr>
          <a:xfrm>
            <a:off x="7541895" y="412750"/>
            <a:ext cx="1743075" cy="609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注册菜单</a:t>
            </a:r>
            <a:endParaRPr lang="zh-CN" altLang="en-US"/>
          </a:p>
        </p:txBody>
      </p:sp>
      <p:sp>
        <p:nvSpPr>
          <p:cNvPr id="3" name="文本框 2"/>
          <p:cNvSpPr txBox="1"/>
          <p:nvPr/>
        </p:nvSpPr>
        <p:spPr>
          <a:xfrm>
            <a:off x="420370" y="1297305"/>
            <a:ext cx="9271635" cy="3415030"/>
          </a:xfrm>
          <a:prstGeom prst="rect">
            <a:avLst/>
          </a:prstGeom>
          <a:noFill/>
        </p:spPr>
        <p:txBody>
          <a:bodyPr wrap="square" rtlCol="0">
            <a:spAutoFit/>
          </a:bodyPr>
          <a:p>
            <a:r>
              <a:rPr lang="en-US" altLang="zh-CN"/>
              <a:t>3.</a:t>
            </a:r>
            <a:r>
              <a:rPr lang="zh-CN" altLang="en-US"/>
              <a:t>注册到管理系统节点</a:t>
            </a:r>
            <a:endParaRPr lang="zh-CN" altLang="en-US"/>
          </a:p>
          <a:p>
            <a:r>
              <a:rPr lang="zh-CN" altLang="en-US"/>
              <a:t>//  示例,向管理系统的子页面系统管理中加入谷歌搜索节点</a:t>
            </a:r>
            <a:endParaRPr lang="zh-CN" altLang="en-US"/>
          </a:p>
          <a:p>
            <a:r>
              <a:rPr lang="zh-CN" altLang="en-US"/>
              <a:t>BI.config("dec.constant.system.tabs", function (items) {</a:t>
            </a:r>
            <a:endParaRPr lang="zh-CN" altLang="en-US"/>
          </a:p>
          <a:p>
            <a:r>
              <a:rPr lang="zh-CN" altLang="en-US"/>
              <a:t>    items.push({</a:t>
            </a:r>
            <a:endParaRPr lang="zh-CN" altLang="en-US"/>
          </a:p>
          <a:p>
            <a:r>
              <a:rPr lang="zh-CN" altLang="en-US"/>
              <a:t>        value: "google",</a:t>
            </a:r>
            <a:endParaRPr lang="zh-CN" altLang="en-US"/>
          </a:p>
          <a:p>
            <a:r>
              <a:rPr lang="zh-CN" altLang="en-US"/>
              <a:t>        text: BI.i18nText("Google"),  // 文字</a:t>
            </a:r>
            <a:endParaRPr lang="zh-CN" altLang="en-US"/>
          </a:p>
          <a:p>
            <a:r>
              <a:rPr lang="zh-CN" altLang="en-US"/>
              <a:t>        cardType: {</a:t>
            </a:r>
            <a:endParaRPr lang="zh-CN" altLang="en-US"/>
          </a:p>
          <a:p>
            <a:r>
              <a:rPr lang="zh-CN" altLang="en-US"/>
              <a:t>            src: "http://www.google.com"</a:t>
            </a:r>
            <a:endParaRPr lang="zh-CN" altLang="en-US"/>
          </a:p>
          <a:p>
            <a:r>
              <a:rPr lang="zh-CN" altLang="en-US"/>
              <a:t>        }</a:t>
            </a:r>
            <a:endParaRPr lang="zh-CN" altLang="en-US"/>
          </a:p>
          <a:p>
            <a:r>
              <a:rPr lang="zh-CN" altLang="en-US"/>
              <a:t>    });</a:t>
            </a:r>
            <a:endParaRPr lang="zh-CN" altLang="en-US"/>
          </a:p>
          <a:p>
            <a:r>
              <a:rPr lang="zh-CN" altLang="en-US"/>
              <a:t>    return items;</a:t>
            </a:r>
            <a:endParaRPr lang="zh-CN" altLang="en-US"/>
          </a:p>
          <a:p>
            <a:r>
              <a:rPr lang="zh-CN" altLang="en-US"/>
              <a:t>});</a:t>
            </a:r>
            <a:endParaRPr lang="zh-CN" altLang="en-US"/>
          </a:p>
        </p:txBody>
      </p:sp>
      <p:pic>
        <p:nvPicPr>
          <p:cNvPr id="4" name="图片 3"/>
          <p:cNvPicPr>
            <a:picLocks noChangeAspect="1"/>
          </p:cNvPicPr>
          <p:nvPr/>
        </p:nvPicPr>
        <p:blipFill>
          <a:blip r:embed="rId1"/>
          <a:stretch>
            <a:fillRect/>
          </a:stretch>
        </p:blipFill>
        <p:spPr>
          <a:xfrm>
            <a:off x="4718685" y="2465070"/>
            <a:ext cx="6520180" cy="2619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扩展菜单</a:t>
            </a:r>
            <a:endParaRPr lang="zh-CN" altLang="en-US"/>
          </a:p>
        </p:txBody>
      </p:sp>
      <p:sp>
        <p:nvSpPr>
          <p:cNvPr id="3" name="文本框 2"/>
          <p:cNvSpPr txBox="1"/>
          <p:nvPr/>
        </p:nvSpPr>
        <p:spPr>
          <a:xfrm>
            <a:off x="420370" y="1297305"/>
            <a:ext cx="9271635" cy="922020"/>
          </a:xfrm>
          <a:prstGeom prst="rect">
            <a:avLst/>
          </a:prstGeom>
          <a:noFill/>
        </p:spPr>
        <p:txBody>
          <a:bodyPr wrap="square" rtlCol="0">
            <a:spAutoFit/>
          </a:bodyPr>
          <a:p>
            <a:r>
              <a:t>&lt;extra-decision&gt;</a:t>
            </a:r>
          </a:p>
          <a:p>
            <a:r>
              <a:t>      &lt;SystemOptionProvider class="com.fr.plugin.IpTokenOptionProvider"/&gt;</a:t>
            </a:r>
          </a:p>
          <a:p>
            <a:r>
              <a:t>&lt;/extra-decision&gt;</a:t>
            </a:r>
          </a:p>
        </p:txBody>
      </p:sp>
      <p:sp>
        <p:nvSpPr>
          <p:cNvPr id="4" name="文本框 3"/>
          <p:cNvSpPr txBox="1"/>
          <p:nvPr/>
        </p:nvSpPr>
        <p:spPr>
          <a:xfrm>
            <a:off x="497205" y="2727960"/>
            <a:ext cx="9519920" cy="2030095"/>
          </a:xfrm>
          <a:prstGeom prst="rect">
            <a:avLst/>
          </a:prstGeom>
          <a:noFill/>
        </p:spPr>
        <p:txBody>
          <a:bodyPr wrap="square" rtlCol="0">
            <a:spAutoFit/>
          </a:bodyPr>
          <a:p>
            <a:r>
              <a:rPr lang="zh-CN" altLang="en-US"/>
              <a:t>继承自：</a:t>
            </a:r>
            <a:endParaRPr lang="zh-CN" altLang="en-US"/>
          </a:p>
          <a:p>
            <a:r>
              <a:rPr lang="zh-CN" altLang="en-US"/>
              <a:t>AbstractSystemOptionProvider</a:t>
            </a:r>
            <a:endParaRPr lang="zh-CN" altLang="en-US"/>
          </a:p>
          <a:p>
            <a:r>
              <a:rPr lang="zh-CN" altLang="en-US"/>
              <a:t>使用步骤：</a:t>
            </a:r>
            <a:endParaRPr lang="zh-CN" altLang="en-US"/>
          </a:p>
          <a:p>
            <a:r>
              <a:rPr lang="en-US" altLang="zh-CN"/>
              <a:t>1.</a:t>
            </a:r>
            <a:r>
              <a:rPr lang="zh-CN" altLang="en-US"/>
              <a:t>配置菜单</a:t>
            </a:r>
            <a:r>
              <a:rPr lang="en-US" altLang="zh-CN"/>
              <a:t>ID</a:t>
            </a:r>
            <a:endParaRPr lang="en-US" altLang="zh-CN"/>
          </a:p>
          <a:p>
            <a:r>
              <a:rPr lang="en-US" altLang="zh-CN"/>
              <a:t>2.</a:t>
            </a:r>
            <a:r>
              <a:rPr lang="zh-CN" altLang="en-US"/>
              <a:t>配置菜单名称</a:t>
            </a:r>
            <a:endParaRPr lang="zh-CN" altLang="en-US"/>
          </a:p>
          <a:p>
            <a:r>
              <a:rPr lang="en-US" altLang="zh-CN"/>
              <a:t>3.</a:t>
            </a:r>
            <a:r>
              <a:rPr lang="zh-CN" altLang="en-US"/>
              <a:t>配置加载的</a:t>
            </a:r>
            <a:r>
              <a:rPr lang="zh-CN" altLang="en-US"/>
              <a:t>（</a:t>
            </a:r>
            <a:r>
              <a:rPr lang="en-US" altLang="zh-CN"/>
              <a:t>JS&amp;CSS)</a:t>
            </a:r>
            <a:endParaRPr lang="en-US" altLang="zh-CN"/>
          </a:p>
          <a:p>
            <a:r>
              <a:rPr lang="en-US" altLang="zh-CN"/>
              <a:t>4.</a:t>
            </a:r>
            <a:r>
              <a:rPr lang="zh-CN" altLang="en-US"/>
              <a:t>编写前端代码</a:t>
            </a:r>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2804</Words>
  <Application>WPS 演示</Application>
  <PresentationFormat>宽屏</PresentationFormat>
  <Paragraphs>187</Paragraphs>
  <Slides>15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15</vt:i4>
      </vt:variant>
    </vt:vector>
  </HeadingPairs>
  <TitlesOfParts>
    <vt:vector size="27" baseType="lpstr">
      <vt:lpstr>Arial</vt:lpstr>
      <vt:lpstr>宋体</vt:lpstr>
      <vt:lpstr>Wingdings</vt:lpstr>
      <vt:lpstr>思源黑体 CN Medium</vt:lpstr>
      <vt:lpstr>黑体</vt:lpstr>
      <vt:lpstr>思源黑体 CN Normal</vt:lpstr>
      <vt:lpstr>思源黑体 CN Light</vt:lpstr>
      <vt:lpstr>微软雅黑</vt:lpstr>
      <vt:lpstr>Arial Unicode MS</vt:lpstr>
      <vt:lpstr>Calibri Light</vt:lpstr>
      <vt:lpstr>Calibri</vt:lpstr>
      <vt:lpstr>Office 主题</vt:lpstr>
      <vt:lpstr>插件开发成长计划系列教程</vt:lpstr>
      <vt:lpstr>目录  CONTENT</vt:lpstr>
      <vt:lpstr>上次课程回顾</vt:lpstr>
      <vt:lpstr>本章将演示</vt:lpstr>
      <vt:lpstr>扩展菜单</vt:lpstr>
      <vt:lpstr>注册菜单</vt:lpstr>
      <vt:lpstr>注册菜单</vt:lpstr>
      <vt:lpstr>注册菜单</vt:lpstr>
      <vt:lpstr>扩展菜单</vt:lpstr>
      <vt:lpstr>支持多个JS和CSS加载</vt:lpstr>
      <vt:lpstr>网络请求</vt:lpstr>
      <vt:lpstr>前端UI编写</vt:lpstr>
      <vt:lpstr>课后作业</vt:lpstr>
      <vt:lpstr>作业格式要求</vt:lpstr>
      <vt:lpstr>上次课程问题回顾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zuoliangzhang</dc:creator>
  <cp:lastModifiedBy>zuoliang</cp:lastModifiedBy>
  <cp:revision>87</cp:revision>
  <dcterms:created xsi:type="dcterms:W3CDTF">2020-12-02T04:03:00Z</dcterms:created>
  <dcterms:modified xsi:type="dcterms:W3CDTF">2021-01-05T15:34:01Z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