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59" r:id="rId4"/>
    <p:sldId id="263" r:id="rId5"/>
    <p:sldId id="329" r:id="rId7"/>
    <p:sldId id="330" r:id="rId8"/>
    <p:sldId id="307" r:id="rId9"/>
    <p:sldId id="331" r:id="rId10"/>
    <p:sldId id="305" r:id="rId11"/>
    <p:sldId id="322" r:id="rId12"/>
    <p:sldId id="321" r:id="rId13"/>
    <p:sldId id="333" r:id="rId14"/>
    <p:sldId id="278" r:id="rId1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说一种正式的方案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说一种正式的方案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第八章 常见问题解答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回答一些疑惑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使用报表填报也能实现表的配置那还需要写代码吗？</a:t>
            </a:r>
            <a:endParaRPr lang="zh-CN" altLang="en-US"/>
          </a:p>
          <a:p>
            <a:r>
              <a:rPr lang="zh-CN" altLang="en-US"/>
              <a:t>用报表实现比较适用于不那么要求高的配置环境，对于安全，验证不高的情况下可以使用，但是用代码开发可以高度和帆软现有管理平台接入，接入实现权限控制。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前两节课程演示的</a:t>
            </a:r>
            <a:r>
              <a:rPr lang="en-US" altLang="zh-CN"/>
              <a:t>token</a:t>
            </a:r>
            <a:r>
              <a:rPr lang="zh-CN" altLang="en-US"/>
              <a:t>登录是不是太简单容易破解</a:t>
            </a:r>
            <a:endParaRPr lang="zh-CN" altLang="en-US"/>
          </a:p>
          <a:p>
            <a:r>
              <a:rPr lang="zh-CN" altLang="en-US"/>
              <a:t>是的，非常容易被盗取</a:t>
            </a:r>
            <a:r>
              <a:rPr lang="en-US" altLang="zh-CN"/>
              <a:t>token</a:t>
            </a:r>
            <a:r>
              <a:rPr lang="zh-CN" altLang="en-US"/>
              <a:t>，千万不要在正式上使用。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81330" y="3291840"/>
            <a:ext cx="89890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token=md5(</a:t>
            </a:r>
            <a:r>
              <a:rPr lang="zh-CN" altLang="en-US"/>
              <a:t>用户名</a:t>
            </a:r>
            <a:r>
              <a:rPr lang="en-US" altLang="zh-CN"/>
              <a:t>+</a:t>
            </a:r>
            <a:r>
              <a:rPr lang="zh-CN" altLang="en-US"/>
              <a:t>时间戳</a:t>
            </a:r>
            <a:r>
              <a:rPr lang="en-US" altLang="zh-CN"/>
              <a:t>+</a:t>
            </a:r>
            <a:r>
              <a:rPr lang="zh-CN" altLang="en-US"/>
              <a:t>密钥</a:t>
            </a:r>
            <a:r>
              <a:rPr lang="en-US" altLang="zh-CN"/>
              <a:t>)&amp;userName=</a:t>
            </a:r>
            <a:r>
              <a:rPr lang="zh-CN" altLang="en-US"/>
              <a:t>用户名</a:t>
            </a:r>
            <a:r>
              <a:rPr lang="en-US" altLang="zh-CN"/>
              <a:t>&amp;t=</a:t>
            </a:r>
            <a:r>
              <a:rPr lang="zh-CN" altLang="en-US"/>
              <a:t>时间戳  </a:t>
            </a:r>
            <a:r>
              <a:rPr lang="en-US" altLang="zh-CN"/>
              <a:t>30</a:t>
            </a:r>
            <a:r>
              <a:rPr lang="zh-CN" altLang="en-US"/>
              <a:t>秒之内这个</a:t>
            </a:r>
            <a:r>
              <a:rPr lang="en-US" altLang="zh-CN"/>
              <a:t>token</a:t>
            </a:r>
            <a:r>
              <a:rPr lang="zh-CN" altLang="en-US"/>
              <a:t>才有效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本次课程作业</a:t>
            </a:r>
            <a:endParaRPr lang="zh-CN" altLang="en-US"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因为每一次课程都要求有作业，所以本次课程的作业就是在实现第八次课程的基础上，加固原来的</a:t>
            </a:r>
            <a:r>
              <a:rPr lang="en-US" altLang="zh-CN"/>
              <a:t>token</a:t>
            </a:r>
            <a:r>
              <a:rPr lang="zh-CN" altLang="en-US"/>
              <a:t>认证流程，将</a:t>
            </a:r>
            <a:r>
              <a:rPr lang="zh-CN" altLang="en-US"/>
              <a:t>原来存的</a:t>
            </a:r>
            <a:r>
              <a:rPr lang="en-US" altLang="zh-CN"/>
              <a:t>token</a:t>
            </a:r>
            <a:r>
              <a:rPr lang="zh-CN" altLang="en-US"/>
              <a:t>作为密钥，通过这种生成真正的</a:t>
            </a:r>
            <a:r>
              <a:rPr lang="en-US" altLang="zh-CN"/>
              <a:t>token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247650" y="3702050"/>
            <a:ext cx="89890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token=md5(</a:t>
            </a:r>
            <a:r>
              <a:rPr lang="zh-CN" altLang="en-US"/>
              <a:t>用户名</a:t>
            </a:r>
            <a:r>
              <a:rPr lang="en-US" altLang="zh-CN"/>
              <a:t>+</a:t>
            </a:r>
            <a:r>
              <a:rPr lang="zh-CN" altLang="en-US"/>
              <a:t>时间戳</a:t>
            </a:r>
            <a:r>
              <a:rPr lang="en-US" altLang="zh-CN"/>
              <a:t>+</a:t>
            </a:r>
            <a:r>
              <a:rPr lang="zh-CN" altLang="en-US"/>
              <a:t>密钥</a:t>
            </a:r>
            <a:r>
              <a:rPr lang="en-US" altLang="zh-CN"/>
              <a:t>)&amp;userName=</a:t>
            </a:r>
            <a:r>
              <a:rPr lang="zh-CN" altLang="en-US"/>
              <a:t>用户名</a:t>
            </a:r>
            <a:r>
              <a:rPr lang="en-US" altLang="zh-CN"/>
              <a:t>&amp;t=</a:t>
            </a:r>
            <a:r>
              <a:rPr lang="zh-CN" altLang="en-US"/>
              <a:t>时间戳  </a:t>
            </a:r>
            <a:r>
              <a:rPr lang="en-US" altLang="zh-CN"/>
              <a:t>30</a:t>
            </a:r>
            <a:r>
              <a:rPr lang="zh-CN" altLang="en-US"/>
              <a:t>秒之内这个</a:t>
            </a:r>
            <a:r>
              <a:rPr lang="en-US" altLang="zh-CN"/>
              <a:t>token</a:t>
            </a:r>
            <a:r>
              <a:rPr lang="zh-CN" altLang="en-US"/>
              <a:t>才有效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onlyxx（uid：90929）第八课作业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3814374" cy="400110"/>
            <a:chOff x="1042736" y="2229853"/>
            <a:chExt cx="38143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24688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目前课程常见问题分析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899974" cy="400110"/>
            <a:chOff x="1042736" y="2229853"/>
            <a:chExt cx="28999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554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问题排查思路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3242874" cy="400110"/>
            <a:chOff x="1042736" y="2229853"/>
            <a:chExt cx="32428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18973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fineUI-</a:t>
              </a:r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常用方法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1985574" cy="400110"/>
            <a:chOff x="1042736" y="2229853"/>
            <a:chExt cx="19855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6400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答疑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常见问题分析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无法运行问题排查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85470" y="1939290"/>
            <a:ext cx="959231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>
                <a:sym typeface="+mn-ea"/>
              </a:rPr>
              <a:t>1.</a:t>
            </a:r>
            <a:r>
              <a:rPr lang="zh-CN" altLang="en-US">
                <a:sym typeface="+mn-ea"/>
              </a:rPr>
              <a:t>功能点注入检测</a:t>
            </a:r>
            <a:endParaRPr lang="en-US" altLang="zh-CN">
              <a:sym typeface="+mn-ea"/>
            </a:endParaRPr>
          </a:p>
          <a:p>
            <a:r>
              <a:rPr lang="zh-CN">
                <a:sym typeface="+mn-ea"/>
              </a:rPr>
              <a:t>类加：</a:t>
            </a:r>
            <a:r>
              <a:rPr>
                <a:sym typeface="+mn-ea"/>
              </a:rPr>
              <a:t>@FunctionRecorder</a:t>
            </a:r>
            <a:endParaRPr>
              <a:sym typeface="+mn-ea"/>
            </a:endParaRPr>
          </a:p>
          <a:p>
            <a:r>
              <a:rPr lang="zh-CN" altLang="en-US">
                <a:sym typeface="+mn-ea"/>
              </a:rPr>
              <a:t>函数：</a:t>
            </a:r>
            <a:r>
              <a:rPr lang="en-US" altLang="zh-CN">
                <a:sym typeface="+mn-ea"/>
              </a:rPr>
              <a:t>@ExecuteFunctionRecord</a:t>
            </a:r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2.plugin.xml</a:t>
            </a:r>
            <a:r>
              <a:rPr lang="zh-CN" altLang="en-US">
                <a:sym typeface="+mn-ea"/>
              </a:rPr>
              <a:t>存在检查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检查</a:t>
            </a:r>
            <a:r>
              <a:rPr lang="en-US" altLang="zh-CN">
                <a:sym typeface="+mn-ea"/>
              </a:rPr>
              <a:t>web-inf/plugins/plugin-</a:t>
            </a:r>
            <a:r>
              <a:rPr lang="zh-CN" altLang="en-US">
                <a:sym typeface="+mn-ea"/>
              </a:rPr>
              <a:t>插件</a:t>
            </a:r>
            <a:r>
              <a:rPr lang="en-US" altLang="zh-CN">
                <a:sym typeface="+mn-ea"/>
              </a:rPr>
              <a:t>id-</a:t>
            </a:r>
            <a:r>
              <a:rPr lang="zh-CN" altLang="en-US">
                <a:sym typeface="+mn-ea"/>
              </a:rPr>
              <a:t>版本</a:t>
            </a:r>
            <a:r>
              <a:rPr lang="en-US" altLang="zh-CN">
                <a:sym typeface="+mn-ea"/>
              </a:rPr>
              <a:t>/</a:t>
            </a:r>
            <a:r>
              <a:rPr lang="zh-CN" altLang="en-US">
                <a:sym typeface="+mn-ea"/>
              </a:rPr>
              <a:t>路径下是否有插件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3.</a:t>
            </a:r>
            <a:r>
              <a:rPr lang="zh-CN" altLang="en-US">
                <a:sym typeface="+mn-ea"/>
              </a:rPr>
              <a:t>检查插件是否禁用插件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检查插件管理中是否禁用了插件</a:t>
            </a:r>
            <a:endParaRPr lang="en-US" altLang="zh-CN">
              <a:sym typeface="+mn-ea"/>
            </a:endParaRPr>
          </a:p>
          <a:p>
            <a:r>
              <a:rPr lang="en-US" altLang="zh-CN"/>
              <a:t>4.</a:t>
            </a:r>
            <a:r>
              <a:rPr lang="zh-CN" altLang="en-US"/>
              <a:t>启动日志分析</a:t>
            </a:r>
            <a:endParaRPr lang="zh-CN" altLang="en-US"/>
          </a:p>
          <a:p>
            <a:r>
              <a:rPr lang="zh-CN" altLang="en-US"/>
              <a:t>搜索插件启动日志：搜索插件</a:t>
            </a:r>
            <a:r>
              <a:rPr lang="en-US" altLang="zh-CN"/>
              <a:t>id</a:t>
            </a:r>
            <a:r>
              <a:rPr lang="zh-CN" altLang="en-US"/>
              <a:t>，名称</a:t>
            </a:r>
            <a:endParaRPr lang="zh-CN" altLang="en-US"/>
          </a:p>
          <a:p>
            <a:r>
              <a:rPr lang="zh-CN" altLang="en-US"/>
              <a:t>看是哪个环节出错了。</a:t>
            </a:r>
            <a:endParaRPr lang="zh-CN" altLang="en-US"/>
          </a:p>
          <a:p>
            <a:r>
              <a:rPr lang="en-US" altLang="zh-CN"/>
              <a:t>5.</a:t>
            </a:r>
            <a:r>
              <a:rPr lang="zh-CN" altLang="en-US"/>
              <a:t>是否有插件类冲突</a:t>
            </a:r>
            <a:endParaRPr lang="zh-CN" altLang="en-US"/>
          </a:p>
          <a:p>
            <a:r>
              <a:rPr lang="zh-CN" altLang="en-US"/>
              <a:t>如果发现无法启动或启动后不生效，可以尝试禁用其他插件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常见问题分析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常见报错处理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660" y="1770380"/>
            <a:ext cx="15417800" cy="170624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742055"/>
            <a:ext cx="8265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这个是云端运维插件导致的，重新从插件商城安装云端运维插件即可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常见问题分析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数据库表定义之后未出现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755015" y="2052320"/>
            <a:ext cx="60756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检查定义</a:t>
            </a:r>
            <a:r>
              <a:rPr lang="en-US" altLang="zh-CN"/>
              <a:t>plugin.xml</a:t>
            </a:r>
            <a:r>
              <a:rPr lang="zh-CN" altLang="en-US"/>
              <a:t>中DecisionDBAccessProvider的拼写问题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第一个通过复制来实现</a:t>
            </a:r>
            <a:endParaRPr lang="zh-CN" altLang="en-US"/>
          </a:p>
          <a:p>
            <a:r>
              <a:rPr lang="zh-CN" altLang="en-US"/>
              <a:t>第二个可以通过父类查找</a:t>
            </a:r>
            <a:r>
              <a:rPr lang="en-US" altLang="zh-CN"/>
              <a:t>XML_TAG</a:t>
            </a: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plugin.xml</a:t>
            </a:r>
            <a:r>
              <a:rPr lang="zh-CN" altLang="en-US"/>
              <a:t>排查方法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plugin.xml</a:t>
            </a:r>
            <a:r>
              <a:rPr lang="zh-CN" altLang="en-US"/>
              <a:t>经常会出现的一些遗漏的问题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21335" y="2068195"/>
            <a:ext cx="73583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没有配置功能点类，这个会提示插件启动失败在日志中观察</a:t>
            </a:r>
            <a:endParaRPr lang="zh-CN" altLang="en-US"/>
          </a:p>
          <a:p>
            <a:r>
              <a:rPr lang="en-US" altLang="zh-CN"/>
              <a:t>2.Tag</a:t>
            </a:r>
            <a:r>
              <a:rPr lang="zh-CN" altLang="en-US"/>
              <a:t>拼写错误，这个可以通过找</a:t>
            </a:r>
            <a:r>
              <a:rPr lang="en-US" altLang="zh-CN"/>
              <a:t>java</a:t>
            </a:r>
            <a:r>
              <a:rPr lang="zh-CN" altLang="en-US"/>
              <a:t>类的父类中的</a:t>
            </a:r>
            <a:r>
              <a:rPr lang="en-US" altLang="zh-CN"/>
              <a:t>XML_TAG</a:t>
            </a:r>
            <a:r>
              <a:rPr lang="zh-CN" altLang="en-US"/>
              <a:t>复制来保障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没有主包，这个常见于类没有新建在</a:t>
            </a:r>
            <a:r>
              <a:rPr lang="en-US" altLang="zh-CN"/>
              <a:t>com.fr.plugin</a:t>
            </a:r>
            <a:r>
              <a:rPr lang="zh-CN" altLang="en-US"/>
              <a:t>下</a:t>
            </a:r>
            <a:endParaRPr lang="zh-CN" altLang="en-US"/>
          </a:p>
          <a:p>
            <a:r>
              <a:rPr lang="en-US" altLang="zh-CN"/>
              <a:t>4.</a:t>
            </a:r>
            <a:r>
              <a:rPr lang="zh-CN" altLang="en-US"/>
              <a:t>类没有效果，可能是没有放对接入点。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JS</a:t>
            </a:r>
            <a:r>
              <a:rPr lang="zh-CN" altLang="en-US"/>
              <a:t>排查方法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20140"/>
            <a:ext cx="76727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在开发控件或编写</a:t>
            </a:r>
            <a:r>
              <a:rPr lang="en-US" altLang="zh-CN"/>
              <a:t>UI</a:t>
            </a:r>
            <a:r>
              <a:rPr lang="zh-CN" altLang="en-US"/>
              <a:t>时经常可能会遇到</a:t>
            </a:r>
            <a:r>
              <a:rPr lang="en-US" altLang="zh-CN"/>
              <a:t>js</a:t>
            </a:r>
            <a:r>
              <a:rPr lang="zh-CN" altLang="en-US"/>
              <a:t>调试问题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21335" y="2068195"/>
            <a:ext cx="735838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总结了以下方法：</a:t>
            </a:r>
            <a:endParaRPr lang="zh-CN" altLang="en-US"/>
          </a:p>
          <a:p>
            <a:r>
              <a:rPr lang="en-US" altLang="zh-CN"/>
              <a:t>1.debugger </a:t>
            </a:r>
            <a:r>
              <a:rPr lang="zh-CN" altLang="en-US"/>
              <a:t>断点法：在需要断点的语句或者分支中写这个代码进去然后观察变量，参数等值去判断</a:t>
            </a:r>
            <a:endParaRPr lang="zh-CN" altLang="en-US"/>
          </a:p>
          <a:p>
            <a:r>
              <a:rPr lang="en-US" altLang="zh-CN"/>
              <a:t>2.console.log</a:t>
            </a:r>
            <a:r>
              <a:rPr lang="zh-CN" altLang="en-US"/>
              <a:t>法 ：通过日志去观察执行结果</a:t>
            </a:r>
            <a:endParaRPr lang="zh-CN" altLang="en-US"/>
          </a:p>
          <a:p>
            <a:r>
              <a:rPr lang="en-US" altLang="zh-CN"/>
              <a:t>3.alert</a:t>
            </a:r>
            <a:r>
              <a:rPr lang="zh-CN" altLang="en-US"/>
              <a:t>调试 ：常规操作</a:t>
            </a:r>
            <a:endParaRPr lang="zh-CN" altLang="en-US"/>
          </a:p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521335" y="5311775"/>
            <a:ext cx="68084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参考：</a:t>
            </a:r>
            <a:endParaRPr lang="zh-CN" altLang="en-US"/>
          </a:p>
          <a:p>
            <a:r>
              <a:rPr lang="zh-CN" altLang="en-US"/>
              <a:t>https://wiki.fanruan.com/pages/viewpage.action?pageId=327740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java</a:t>
            </a:r>
            <a:r>
              <a:rPr lang="zh-CN" altLang="en-US"/>
              <a:t>代码排查流程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4815" y="1456690"/>
            <a:ext cx="94316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JAVA</a:t>
            </a:r>
            <a:r>
              <a:rPr lang="zh-CN" altLang="en-US"/>
              <a:t>代码最常见的就是异常报错，通过观察日志输出来进行断点排查即可。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FineUI</a:t>
            </a:r>
            <a:r>
              <a:rPr lang="zh-CN" altLang="en-US">
                <a:sym typeface="+mn-ea"/>
              </a:rPr>
              <a:t>常用功能和规范</a:t>
            </a:r>
            <a:endParaRPr lang="zh-CN" altLang="en-US"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8620" y="1115060"/>
            <a:ext cx="9271635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FineUI</a:t>
            </a:r>
            <a:r>
              <a:rPr lang="zh-CN" altLang="en-US"/>
              <a:t>根据他自身的要求，封装了很多，组件，常量，服务，模型，提供商资源开放出来给大家使用。其使用方法如下：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// 组件使用方式</a:t>
            </a:r>
            <a:endParaRPr lang="zh-CN" altLang="en-US"/>
          </a:p>
          <a:p>
            <a:r>
              <a:rPr lang="zh-CN" altLang="en-US"/>
              <a:t>BI.createWidget({</a:t>
            </a:r>
            <a:endParaRPr lang="zh-CN" altLang="en-US"/>
          </a:p>
          <a:p>
            <a:r>
              <a:rPr lang="zh-CN" altLang="en-US"/>
              <a:t>    type: "my.component"</a:t>
            </a:r>
            <a:endParaRPr lang="zh-CN" altLang="en-US"/>
          </a:p>
          <a:p>
            <a:r>
              <a:rPr lang="zh-CN" altLang="en-US"/>
              <a:t>})</a:t>
            </a:r>
            <a:endParaRPr lang="zh-CN" altLang="en-US"/>
          </a:p>
          <a:p>
            <a:r>
              <a:rPr lang="zh-CN" altLang="en-US"/>
              <a:t>// 常量使用方式</a:t>
            </a:r>
            <a:endParaRPr lang="zh-CN" altLang="en-US"/>
          </a:p>
          <a:p>
            <a:r>
              <a:rPr lang="zh-CN" altLang="en-US"/>
              <a:t>BI.Constants.getConstant("my.constant")</a:t>
            </a:r>
            <a:endParaRPr lang="zh-CN" altLang="en-US"/>
          </a:p>
          <a:p>
            <a:r>
              <a:rPr lang="zh-CN" altLang="en-US"/>
              <a:t>// 服务使用方式</a:t>
            </a:r>
            <a:endParaRPr lang="zh-CN" altLang="en-US"/>
          </a:p>
          <a:p>
            <a:r>
              <a:rPr lang="zh-CN" altLang="en-US"/>
              <a:t>BI.Services.getService("my.service")</a:t>
            </a:r>
            <a:endParaRPr lang="zh-CN" altLang="en-US"/>
          </a:p>
          <a:p>
            <a:r>
              <a:rPr lang="zh-CN" altLang="en-US"/>
              <a:t>// 模型使用方式</a:t>
            </a:r>
            <a:endParaRPr lang="zh-CN" altLang="en-US"/>
          </a:p>
          <a:p>
            <a:r>
              <a:rPr lang="zh-CN" altLang="en-US"/>
              <a:t>BI.Models.getModel("my.model")</a:t>
            </a:r>
            <a:endParaRPr lang="zh-CN" altLang="en-US"/>
          </a:p>
          <a:p>
            <a:r>
              <a:rPr lang="zh-CN" altLang="en-US"/>
              <a:t>// 提供商使用方式</a:t>
            </a:r>
            <a:endParaRPr lang="zh-CN" altLang="en-US"/>
          </a:p>
          <a:p>
            <a:r>
              <a:rPr lang="zh-CN" altLang="en-US"/>
              <a:t>BI.Providers.getProvider("my.provider")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97205" y="5560695"/>
            <a:ext cx="783844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参考：</a:t>
            </a:r>
            <a:endParaRPr lang="zh-CN" altLang="en-US"/>
          </a:p>
          <a:p>
            <a:r>
              <a:rPr lang="zh-CN" altLang="en-US"/>
              <a:t>https://fanruan.design/doc.html?post=42907d6680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1711</Words>
  <Application>WPS 演示</Application>
  <PresentationFormat>宽屏</PresentationFormat>
  <Paragraphs>138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4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插件开发成长计划系列教程</vt:lpstr>
      <vt:lpstr>目录  CONTENT</vt:lpstr>
      <vt:lpstr>常见问题分析</vt:lpstr>
      <vt:lpstr>常见问题分析</vt:lpstr>
      <vt:lpstr>常见问题分析</vt:lpstr>
      <vt:lpstr>plugin.xml排查方法</vt:lpstr>
      <vt:lpstr>JS排查方法</vt:lpstr>
      <vt:lpstr>java代码排查流程</vt:lpstr>
      <vt:lpstr>FineUI常用功能和规范</vt:lpstr>
      <vt:lpstr>回答一些疑惑</vt:lpstr>
      <vt:lpstr>本次课程作业</vt:lpstr>
      <vt:lpstr>作业格式要求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67</cp:revision>
  <dcterms:created xsi:type="dcterms:W3CDTF">2020-12-02T04:03:00Z</dcterms:created>
  <dcterms:modified xsi:type="dcterms:W3CDTF">2021-01-13T00:47:49Z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