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3"/>
    <p:sldId id="259" r:id="rId4"/>
    <p:sldId id="263" r:id="rId5"/>
    <p:sldId id="329" r:id="rId7"/>
    <p:sldId id="330" r:id="rId8"/>
    <p:sldId id="343" r:id="rId9"/>
    <p:sldId id="331" r:id="rId10"/>
    <p:sldId id="307" r:id="rId11"/>
    <p:sldId id="322" r:id="rId12"/>
    <p:sldId id="338" r:id="rId13"/>
    <p:sldId id="305" r:id="rId14"/>
    <p:sldId id="321" r:id="rId15"/>
    <p:sldId id="333" r:id="rId16"/>
    <p:sldId id="278" r:id="rId1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说一种正式的方案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说一种正式的方案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38"/>
          <a:stretch>
            <a:fillRect/>
          </a:stretch>
        </p:blipFill>
        <p:spPr>
          <a:xfrm>
            <a:off x="-38100" y="1"/>
            <a:ext cx="122936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89573" y="2660059"/>
            <a:ext cx="9753600" cy="979003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defRPr>
            </a:lvl1pPr>
          </a:lstStyle>
          <a:p>
            <a:r>
              <a:rPr lang="zh-CN" altLang="en-US" dirty="0" smtClean="0"/>
              <a:t>这里是你的主标题思源黑体</a:t>
            </a:r>
            <a:r>
              <a:rPr lang="en-US" altLang="zh-CN" dirty="0" smtClean="0"/>
              <a:t>40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989573" y="3891900"/>
            <a:ext cx="6883400" cy="45952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这里是副标题思源黑体</a:t>
            </a:r>
            <a:r>
              <a:rPr lang="en-US" altLang="zh-CN" dirty="0" smtClean="0"/>
              <a:t>24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573" y="1275697"/>
            <a:ext cx="4509527" cy="57290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73" y="1125705"/>
            <a:ext cx="1283727" cy="641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45" y="850900"/>
            <a:ext cx="8488527" cy="707880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889000"/>
            <a:ext cx="10515600" cy="801688"/>
          </a:xfrm>
        </p:spPr>
        <p:txBody>
          <a:bodyPr/>
          <a:lstStyle>
            <a:lvl1pPr>
              <a:defRPr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目录 </a:t>
            </a:r>
            <a:r>
              <a:rPr lang="en-US" altLang="zh-CN" dirty="0" smtClean="0"/>
              <a:t>CONTENT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51" y="0"/>
            <a:ext cx="12184602" cy="6858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355600" y="855980"/>
            <a:ext cx="11468100" cy="36000"/>
          </a:xfrm>
          <a:prstGeom prst="rect">
            <a:avLst/>
          </a:prstGeom>
          <a:gradFill flip="none" rotWithShape="1">
            <a:gsLst>
              <a:gs pos="0">
                <a:srgbClr val="007DD2"/>
              </a:gs>
              <a:gs pos="100000">
                <a:srgbClr val="1EAAE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355600" y="6235700"/>
            <a:ext cx="114681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05347" y="222250"/>
            <a:ext cx="1109056" cy="554528"/>
          </a:xfrm>
          <a:prstGeom prst="rect">
            <a:avLst/>
          </a:prstGeom>
        </p:spPr>
      </p:pic>
      <p:sp>
        <p:nvSpPr>
          <p:cNvPr id="15" name="文本框 14"/>
          <p:cNvSpPr txBox="1"/>
          <p:nvPr userDrawn="1"/>
        </p:nvSpPr>
        <p:spPr>
          <a:xfrm>
            <a:off x="9975438" y="6318251"/>
            <a:ext cx="1838965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©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FanRuan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 Software 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CO.,Ltd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.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6" name="文本框 15"/>
          <p:cNvSpPr txBox="1"/>
          <p:nvPr userDrawn="1"/>
        </p:nvSpPr>
        <p:spPr>
          <a:xfrm>
            <a:off x="368300" y="6318251"/>
            <a:ext cx="1723549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zh-CN" alt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帆软，让数据成为生产力！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" name="标题 17"/>
          <p:cNvSpPr>
            <a:spLocks noGrp="1"/>
          </p:cNvSpPr>
          <p:nvPr>
            <p:ph type="title"/>
          </p:nvPr>
        </p:nvSpPr>
        <p:spPr>
          <a:xfrm>
            <a:off x="388617" y="412585"/>
            <a:ext cx="9949183" cy="430531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插件开发成长计划系列教程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ym typeface="+mn-ea"/>
              </a:rPr>
              <a:t>第九章 新图表开发入门</a:t>
            </a:r>
            <a:endParaRPr lang="zh-CN" altLang="en-US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其他配置</a:t>
            </a:r>
            <a:endParaRPr lang="zh-CN" altLang="en-US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8620" y="1115060"/>
            <a:ext cx="92716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配置图标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配置预览图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官方参考资料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4815" y="1456690"/>
            <a:ext cx="94316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图表开发流程：https://wiki.fanruan.com/pages/viewpage.action?pageId=19169348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注意有坑</a:t>
            </a:r>
            <a:endParaRPr lang="zh-CN" altLang="en-US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767270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/>
              <a:t>水球图的下载：</a:t>
            </a:r>
            <a:endParaRPr lang="zh-CN" altLang="en-US" b="1"/>
          </a:p>
          <a:p>
            <a:endParaRPr lang="zh-CN" altLang="en-US"/>
          </a:p>
          <a:p>
            <a:r>
              <a:rPr lang="zh-CN" altLang="en-US"/>
              <a:t>水球图虽然是依赖</a:t>
            </a:r>
            <a:r>
              <a:rPr lang="en-US" altLang="zh-CN"/>
              <a:t>echarts</a:t>
            </a:r>
            <a:r>
              <a:rPr lang="zh-CN" altLang="en-US"/>
              <a:t>但是单独下载的</a:t>
            </a:r>
            <a:r>
              <a:rPr lang="en-US" altLang="zh-CN"/>
              <a:t>echarts</a:t>
            </a:r>
            <a:r>
              <a:rPr lang="zh-CN" altLang="en-US"/>
              <a:t>和单独下载的水球图可能会有莫名其妙的兼容问题，最好是从水球图的</a:t>
            </a:r>
            <a:r>
              <a:rPr lang="en-US" altLang="zh-CN"/>
              <a:t>release</a:t>
            </a:r>
            <a:r>
              <a:rPr lang="zh-CN" altLang="en-US"/>
              <a:t>中下载，并使用压缩包中的</a:t>
            </a:r>
            <a:r>
              <a:rPr lang="en-US" altLang="zh-CN"/>
              <a:t>echartsjs</a:t>
            </a:r>
            <a:r>
              <a:rPr lang="zh-CN" altLang="en-US"/>
              <a:t>避免这个问题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https://github.com/ecomfe/echarts-liquidfill/releases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本次课程作业</a:t>
            </a:r>
            <a:endParaRPr lang="zh-CN" altLang="en-US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76727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按照本次可能实现</a:t>
            </a:r>
            <a:r>
              <a:rPr lang="en-US" altLang="zh-CN"/>
              <a:t>echarts</a:t>
            </a:r>
            <a:r>
              <a:rPr lang="zh-CN" altLang="en-US"/>
              <a:t>的水球图。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可以考虑国际化文字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进阶可以使用</a:t>
            </a:r>
            <a:r>
              <a:rPr lang="en-US" altLang="zh-CN"/>
              <a:t>echarts</a:t>
            </a:r>
            <a:r>
              <a:rPr lang="zh-CN" altLang="en-US"/>
              <a:t>来实现更多的自定义图形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作业格式要求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84480" y="1187450"/>
            <a:ext cx="914971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文件夹命名</a:t>
            </a:r>
            <a:endParaRPr lang="zh-CN" altLang="en-US"/>
          </a:p>
          <a:p>
            <a:r>
              <a:rPr lang="zh-CN" altLang="en-US"/>
              <a:t>文件夹名称以论坛用户名</a:t>
            </a:r>
            <a:r>
              <a:rPr lang="en-US" altLang="zh-CN"/>
              <a:t>+</a:t>
            </a:r>
            <a:r>
              <a:rPr lang="zh-CN" altLang="en-US"/>
              <a:t>括号</a:t>
            </a:r>
            <a:r>
              <a:rPr lang="en-US" altLang="zh-CN"/>
              <a:t>UID+</a:t>
            </a:r>
            <a:r>
              <a:rPr lang="zh-CN" altLang="en-US"/>
              <a:t>当前课时（论坛名称可以通过论坛个人主页直接复制）</a:t>
            </a:r>
            <a:endParaRPr lang="zh-CN" altLang="en-US"/>
          </a:p>
          <a:p>
            <a:r>
              <a:rPr lang="zh-CN" altLang="en-US"/>
              <a:t>例如：</a:t>
            </a:r>
            <a:endParaRPr lang="zh-CN" altLang="en-US"/>
          </a:p>
          <a:p>
            <a:r>
              <a:rPr lang="zh-CN" altLang="en-US" b="1"/>
              <a:t>onlyxx（uid：90929）第十课作业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文件夹内容：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插件源码文件夹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插件运行后效果截图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设计或使用文档（后续课程可能会要求）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最后将这个文件夹压缩成</a:t>
            </a:r>
            <a:r>
              <a:rPr lang="en-US" altLang="zh-CN"/>
              <a:t>ZIP</a:t>
            </a:r>
            <a:r>
              <a:rPr lang="zh-CN" altLang="en-US"/>
              <a:t>格式压缩文件提交到论坛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889000"/>
            <a:ext cx="10515600" cy="801688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目录  </a:t>
            </a:r>
            <a:r>
              <a:rPr lang="en-US" altLang="zh-CN" sz="4000" dirty="0" smtClean="0"/>
              <a:t>CONTENT</a:t>
            </a:r>
            <a:endParaRPr lang="zh-CN" altLang="en-US" sz="4000" dirty="0"/>
          </a:p>
        </p:txBody>
      </p:sp>
      <p:grpSp>
        <p:nvGrpSpPr>
          <p:cNvPr id="9" name="组合 8"/>
          <p:cNvGrpSpPr/>
          <p:nvPr/>
        </p:nvGrpSpPr>
        <p:grpSpPr>
          <a:xfrm>
            <a:off x="838200" y="2326106"/>
            <a:ext cx="2442774" cy="400110"/>
            <a:chOff x="1042736" y="2229853"/>
            <a:chExt cx="2442774" cy="400110"/>
          </a:xfrm>
        </p:grpSpPr>
        <p:sp>
          <p:nvSpPr>
            <p:cNvPr id="6" name="燕尾形 5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01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388230" y="2245242"/>
              <a:ext cx="1097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效果演示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5009148" y="2326106"/>
            <a:ext cx="2442774" cy="400110"/>
            <a:chOff x="1042736" y="2229853"/>
            <a:chExt cx="2442774" cy="400110"/>
          </a:xfrm>
        </p:grpSpPr>
        <p:sp>
          <p:nvSpPr>
            <p:cNvPr id="11" name="燕尾形 10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02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2388230" y="2245242"/>
              <a:ext cx="1097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+mn-ea"/>
                </a:rPr>
                <a:t>开发思路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  <a:sym typeface="+mn-ea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838200" y="3561348"/>
            <a:ext cx="2785674" cy="400110"/>
            <a:chOff x="1042736" y="2229853"/>
            <a:chExt cx="2785674" cy="400110"/>
          </a:xfrm>
        </p:grpSpPr>
        <p:sp>
          <p:nvSpPr>
            <p:cNvPr id="15" name="燕尾形 14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03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388230" y="2230002"/>
              <a:ext cx="14401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+mn-ea"/>
                </a:rPr>
                <a:t>开发使用</a:t>
              </a:r>
              <a:r>
                <a:rPr lang="en-US" altLang="zh-CN" dirty="0"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+mn-ea"/>
                </a:rPr>
                <a:t>TAG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009148" y="3561348"/>
            <a:ext cx="2442774" cy="400110"/>
            <a:chOff x="1042736" y="2229853"/>
            <a:chExt cx="2442774" cy="400110"/>
          </a:xfrm>
        </p:grpSpPr>
        <p:sp>
          <p:nvSpPr>
            <p:cNvPr id="19" name="燕尾形 18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04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2388230" y="2245242"/>
              <a:ext cx="1097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代码演示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838200" y="4796590"/>
            <a:ext cx="3585774" cy="400110"/>
            <a:chOff x="1042736" y="2229853"/>
            <a:chExt cx="3585774" cy="400110"/>
          </a:xfrm>
        </p:grpSpPr>
        <p:sp>
          <p:nvSpPr>
            <p:cNvPr id="23" name="燕尾形 22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05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388230" y="2245242"/>
              <a:ext cx="2240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课后作业和常见问题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效果演示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53030" y="1203960"/>
            <a:ext cx="6434455" cy="4352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效果演示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6675" y="908685"/>
            <a:ext cx="5645150" cy="53486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5915" y="2171700"/>
            <a:ext cx="268605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分解</a:t>
            </a:r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3405505" y="2391410"/>
            <a:ext cx="2202180" cy="15189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数据配置界面</a:t>
            </a:r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5903595" y="2391410"/>
            <a:ext cx="2202180" cy="15189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</a:rPr>
              <a:t>图表本体</a:t>
            </a:r>
            <a:endParaRPr lang="zh-CN" altLang="en-US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分解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7725" y="1423670"/>
            <a:ext cx="10496550" cy="4010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图表本体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1035621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使用：</a:t>
            </a:r>
            <a:endParaRPr lang="zh-CN" altLang="en-US"/>
          </a:p>
          <a:p>
            <a:r>
              <a:rPr lang="en-US" altLang="zh-CN"/>
              <a:t> &lt;extra-chart&gt;</a:t>
            </a:r>
            <a:endParaRPr lang="en-US" altLang="zh-CN"/>
          </a:p>
          <a:p>
            <a:r>
              <a:rPr lang="en-US" altLang="zh-CN"/>
              <a:t>        &lt;IndependentChartProvider class="com.fr.plugin.WaterChartProvider" plotID="echart.water.chart"/&gt;</a:t>
            </a:r>
            <a:endParaRPr lang="en-US" altLang="zh-CN"/>
          </a:p>
          <a:p>
            <a:r>
              <a:rPr lang="en-US" altLang="zh-CN"/>
              <a:t>&lt;/extra-chart&gt;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基础：AbstractExtentChartProvider 实现：createChart函数，就支持了一个图表，多图表可以看</a:t>
            </a:r>
            <a:r>
              <a:rPr lang="zh-CN" altLang="en-US">
                <a:sym typeface="+mn-ea"/>
              </a:rPr>
              <a:t>AbstractExtentChartProvider 的源码</a:t>
            </a:r>
            <a:endParaRPr lang="zh-CN" altLang="en-US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21335" y="3924300"/>
            <a:ext cx="73583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其中</a:t>
            </a:r>
            <a:r>
              <a:rPr lang="en-US" altLang="zh-CN"/>
              <a:t>plotID</a:t>
            </a:r>
            <a:r>
              <a:rPr lang="zh-CN" altLang="en-US"/>
              <a:t>时用来标识图表的唯一</a:t>
            </a:r>
            <a:r>
              <a:rPr lang="en-US" altLang="zh-CN"/>
              <a:t>id</a:t>
            </a:r>
            <a:r>
              <a:rPr lang="zh-CN" altLang="en-US"/>
              <a:t>，为什么不用插件</a:t>
            </a:r>
            <a:r>
              <a:rPr lang="en-US" altLang="zh-CN"/>
              <a:t>id</a:t>
            </a:r>
            <a:r>
              <a:rPr lang="zh-CN" altLang="en-US"/>
              <a:t>？因为这样设计可以一个插件多个图表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数据配置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97377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使用：</a:t>
            </a:r>
            <a:endParaRPr lang="zh-CN" altLang="en-US"/>
          </a:p>
          <a:p>
            <a:r>
              <a:rPr lang="zh-CN" altLang="en-US"/>
              <a:t>&lt;extra-chart-designer&gt;</a:t>
            </a:r>
            <a:endParaRPr lang="zh-CN" altLang="en-US"/>
          </a:p>
          <a:p>
            <a:r>
              <a:rPr lang="zh-CN" altLang="en-US"/>
              <a:t>        &lt;IndependentChartUIProvider class="com.fr.plugin.WaterChartUI" plotID="echart.water.chart"/&gt;</a:t>
            </a:r>
            <a:endParaRPr lang="zh-CN" altLang="en-US"/>
          </a:p>
          <a:p>
            <a:r>
              <a:rPr lang="zh-CN" altLang="en-US"/>
              <a:t>&lt;/extra-chart-designer&gt;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继承：AbstractExtendedChartUIProvider</a:t>
            </a:r>
            <a:endParaRPr lang="zh-CN" altLang="en-US"/>
          </a:p>
          <a:p>
            <a:r>
              <a:rPr lang="zh-CN" altLang="en-US"/>
              <a:t>实现getTableDataSourcePane 用来支持数据集来源选择</a:t>
            </a:r>
            <a:endParaRPr lang="zh-CN" altLang="en-US"/>
          </a:p>
          <a:p>
            <a:r>
              <a:rPr lang="zh-CN" altLang="en-US"/>
              <a:t>实现getReportDataSourcePane 用来支持单元格，表达式等来源选择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08660" y="4704715"/>
            <a:ext cx="73583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其中</a:t>
            </a:r>
            <a:r>
              <a:rPr lang="en-US" altLang="zh-CN"/>
              <a:t>PlotID</a:t>
            </a:r>
            <a:r>
              <a:rPr lang="zh-CN" altLang="en-US"/>
              <a:t>标识关联图表，这个时用来关联前面配置的图表的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JS</a:t>
            </a:r>
            <a:r>
              <a:rPr lang="zh-CN" altLang="en-US">
                <a:sym typeface="+mn-ea"/>
              </a:rPr>
              <a:t>部分</a:t>
            </a:r>
            <a:endParaRPr lang="zh-CN" altLang="en-US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8620" y="1115060"/>
            <a:ext cx="9271635" cy="53543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添加</a:t>
            </a:r>
            <a:r>
              <a:rPr lang="en-US" altLang="zh-CN"/>
              <a:t>js,,css</a:t>
            </a:r>
            <a:r>
              <a:rPr lang="zh-CN" altLang="en-US"/>
              <a:t>依赖在</a:t>
            </a:r>
            <a:r>
              <a:rPr lang="en-US" altLang="zh-CN"/>
              <a:t>Chat</a:t>
            </a:r>
            <a:r>
              <a:rPr lang="zh-CN" altLang="en-US"/>
              <a:t>类中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编写引导</a:t>
            </a:r>
            <a:r>
              <a:rPr lang="en-US" altLang="zh-CN"/>
              <a:t>js</a:t>
            </a:r>
            <a:r>
              <a:rPr lang="zh-CN" altLang="en-US"/>
              <a:t>（</a:t>
            </a:r>
            <a:r>
              <a:rPr lang="en-US" altLang="zh-CN"/>
              <a:t>fineui</a:t>
            </a:r>
            <a:r>
              <a:rPr lang="zh-CN" altLang="en-US"/>
              <a:t>格式）</a:t>
            </a:r>
            <a:endParaRPr lang="zh-CN" altLang="en-US"/>
          </a:p>
          <a:p>
            <a:r>
              <a:rPr lang="zh-CN" altLang="en-US"/>
              <a:t>参考：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// 前端图表对象</a:t>
            </a:r>
            <a:endParaRPr lang="zh-CN" altLang="en-US"/>
          </a:p>
          <a:p>
            <a:r>
              <a:rPr lang="zh-CN" altLang="en-US"/>
              <a:t>demoWrapper = ExtendedChart.extend({</a:t>
            </a:r>
            <a:endParaRPr lang="zh-CN" altLang="en-US"/>
          </a:p>
          <a:p>
            <a:r>
              <a:rPr lang="zh-CN" altLang="en-US"/>
              <a:t>    _init:function (dom, option) {</a:t>
            </a:r>
            <a:endParaRPr lang="zh-CN" altLang="en-US"/>
          </a:p>
          <a:p>
            <a:r>
              <a:rPr lang="zh-CN" altLang="en-US"/>
              <a:t>        debugger</a:t>
            </a:r>
            <a:endParaRPr lang="zh-CN" altLang="en-US"/>
          </a:p>
          <a:p>
            <a:r>
              <a:rPr lang="zh-CN" altLang="en-US"/>
              <a:t>        var chart = echarts.init(dom);</a:t>
            </a:r>
            <a:endParaRPr lang="zh-CN" altLang="en-US"/>
          </a:p>
          <a:p>
            <a:r>
              <a:rPr lang="zh-CN" altLang="en-US"/>
              <a:t>        var option1 = {</a:t>
            </a:r>
            <a:endParaRPr lang="zh-CN" altLang="en-US"/>
          </a:p>
          <a:p>
            <a:r>
              <a:rPr lang="zh-CN" altLang="en-US"/>
              <a:t>            series: [{</a:t>
            </a:r>
            <a:endParaRPr lang="zh-CN" altLang="en-US"/>
          </a:p>
          <a:p>
            <a:r>
              <a:rPr lang="zh-CN" altLang="en-US"/>
              <a:t>                type: 'liquidFill',</a:t>
            </a:r>
            <a:endParaRPr lang="zh-CN" altLang="en-US"/>
          </a:p>
          <a:p>
            <a:r>
              <a:rPr lang="zh-CN" altLang="en-US"/>
              <a:t>                data: option.value</a:t>
            </a:r>
            <a:endParaRPr lang="zh-CN" altLang="en-US"/>
          </a:p>
          <a:p>
            <a:r>
              <a:rPr lang="zh-CN" altLang="en-US"/>
              <a:t>            }]</a:t>
            </a:r>
            <a:endParaRPr lang="zh-CN" altLang="en-US"/>
          </a:p>
          <a:p>
            <a:r>
              <a:rPr lang="zh-CN" altLang="en-US"/>
              <a:t>        };</a:t>
            </a:r>
            <a:endParaRPr lang="zh-CN" altLang="en-US"/>
          </a:p>
          <a:p>
            <a:r>
              <a:rPr lang="zh-CN" altLang="en-US"/>
              <a:t>        chart.setOption(option1);</a:t>
            </a:r>
            <a:endParaRPr lang="zh-CN" altLang="en-US"/>
          </a:p>
          <a:p>
            <a:r>
              <a:rPr lang="zh-CN" altLang="en-US"/>
              <a:t>        return chart;</a:t>
            </a:r>
            <a:endParaRPr lang="zh-CN" altLang="en-US"/>
          </a:p>
          <a:p>
            <a:r>
              <a:rPr lang="zh-CN" altLang="en-US"/>
              <a:t>    }</a:t>
            </a:r>
            <a:endParaRPr lang="zh-CN" altLang="en-US"/>
          </a:p>
          <a:p>
            <a:r>
              <a:rPr lang="zh-CN" altLang="en-US"/>
              <a:t>});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1530</Words>
  <Application>WPS 演示</Application>
  <PresentationFormat>宽屏</PresentationFormat>
  <Paragraphs>124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宋体</vt:lpstr>
      <vt:lpstr>Wingdings</vt:lpstr>
      <vt:lpstr>思源黑体 CN Medium</vt:lpstr>
      <vt:lpstr>黑体</vt:lpstr>
      <vt:lpstr>思源黑体 CN Normal</vt:lpstr>
      <vt:lpstr>思源黑体 CN Light</vt:lpstr>
      <vt:lpstr>微软雅黑</vt:lpstr>
      <vt:lpstr>Arial Unicode MS</vt:lpstr>
      <vt:lpstr>Calibri Light</vt:lpstr>
      <vt:lpstr>Calibri</vt:lpstr>
      <vt:lpstr>Office 主题</vt:lpstr>
      <vt:lpstr>插件开发成长计划系列教程</vt:lpstr>
      <vt:lpstr>目录  CONTENT</vt:lpstr>
      <vt:lpstr>效果演示</vt:lpstr>
      <vt:lpstr>效果演示</vt:lpstr>
      <vt:lpstr>分解</vt:lpstr>
      <vt:lpstr>分解</vt:lpstr>
      <vt:lpstr>图表本体</vt:lpstr>
      <vt:lpstr>数据配置</vt:lpstr>
      <vt:lpstr>JS部分</vt:lpstr>
      <vt:lpstr>其他配置</vt:lpstr>
      <vt:lpstr>官方参考资料</vt:lpstr>
      <vt:lpstr>注意有坑</vt:lpstr>
      <vt:lpstr>本次课程作业</vt:lpstr>
      <vt:lpstr>作业格式要求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zuoliangzhang</dc:creator>
  <cp:lastModifiedBy>zuoliang</cp:lastModifiedBy>
  <cp:revision>70</cp:revision>
  <dcterms:created xsi:type="dcterms:W3CDTF">2020-12-02T04:03:00Z</dcterms:created>
  <dcterms:modified xsi:type="dcterms:W3CDTF">2021-01-19T23:57:03Z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