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28" r:id="rId2"/>
    <p:sldMasterId id="2147483816" r:id="rId3"/>
  </p:sldMasterIdLst>
  <p:notesMasterIdLst>
    <p:notesMasterId r:id="rId6"/>
  </p:notesMasterIdLst>
  <p:sldIdLst>
    <p:sldId id="256" r:id="rId4"/>
    <p:sldId id="257" r:id="rId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86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A170FD-9A08-4A28-91EA-5C62A6B7933E}" type="datetimeFigureOut">
              <a:rPr lang="zh-CN" altLang="en-US" smtClean="0"/>
              <a:t>2014/7/3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9F329D-ECE3-489E-92D3-CF8A4BE4D631}" type="slidenum">
              <a:rPr lang="zh-CN" altLang="en-US" smtClean="0"/>
              <a:t>‹#›</a:t>
            </a:fld>
            <a:endParaRPr lang="zh-CN" altLang="en-US"/>
          </a:p>
        </p:txBody>
      </p:sp>
    </p:spTree>
    <p:extLst>
      <p:ext uri="{BB962C8B-B14F-4D97-AF65-F5344CB8AC3E}">
        <p14:creationId xmlns:p14="http://schemas.microsoft.com/office/powerpoint/2010/main" val="1142865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 name="TextBox 1"/>
          <p:cNvSpPr txBox="1"/>
          <p:nvPr userDrawn="1"/>
        </p:nvSpPr>
        <p:spPr>
          <a:xfrm>
            <a:off x="7156616" y="5889466"/>
            <a:ext cx="1473480" cy="707886"/>
          </a:xfrm>
          <a:prstGeom prst="rect">
            <a:avLst/>
          </a:prstGeom>
          <a:noFill/>
          <a:effectLst>
            <a:outerShdw blurRad="50800" dist="38100" dir="16200000" rotWithShape="0">
              <a:prstClr val="black">
                <a:alpha val="40000"/>
              </a:prstClr>
            </a:outerShdw>
          </a:effectLst>
        </p:spPr>
        <p:txBody>
          <a:bodyPr wrap="none" rtlCol="0">
            <a:spAutoFit/>
          </a:bodyPr>
          <a:lstStyle/>
          <a:p>
            <a:r>
              <a:rPr lang="zh-CN" altLang="en-US" sz="2000" b="1" kern="1600" spc="400" baseline="0" smtClean="0">
                <a:solidFill>
                  <a:schemeClr val="tx1">
                    <a:lumMod val="95000"/>
                  </a:schemeClr>
                </a:solidFill>
                <a:latin typeface="幼圆" panose="02010509060101010101" pitchFamily="49" charset="-122"/>
                <a:ea typeface="幼圆" panose="02010509060101010101" pitchFamily="49" charset="-122"/>
              </a:rPr>
              <a:t>帆软软件</a:t>
            </a:r>
            <a:endParaRPr lang="en-US" altLang="zh-CN" sz="2000" b="1" kern="1600" spc="400" baseline="0" smtClean="0">
              <a:solidFill>
                <a:schemeClr val="tx1">
                  <a:lumMod val="95000"/>
                </a:schemeClr>
              </a:solidFill>
              <a:latin typeface="幼圆" panose="02010509060101010101" pitchFamily="49" charset="-122"/>
              <a:ea typeface="幼圆" panose="02010509060101010101" pitchFamily="49" charset="-122"/>
            </a:endParaRPr>
          </a:p>
          <a:p>
            <a:r>
              <a:rPr lang="en-US" altLang="zh-CN" sz="2000" b="1" kern="1600" baseline="0" smtClean="0">
                <a:solidFill>
                  <a:schemeClr val="tx1">
                    <a:lumMod val="95000"/>
                  </a:schemeClr>
                </a:solidFill>
                <a:latin typeface="Dotum" panose="020B0600000101010101" pitchFamily="34" charset="-127"/>
                <a:ea typeface="Dotum" panose="020B0600000101010101" pitchFamily="34" charset="-127"/>
              </a:rPr>
              <a:t>FineReport</a:t>
            </a:r>
            <a:endParaRPr lang="zh-CN" altLang="en-US" sz="2000" b="1" kern="1600" baseline="0">
              <a:solidFill>
                <a:schemeClr val="tx1">
                  <a:lumMod val="95000"/>
                </a:schemeClr>
              </a:solidFill>
              <a:latin typeface="Dotum" panose="020B0600000101010101" pitchFamily="34" charset="-127"/>
              <a:ea typeface="Dotum" panose="020B0600000101010101" pitchFamily="34" charset="-127"/>
            </a:endParaRPr>
          </a:p>
        </p:txBody>
      </p:sp>
      <p:pic>
        <p:nvPicPr>
          <p:cNvPr id="1027" name="Picture 3" descr="C:\Users\Administrator\Desktop\logo 白边.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03378" y="5912432"/>
            <a:ext cx="612912" cy="612912"/>
          </a:xfrm>
          <a:prstGeom prst="rect">
            <a:avLst/>
          </a:prstGeom>
          <a:noFill/>
          <a:effectLst>
            <a:outerShdw blurRad="50800" dist="38100" dir="16200000"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2656433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303862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3771235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1264099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30322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25815066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39415642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2867329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smtClean="0"/>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39746150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2643953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1685468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35064102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1315212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22635631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22160225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4528398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2228123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3572629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23342142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30341913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35134882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3080463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Date Placeholder 6"/>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820CF-B880-4189-942D-D702A7CBA730}" type="datetimeFigureOut">
              <a:rPr lang="zh-CN" altLang="en-US" smtClean="0"/>
              <a:t>2014/7/3</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C913308-F349-4B6D-A68A-DD1791B4A57B}" type="slidenum">
              <a:rPr lang="zh-CN" altLang="en-US" smtClean="0"/>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A4F587-50D2-40BA-9547-FD28DAEDE587}" type="datetimeFigureOut">
              <a:rPr lang="zh-CN" altLang="en-US" smtClean="0"/>
              <a:t>2014/7/3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3FA207-49D7-423E-9814-45C4F7A90596}" type="slidenum">
              <a:rPr lang="zh-CN" altLang="en-US" smtClean="0"/>
              <a:t>‹#›</a:t>
            </a:fld>
            <a:endParaRPr lang="zh-CN" altLang="en-US"/>
          </a:p>
        </p:txBody>
      </p:sp>
    </p:spTree>
    <p:extLst>
      <p:ext uri="{BB962C8B-B14F-4D97-AF65-F5344CB8AC3E}">
        <p14:creationId xmlns:p14="http://schemas.microsoft.com/office/powerpoint/2010/main" val="289178058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72B334-9A10-4F23-90AB-9E1255E05B22}" type="datetimeFigureOut">
              <a:rPr lang="zh-CN" altLang="en-US" smtClean="0"/>
              <a:t>2014/7/3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DC1349-AE62-4AD0-91BD-82BDEA4B0D81}" type="slidenum">
              <a:rPr lang="zh-CN" altLang="en-US" smtClean="0"/>
              <a:t>‹#›</a:t>
            </a:fld>
            <a:endParaRPr lang="zh-CN" altLang="en-US"/>
          </a:p>
        </p:txBody>
      </p:sp>
    </p:spTree>
    <p:extLst>
      <p:ext uri="{BB962C8B-B14F-4D97-AF65-F5344CB8AC3E}">
        <p14:creationId xmlns:p14="http://schemas.microsoft.com/office/powerpoint/2010/main" val="192498714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980729"/>
            <a:ext cx="5184576" cy="1440160"/>
          </a:xfrm>
        </p:spPr>
        <p:txBody>
          <a:bodyPr>
            <a:normAutofit/>
          </a:bodyPr>
          <a:lstStyle/>
          <a:p>
            <a:r>
              <a:rPr lang="zh-CN" altLang="en-US" dirty="0" smtClean="0"/>
              <a:t>动态格间运算</a:t>
            </a:r>
            <a:endParaRPr lang="zh-CN" altLang="en-US" dirty="0"/>
          </a:p>
        </p:txBody>
      </p:sp>
      <p:sp>
        <p:nvSpPr>
          <p:cNvPr id="3" name="副标题 2"/>
          <p:cNvSpPr>
            <a:spLocks noGrp="1"/>
          </p:cNvSpPr>
          <p:nvPr>
            <p:ph type="subTitle" idx="1"/>
          </p:nvPr>
        </p:nvSpPr>
        <p:spPr>
          <a:xfrm>
            <a:off x="1115616" y="2492896"/>
            <a:ext cx="7632848" cy="2520280"/>
          </a:xfrm>
        </p:spPr>
        <p:txBody>
          <a:bodyPr>
            <a:noAutofit/>
          </a:bodyPr>
          <a:lstStyle/>
          <a:p>
            <a:pPr algn="l"/>
            <a:r>
              <a:rPr lang="zh-CN" altLang="en-US" sz="2400" dirty="0"/>
              <a:t>动态格间运算是指对数据进行跨行计算等等不同于普通的集合运算的运算，</a:t>
            </a:r>
            <a:r>
              <a:rPr lang="en-US" altLang="zh-CN" sz="2400" dirty="0" err="1"/>
              <a:t>FineReport</a:t>
            </a:r>
            <a:r>
              <a:rPr lang="zh-CN" altLang="en-US" sz="2400" dirty="0"/>
              <a:t>报表的数据模型是通过单元格的扩展来实现的，那么在进行计算的时候可以对扩展后的每个单元格进行定位，那么就可以轻易的精确定位到每个单元格的位置，从而实现跨行计算，即动态格间运算</a:t>
            </a:r>
            <a:endParaRPr lang="zh-CN" altLang="en-US" sz="2400" dirty="0"/>
          </a:p>
        </p:txBody>
      </p:sp>
    </p:spTree>
    <p:extLst>
      <p:ext uri="{BB962C8B-B14F-4D97-AF65-F5344CB8AC3E}">
        <p14:creationId xmlns:p14="http://schemas.microsoft.com/office/powerpoint/2010/main" val="63108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11560" y="620688"/>
            <a:ext cx="2912368" cy="821953"/>
          </a:xfrm>
        </p:spPr>
        <p:txBody>
          <a:bodyPr>
            <a:normAutofit fontScale="90000"/>
          </a:bodyPr>
          <a:lstStyle/>
          <a:p>
            <a:pPr algn="l"/>
            <a:r>
              <a:rPr lang="zh-CN" altLang="en-US" dirty="0" smtClean="0"/>
              <a:t>总结</a:t>
            </a:r>
            <a:endParaRPr lang="zh-CN" altLang="en-US" dirty="0"/>
          </a:p>
        </p:txBody>
      </p:sp>
      <p:sp>
        <p:nvSpPr>
          <p:cNvPr id="3" name="副标题 2"/>
          <p:cNvSpPr>
            <a:spLocks noGrp="1"/>
          </p:cNvSpPr>
          <p:nvPr>
            <p:ph type="subTitle" idx="1"/>
          </p:nvPr>
        </p:nvSpPr>
        <p:spPr>
          <a:xfrm>
            <a:off x="323528" y="1340768"/>
            <a:ext cx="8640960" cy="4680520"/>
          </a:xfrm>
        </p:spPr>
        <p:txBody>
          <a:bodyPr>
            <a:noAutofit/>
          </a:bodyPr>
          <a:lstStyle/>
          <a:p>
            <a:pPr algn="l"/>
            <a:r>
              <a:rPr lang="zh-CN" altLang="en-US" sz="2400" dirty="0">
                <a:latin typeface="+mn-ea"/>
              </a:rPr>
              <a:t>使用层次坐标的时候大家要记住几个</a:t>
            </a:r>
            <a:r>
              <a:rPr lang="zh-CN" altLang="en-US" sz="2400" dirty="0" smtClean="0">
                <a:latin typeface="+mn-ea"/>
              </a:rPr>
              <a:t>公式</a:t>
            </a:r>
            <a:r>
              <a:rPr lang="zh-CN" altLang="en-US" sz="2400" dirty="0">
                <a:latin typeface="+mn-ea"/>
              </a:rPr>
              <a:t>：</a:t>
            </a:r>
            <a:endParaRPr lang="en-US" altLang="zh-CN" sz="2400" dirty="0" smtClean="0">
              <a:latin typeface="+mn-ea"/>
            </a:endParaRPr>
          </a:p>
          <a:p>
            <a:pPr algn="l"/>
            <a:r>
              <a:rPr lang="en-US" altLang="zh-CN" sz="2400" dirty="0" smtClean="0">
                <a:solidFill>
                  <a:srgbClr val="FFFF00"/>
                </a:solidFill>
                <a:latin typeface="+mn-ea"/>
              </a:rPr>
              <a:t>A1</a:t>
            </a:r>
            <a:r>
              <a:rPr lang="en-US" altLang="zh-CN" sz="2400" dirty="0">
                <a:solidFill>
                  <a:srgbClr val="FFFF00"/>
                </a:solidFill>
                <a:latin typeface="+mn-ea"/>
              </a:rPr>
              <a:t>[!0]</a:t>
            </a:r>
            <a:r>
              <a:rPr lang="zh-CN" altLang="en-US" sz="2400" dirty="0">
                <a:latin typeface="+mn-ea"/>
              </a:rPr>
              <a:t>拿到</a:t>
            </a:r>
            <a:r>
              <a:rPr lang="en-US" altLang="zh-CN" sz="2400" dirty="0">
                <a:latin typeface="+mn-ea"/>
              </a:rPr>
              <a:t>A1</a:t>
            </a:r>
            <a:r>
              <a:rPr lang="zh-CN" altLang="en-US" sz="2400" dirty="0">
                <a:latin typeface="+mn-ea"/>
              </a:rPr>
              <a:t>单元格扩展出来的</a:t>
            </a:r>
            <a:r>
              <a:rPr lang="zh-CN" altLang="en-US" sz="2400" dirty="0" smtClean="0">
                <a:latin typeface="+mn-ea"/>
              </a:rPr>
              <a:t>所有值；</a:t>
            </a:r>
            <a:endParaRPr lang="en-US" altLang="zh-CN" sz="2400" dirty="0" smtClean="0">
              <a:latin typeface="+mn-ea"/>
            </a:endParaRPr>
          </a:p>
          <a:p>
            <a:pPr algn="l"/>
            <a:r>
              <a:rPr lang="en-US" altLang="zh-CN" sz="2400" dirty="0">
                <a:solidFill>
                  <a:srgbClr val="FFFF00"/>
                </a:solidFill>
                <a:latin typeface="+mn-ea"/>
              </a:rPr>
              <a:t>B1[A1:1</a:t>
            </a:r>
            <a:r>
              <a:rPr lang="en-US" altLang="zh-CN" sz="2400" dirty="0">
                <a:solidFill>
                  <a:srgbClr val="FFFF00"/>
                </a:solidFill>
                <a:latin typeface="+mn-ea"/>
              </a:rPr>
              <a:t>]</a:t>
            </a:r>
            <a:r>
              <a:rPr lang="zh-CN" altLang="en-US" sz="2400" dirty="0">
                <a:latin typeface="+mn-ea"/>
              </a:rPr>
              <a:t>是指拿到</a:t>
            </a:r>
            <a:r>
              <a:rPr lang="en-US" altLang="zh-CN" sz="2400" dirty="0">
                <a:latin typeface="+mn-ea"/>
              </a:rPr>
              <a:t>A1</a:t>
            </a:r>
            <a:r>
              <a:rPr lang="zh-CN" altLang="en-US" sz="2400" dirty="0">
                <a:latin typeface="+mn-ea"/>
              </a:rPr>
              <a:t>单元格扩展出来的第一个值对应的</a:t>
            </a:r>
            <a:r>
              <a:rPr lang="en-US" altLang="zh-CN" sz="2400" dirty="0">
                <a:latin typeface="+mn-ea"/>
              </a:rPr>
              <a:t>B1</a:t>
            </a:r>
            <a:r>
              <a:rPr lang="zh-CN" altLang="en-US" sz="2400" dirty="0">
                <a:latin typeface="+mn-ea"/>
              </a:rPr>
              <a:t>单元格的</a:t>
            </a:r>
            <a:r>
              <a:rPr lang="zh-CN" altLang="en-US" sz="2400" dirty="0" smtClean="0">
                <a:latin typeface="+mn-ea"/>
              </a:rPr>
              <a:t>值；</a:t>
            </a:r>
            <a:endParaRPr lang="en-US" altLang="zh-CN" sz="2400" dirty="0" smtClean="0">
              <a:latin typeface="+mn-ea"/>
            </a:endParaRPr>
          </a:p>
          <a:p>
            <a:pPr algn="l"/>
            <a:r>
              <a:rPr lang="en-US" altLang="zh-CN" sz="2400" dirty="0">
                <a:solidFill>
                  <a:srgbClr val="FFFF00"/>
                </a:solidFill>
                <a:latin typeface="+mn-ea"/>
              </a:rPr>
              <a:t>B1[A1</a:t>
            </a:r>
            <a:r>
              <a:rPr lang="en-US" altLang="zh-CN" sz="2400" dirty="0">
                <a:solidFill>
                  <a:srgbClr val="FFFF00"/>
                </a:solidFill>
                <a:latin typeface="+mn-ea"/>
              </a:rPr>
              <a:t>:-1]</a:t>
            </a:r>
            <a:r>
              <a:rPr lang="zh-CN" altLang="en-US" sz="2400" dirty="0">
                <a:latin typeface="+mn-ea"/>
              </a:rPr>
              <a:t>是指拿到当前</a:t>
            </a:r>
            <a:r>
              <a:rPr lang="en-US" altLang="zh-CN" sz="2400" dirty="0">
                <a:latin typeface="+mn-ea"/>
              </a:rPr>
              <a:t>B1</a:t>
            </a:r>
            <a:r>
              <a:rPr lang="zh-CN" altLang="en-US" sz="2400" dirty="0">
                <a:latin typeface="+mn-ea"/>
              </a:rPr>
              <a:t>单元格对应的</a:t>
            </a:r>
            <a:r>
              <a:rPr lang="en-US" altLang="zh-CN" sz="2400" dirty="0">
                <a:latin typeface="+mn-ea"/>
              </a:rPr>
              <a:t>A1</a:t>
            </a:r>
            <a:r>
              <a:rPr lang="zh-CN" altLang="en-US" sz="2400" dirty="0">
                <a:latin typeface="+mn-ea"/>
              </a:rPr>
              <a:t>单元格扩展出来的上一个值对应的</a:t>
            </a:r>
            <a:r>
              <a:rPr lang="en-US" altLang="zh-CN" sz="2400" dirty="0">
                <a:latin typeface="+mn-ea"/>
              </a:rPr>
              <a:t>B1</a:t>
            </a:r>
            <a:r>
              <a:rPr lang="zh-CN" altLang="en-US" sz="2400" dirty="0">
                <a:latin typeface="+mn-ea"/>
              </a:rPr>
              <a:t>单元格的</a:t>
            </a:r>
            <a:r>
              <a:rPr lang="zh-CN" altLang="en-US" sz="2400" dirty="0" smtClean="0">
                <a:latin typeface="+mn-ea"/>
              </a:rPr>
              <a:t>值；</a:t>
            </a:r>
            <a:endParaRPr lang="en-US" altLang="zh-CN" sz="2400" dirty="0" smtClean="0">
              <a:latin typeface="+mn-ea"/>
            </a:endParaRPr>
          </a:p>
          <a:p>
            <a:pPr algn="l"/>
            <a:r>
              <a:rPr lang="en-US" altLang="zh-CN" sz="2400" dirty="0">
                <a:solidFill>
                  <a:srgbClr val="FFFF00"/>
                </a:solidFill>
                <a:latin typeface="+mn-ea"/>
              </a:rPr>
              <a:t>C2[A2</a:t>
            </a:r>
            <a:r>
              <a:rPr lang="en-US" altLang="zh-CN" sz="2400" dirty="0">
                <a:solidFill>
                  <a:srgbClr val="FFFF00"/>
                </a:solidFill>
                <a:latin typeface="+mn-ea"/>
              </a:rPr>
              <a:t>:-1,B2:!-1] </a:t>
            </a:r>
            <a:r>
              <a:rPr lang="zh-CN" altLang="en-US" sz="2400" dirty="0">
                <a:latin typeface="+mn-ea"/>
              </a:rPr>
              <a:t>是指拿到当前</a:t>
            </a:r>
            <a:r>
              <a:rPr lang="en-US" altLang="zh-CN" sz="2400" dirty="0">
                <a:latin typeface="+mn-ea"/>
              </a:rPr>
              <a:t>C2</a:t>
            </a:r>
            <a:r>
              <a:rPr lang="zh-CN" altLang="en-US" sz="2400" dirty="0">
                <a:latin typeface="+mn-ea"/>
              </a:rPr>
              <a:t>单元格对应的</a:t>
            </a:r>
            <a:r>
              <a:rPr lang="en-US" altLang="zh-CN" sz="2400" dirty="0">
                <a:latin typeface="+mn-ea"/>
              </a:rPr>
              <a:t>A2</a:t>
            </a:r>
            <a:r>
              <a:rPr lang="zh-CN" altLang="en-US" sz="2400" dirty="0">
                <a:latin typeface="+mn-ea"/>
              </a:rPr>
              <a:t>单元格扩展出来的上一个值对应的</a:t>
            </a:r>
            <a:r>
              <a:rPr lang="en-US" altLang="zh-CN" sz="2400" dirty="0">
                <a:latin typeface="+mn-ea"/>
              </a:rPr>
              <a:t>B2</a:t>
            </a:r>
            <a:r>
              <a:rPr lang="zh-CN" altLang="en-US" sz="2400" dirty="0">
                <a:latin typeface="+mn-ea"/>
              </a:rPr>
              <a:t>单元格扩展出来的最后一个值对应的</a:t>
            </a:r>
            <a:r>
              <a:rPr lang="en-US" altLang="zh-CN" sz="2400" dirty="0">
                <a:latin typeface="+mn-ea"/>
              </a:rPr>
              <a:t>C2</a:t>
            </a:r>
            <a:r>
              <a:rPr lang="zh-CN" altLang="en-US" sz="2400" dirty="0">
                <a:latin typeface="+mn-ea"/>
              </a:rPr>
              <a:t>单元格</a:t>
            </a:r>
            <a:r>
              <a:rPr lang="zh-CN" altLang="en-US" sz="2400" dirty="0" smtClean="0">
                <a:latin typeface="+mn-ea"/>
              </a:rPr>
              <a:t>。</a:t>
            </a:r>
            <a:endParaRPr lang="en-US" altLang="zh-CN" sz="2400" dirty="0" smtClean="0">
              <a:latin typeface="+mn-ea"/>
            </a:endParaRPr>
          </a:p>
          <a:p>
            <a:pPr algn="l"/>
            <a:r>
              <a:rPr lang="zh-CN" altLang="en-US" sz="2400" dirty="0" smtClean="0">
                <a:latin typeface="+mn-ea"/>
              </a:rPr>
              <a:t>详细</a:t>
            </a:r>
            <a:r>
              <a:rPr lang="zh-CN" altLang="en-US" sz="2400" dirty="0">
                <a:latin typeface="+mn-ea"/>
              </a:rPr>
              <a:t>可以查看帮助文档</a:t>
            </a:r>
            <a:r>
              <a:rPr lang="en-US" altLang="zh-CN" sz="2400" dirty="0">
                <a:solidFill>
                  <a:srgbClr val="FF0000"/>
                </a:solidFill>
                <a:latin typeface="+mn-ea"/>
              </a:rPr>
              <a:t>http://www.finereporthelp.com/help/1/4/folder.html</a:t>
            </a:r>
            <a:endParaRPr lang="en-US" altLang="zh-CN" sz="2400" dirty="0">
              <a:solidFill>
                <a:srgbClr val="FF0000"/>
              </a:solidFill>
              <a:latin typeface="+mn-ea"/>
            </a:endParaRPr>
          </a:p>
        </p:txBody>
      </p:sp>
    </p:spTree>
    <p:extLst>
      <p:ext uri="{BB962C8B-B14F-4D97-AF65-F5344CB8AC3E}">
        <p14:creationId xmlns:p14="http://schemas.microsoft.com/office/powerpoint/2010/main" val="30456836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433</TotalTime>
  <Words>162</Words>
  <Application>Microsoft Office PowerPoint</Application>
  <PresentationFormat>全屏显示(4:3)</PresentationFormat>
  <Paragraphs>9</Paragraphs>
  <Slides>2</Slides>
  <Notes>0</Notes>
  <HiddenSlides>0</HiddenSlides>
  <MMClips>0</MMClips>
  <ScaleCrop>false</ScaleCrop>
  <HeadingPairs>
    <vt:vector size="4" baseType="variant">
      <vt:variant>
        <vt:lpstr>主题</vt:lpstr>
      </vt:variant>
      <vt:variant>
        <vt:i4>3</vt:i4>
      </vt:variant>
      <vt:variant>
        <vt:lpstr>幻灯片标题</vt:lpstr>
      </vt:variant>
      <vt:variant>
        <vt:i4>2</vt:i4>
      </vt:variant>
    </vt:vector>
  </HeadingPairs>
  <TitlesOfParts>
    <vt:vector size="5" baseType="lpstr">
      <vt:lpstr>流畅</vt:lpstr>
      <vt:lpstr>1_自定义设计方案</vt:lpstr>
      <vt:lpstr>自定义设计方案</vt:lpstr>
      <vt:lpstr>动态格间运算</vt:lpstr>
      <vt:lpstr>总结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FineReport简介</dc:title>
  <dc:creator>Administrator</dc:creator>
  <cp:lastModifiedBy>helln</cp:lastModifiedBy>
  <cp:revision>26</cp:revision>
  <dcterms:created xsi:type="dcterms:W3CDTF">2014-03-18T02:13:37Z</dcterms:created>
  <dcterms:modified xsi:type="dcterms:W3CDTF">2014-07-03T09:14:43Z</dcterms:modified>
</cp:coreProperties>
</file>